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56" r:id="rId2"/>
    <p:sldId id="321" r:id="rId3"/>
    <p:sldId id="460" r:id="rId4"/>
    <p:sldId id="462" r:id="rId5"/>
    <p:sldId id="325" r:id="rId6"/>
    <p:sldId id="463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9" r:id="rId16"/>
    <p:sldId id="340" r:id="rId17"/>
    <p:sldId id="341" r:id="rId18"/>
    <p:sldId id="342" r:id="rId19"/>
    <p:sldId id="343" r:id="rId20"/>
    <p:sldId id="344" r:id="rId21"/>
    <p:sldId id="345" r:id="rId22"/>
    <p:sldId id="346" r:id="rId23"/>
    <p:sldId id="347" r:id="rId24"/>
    <p:sldId id="348" r:id="rId25"/>
    <p:sldId id="349" r:id="rId26"/>
    <p:sldId id="350" r:id="rId27"/>
    <p:sldId id="351" r:id="rId28"/>
    <p:sldId id="352" r:id="rId29"/>
    <p:sldId id="458" r:id="rId30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1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1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1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1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1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1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1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1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1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659"/>
  </p:normalViewPr>
  <p:slideViewPr>
    <p:cSldViewPr snapToGrid="0" snapToObjects="1">
      <p:cViewPr varScale="1">
        <p:scale>
          <a:sx n="74" d="100"/>
          <a:sy n="74" d="100"/>
        </p:scale>
        <p:origin x="624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notesMaster" Target="notesMasters/notesMaster1.xml"/><Relationship Id="rId32" Type="http://schemas.openxmlformats.org/officeDocument/2006/relationships/presProps" Target="presProps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viewProps" Target="viewProps.xml"/><Relationship Id="rId34" Type="http://schemas.openxmlformats.org/officeDocument/2006/relationships/theme" Target="theme/theme1.xml"/><Relationship Id="rId35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1pPr>
    <a:lvl2pPr indent="228600" defTabSz="457200" latinLnBrk="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2pPr>
    <a:lvl3pPr indent="457200" defTabSz="457200" latinLnBrk="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3pPr>
    <a:lvl4pPr indent="685800" defTabSz="457200" latinLnBrk="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4pPr>
    <a:lvl5pPr indent="914400" defTabSz="457200" latinLnBrk="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5pPr>
    <a:lvl6pPr indent="1143000" defTabSz="457200" latinLnBrk="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6pPr>
    <a:lvl7pPr indent="1371600" defTabSz="457200" latinLnBrk="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7pPr>
    <a:lvl8pPr indent="1600200" defTabSz="457200" latinLnBrk="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8pPr>
    <a:lvl9pPr indent="1828800" defTabSz="457200" latinLnBrk="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Almost</a:t>
            </a:r>
            <a:r>
              <a:rPr lang="en-US" baseline="0" dirty="0" smtClean="0"/>
              <a:t> the </a:t>
            </a:r>
            <a:r>
              <a:rPr lang="en-US" baseline="0" dirty="0" err="1" smtClean="0"/>
              <a:t>corpa</a:t>
            </a:r>
            <a:r>
              <a:rPr lang="en-US" baseline="0" dirty="0" smtClean="0"/>
              <a:t> of all TREC tracks are </a:t>
            </a:r>
            <a:r>
              <a:rPr lang="en-US" baseline="0" dirty="0" err="1" smtClean="0"/>
              <a:t>praviate</a:t>
            </a:r>
            <a:r>
              <a:rPr lang="en-US" baseline="0" dirty="0" smtClean="0"/>
              <a:t>: Newswire, Microblog</a:t>
            </a:r>
            <a:r>
              <a:rPr lang="en-US" baseline="0" smtClean="0"/>
              <a:t>, Medical, Legal, etc.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99318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与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hape 1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引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>
            <a:spLocks noGrp="1"/>
          </p:cNvSpPr>
          <p:nvPr>
            <p:ph type="body" sz="quarter" idx="13"/>
          </p:nvPr>
        </p:nvSpPr>
        <p:spPr>
          <a:xfrm>
            <a:off x="1270000" y="6362700"/>
            <a:ext cx="10464800" cy="4699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–Johnny Appleseed</a:t>
            </a:r>
          </a:p>
        </p:txBody>
      </p:sp>
      <p:sp>
        <p:nvSpPr>
          <p:cNvPr id="94" name="Shape 94"/>
          <p:cNvSpPr>
            <a:spLocks noGrp="1"/>
          </p:cNvSpPr>
          <p:nvPr>
            <p:ph type="body" sz="quarter" idx="14"/>
          </p:nvPr>
        </p:nvSpPr>
        <p:spPr>
          <a:xfrm>
            <a:off x="1270000" y="4222750"/>
            <a:ext cx="10464800" cy="77470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800"/>
            </a:lvl1pPr>
          </a:lstStyle>
          <a:p>
            <a:r>
              <a:t>“在此键入引文。”</a:t>
            </a:r>
          </a:p>
        </p:txBody>
      </p:sp>
      <p:sp>
        <p:nvSpPr>
          <p:cNvPr id="95" name="Shape 9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照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>
            <a:spLocks noGrp="1"/>
          </p:cNvSpPr>
          <p:nvPr>
            <p:ph type="pic" idx="13"/>
          </p:nvPr>
        </p:nvSpPr>
        <p:spPr>
          <a:xfrm>
            <a:off x="0" y="0"/>
            <a:ext cx="12999418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hape 10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照片 - 水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pic" idx="13"/>
          </p:nvPr>
        </p:nvSpPr>
        <p:spPr>
          <a:xfrm>
            <a:off x="1606550" y="635000"/>
            <a:ext cx="9779000" cy="59182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Shape 21"/>
          <p:cNvSpPr>
            <a:spLocks noGrp="1"/>
          </p:cNvSpPr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2" name="Shape 22"/>
          <p:cNvSpPr>
            <a:spLocks noGrp="1"/>
          </p:cNvSpPr>
          <p:nvPr>
            <p:ph type="body" sz="quarter" idx="1"/>
          </p:nvPr>
        </p:nvSpPr>
        <p:spPr>
          <a:xfrm>
            <a:off x="1270000" y="81915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hape 23"/>
          <p:cNvSpPr>
            <a:spLocks noGrp="1"/>
          </p:cNvSpPr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 - 居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>
            <a:spLocks noGrp="1"/>
          </p:cNvSpPr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1" name="Shape 3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照片 - 垂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>
            <a:spLocks noGrp="1"/>
          </p:cNvSpPr>
          <p:nvPr>
            <p:ph type="pic" sz="half" idx="13"/>
          </p:nvPr>
        </p:nvSpPr>
        <p:spPr>
          <a:xfrm>
            <a:off x="6718300" y="635000"/>
            <a:ext cx="5334000" cy="8229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Shape 39"/>
          <p:cNvSpPr>
            <a:spLocks noGrp="1"/>
          </p:cNvSpPr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Title Text</a:t>
            </a:r>
          </a:p>
        </p:txBody>
      </p:sp>
      <p:sp>
        <p:nvSpPr>
          <p:cNvPr id="40" name="Shape 40"/>
          <p:cNvSpPr>
            <a:spLocks noGrp="1"/>
          </p:cNvSpPr>
          <p:nvPr>
            <p:ph type="body" sz="quarter" idx="1"/>
          </p:nvPr>
        </p:nvSpPr>
        <p:spPr>
          <a:xfrm>
            <a:off x="952500" y="4762500"/>
            <a:ext cx="5334000" cy="410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hape 4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 - 顶部对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9" name="Shape 4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与项目符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Shape 57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hape 5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、项目符号与照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>
            <a:spLocks noGrp="1"/>
          </p:cNvSpPr>
          <p:nvPr>
            <p:ph type="pic" sz="half" idx="13"/>
          </p:nvPr>
        </p:nvSpPr>
        <p:spPr>
          <a:xfrm>
            <a:off x="6718300" y="26035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Shape 6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7" name="Shape 67"/>
          <p:cNvSpPr>
            <a:spLocks noGrp="1"/>
          </p:cNvSpPr>
          <p:nvPr>
            <p:ph type="body" sz="half" idx="1"/>
          </p:nvPr>
        </p:nvSpPr>
        <p:spPr>
          <a:xfrm>
            <a:off x="952500" y="26035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hape 6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项目符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>
            <a:spLocks noGrp="1"/>
          </p:cNvSpPr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hape 7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照片 - 3 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>
            <a:spLocks noGrp="1"/>
          </p:cNvSpPr>
          <p:nvPr>
            <p:ph type="pic" sz="half" idx="13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Shape 84"/>
          <p:cNvSpPr>
            <a:spLocks noGrp="1"/>
          </p:cNvSpPr>
          <p:nvPr>
            <p:ph type="pic" sz="quarter" idx="14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Shape 85"/>
          <p:cNvSpPr>
            <a:spLocks noGrp="1"/>
          </p:cNvSpPr>
          <p:nvPr>
            <p:ph type="pic" sz="quarter" idx="15"/>
          </p:nvPr>
        </p:nvSpPr>
        <p:spPr>
          <a:xfrm>
            <a:off x="6724518" y="889000"/>
            <a:ext cx="5334001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hape 8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Shape 3"/>
          <p:cNvSpPr>
            <a:spLocks noGrp="1"/>
          </p:cNvSpPr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4" name="Shape 4"/>
          <p:cNvSpPr>
            <a:spLocks noGrp="1"/>
          </p:cNvSpPr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4" Type="http://schemas.openxmlformats.org/officeDocument/2006/relationships/image" Target="../media/image20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4" Type="http://schemas.openxmlformats.org/officeDocument/2006/relationships/image" Target="../media/image21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hyperlink" Target="https://rise.eecis.udel.edu/" TargetMode="Externa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4" Type="http://schemas.openxmlformats.org/officeDocument/2006/relationships/image" Target="../media/image23.png"/><Relationship Id="rId5" Type="http://schemas.openxmlformats.org/officeDocument/2006/relationships/image" Target="../media/image24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4" Type="http://schemas.openxmlformats.org/officeDocument/2006/relationships/image" Target="../media/image28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30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hyperlink" Target="https://rise.eecis.udel.edu/" TargetMode="Externa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tiff"/><Relationship Id="rId6" Type="http://schemas.openxmlformats.org/officeDocument/2006/relationships/image" Target="../media/image10.tiff"/><Relationship Id="rId7" Type="http://schemas.openxmlformats.org/officeDocument/2006/relationships/image" Target="../media/image11.tiff"/><Relationship Id="rId8" Type="http://schemas.openxmlformats.org/officeDocument/2006/relationships/image" Target="../media/image12.tiff"/><Relationship Id="rId9" Type="http://schemas.openxmlformats.org/officeDocument/2006/relationships/image" Target="../media/image13.tiff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5" Type="http://schemas.openxmlformats.org/officeDocument/2006/relationships/image" Target="../media/image17.jpe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4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>
            <a:spLocks noGrp="1"/>
          </p:cNvSpPr>
          <p:nvPr>
            <p:ph type="ctrTitle"/>
          </p:nvPr>
        </p:nvSpPr>
        <p:spPr>
          <a:xfrm>
            <a:off x="1270000" y="1449237"/>
            <a:ext cx="10464800" cy="2128089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5500" b="1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lang="en-US" sz="4000" dirty="0"/>
              <a:t>Towards Privacy-Preserving Evaluation </a:t>
            </a:r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en-US" sz="4000" dirty="0" smtClean="0"/>
              <a:t>for Information Retrieval </a:t>
            </a:r>
            <a:r>
              <a:rPr lang="en-US" sz="4000" dirty="0"/>
              <a:t>Models </a:t>
            </a:r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en-US" sz="4000" dirty="0" smtClean="0"/>
              <a:t>over </a:t>
            </a:r>
            <a:r>
              <a:rPr lang="en-US" sz="4000" dirty="0"/>
              <a:t>Industry Data Sets</a:t>
            </a:r>
          </a:p>
        </p:txBody>
      </p:sp>
      <p:sp>
        <p:nvSpPr>
          <p:cNvPr id="120" name="Shape 120"/>
          <p:cNvSpPr>
            <a:spLocks noGrp="1"/>
          </p:cNvSpPr>
          <p:nvPr>
            <p:ph type="subTitle" sz="quarter" idx="1"/>
          </p:nvPr>
        </p:nvSpPr>
        <p:spPr>
          <a:xfrm>
            <a:off x="3943375" y="4769328"/>
            <a:ext cx="5105349" cy="1198832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defRPr>
                <a:solidFill>
                  <a:srgbClr val="393C42"/>
                </a:solidFill>
              </a:defRPr>
            </a:pPr>
            <a:r>
              <a:rPr sz="2400" b="1" dirty="0"/>
              <a:t>Peilin </a:t>
            </a:r>
            <a:r>
              <a:rPr sz="2400" b="1" dirty="0" smtClean="0"/>
              <a:t>Yang</a:t>
            </a:r>
            <a:r>
              <a:rPr lang="en-US" sz="2400" b="1" dirty="0" smtClean="0"/>
              <a:t>, Hui Fang</a:t>
            </a:r>
            <a:r>
              <a:rPr sz="2400" b="1" dirty="0" smtClean="0"/>
              <a:t> </a:t>
            </a:r>
            <a:endParaRPr sz="2400" b="1" dirty="0"/>
          </a:p>
          <a:p>
            <a:pPr>
              <a:defRPr>
                <a:solidFill>
                  <a:srgbClr val="393C42"/>
                </a:solidFill>
              </a:defRPr>
            </a:pPr>
            <a:r>
              <a:rPr sz="2400" dirty="0"/>
              <a:t>University of </a:t>
            </a:r>
            <a:r>
              <a:rPr sz="2400" dirty="0" smtClean="0"/>
              <a:t>Delaware</a:t>
            </a:r>
            <a:endParaRPr sz="2400" dirty="0"/>
          </a:p>
        </p:txBody>
      </p:sp>
      <p:sp>
        <p:nvSpPr>
          <p:cNvPr id="122" name="Shape 122"/>
          <p:cNvSpPr>
            <a:spLocks noGrp="1"/>
          </p:cNvSpPr>
          <p:nvPr>
            <p:ph type="sldNum" sz="quarter" idx="2"/>
          </p:nvPr>
        </p:nvSpPr>
        <p:spPr>
          <a:xfrm>
            <a:off x="6375349" y="9251950"/>
            <a:ext cx="241402" cy="381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1</a:t>
            </a:fld>
            <a:endParaRPr/>
          </a:p>
        </p:txBody>
      </p:sp>
      <p:sp>
        <p:nvSpPr>
          <p:cNvPr id="5" name="Shape 120"/>
          <p:cNvSpPr txBox="1">
            <a:spLocks/>
          </p:cNvSpPr>
          <p:nvPr/>
        </p:nvSpPr>
        <p:spPr>
          <a:xfrm>
            <a:off x="3943369" y="5743154"/>
            <a:ext cx="5105349" cy="11988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t">
            <a:normAutofit/>
          </a:bodyPr>
          <a:lstStyle>
            <a:lvl1pPr marL="0" marR="0" indent="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22860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5pPr>
            <a:lvl6pPr marL="2667000" marR="0" indent="-444500" algn="l" defTabSz="584200" rtl="0" latinLnBrk="0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36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6pPr>
            <a:lvl7pPr marL="3111500" marR="0" indent="-444500" algn="l" defTabSz="584200" rtl="0" latinLnBrk="0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36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7pPr>
            <a:lvl8pPr marL="3556000" marR="0" indent="-444500" algn="l" defTabSz="584200" rtl="0" latinLnBrk="0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36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8pPr>
            <a:lvl9pPr marL="4000500" marR="0" indent="-444500" algn="l" defTabSz="584200" rtl="0" latinLnBrk="0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36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hangingPunct="1">
              <a:defRPr>
                <a:solidFill>
                  <a:srgbClr val="393C42"/>
                </a:solidFill>
              </a:defRPr>
            </a:pPr>
            <a:r>
              <a:rPr lang="en-US" sz="2400" b="1" dirty="0" err="1">
                <a:solidFill>
                  <a:srgbClr val="393C42"/>
                </a:solidFill>
              </a:rPr>
              <a:t>Mianwei</a:t>
            </a:r>
            <a:r>
              <a:rPr lang="en-US" dirty="0" smtClean="0">
                <a:solidFill>
                  <a:srgbClr val="393C42"/>
                </a:solidFill>
              </a:rPr>
              <a:t> </a:t>
            </a:r>
            <a:r>
              <a:rPr lang="en-US" sz="2400" b="1" dirty="0">
                <a:solidFill>
                  <a:srgbClr val="393C42"/>
                </a:solidFill>
              </a:rPr>
              <a:t>Zhou</a:t>
            </a:r>
          </a:p>
          <a:p>
            <a:r>
              <a:rPr lang="en-US" sz="2400" dirty="0" err="1"/>
              <a:t>PlusAI</a:t>
            </a:r>
            <a:endParaRPr lang="en-US" sz="2400" dirty="0"/>
          </a:p>
        </p:txBody>
      </p:sp>
      <p:sp>
        <p:nvSpPr>
          <p:cNvPr id="6" name="Shape 120"/>
          <p:cNvSpPr txBox="1">
            <a:spLocks/>
          </p:cNvSpPr>
          <p:nvPr/>
        </p:nvSpPr>
        <p:spPr>
          <a:xfrm>
            <a:off x="3943369" y="7812294"/>
            <a:ext cx="5105349" cy="11988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t">
            <a:noAutofit/>
          </a:bodyPr>
          <a:lstStyle>
            <a:lvl1pPr marL="0" marR="0" indent="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22860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5pPr>
            <a:lvl6pPr marL="2667000" marR="0" indent="-444500" algn="l" defTabSz="584200" rtl="0" latinLnBrk="0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36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6pPr>
            <a:lvl7pPr marL="3111500" marR="0" indent="-444500" algn="l" defTabSz="584200" rtl="0" latinLnBrk="0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36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7pPr>
            <a:lvl8pPr marL="3556000" marR="0" indent="-444500" algn="l" defTabSz="584200" rtl="0" latinLnBrk="0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36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8pPr>
            <a:lvl9pPr marL="4000500" marR="0" indent="-444500" algn="l" defTabSz="584200" rtl="0" latinLnBrk="0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36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hangingPunct="1">
              <a:defRPr>
                <a:solidFill>
                  <a:srgbClr val="393C42"/>
                </a:solidFill>
              </a:defRPr>
            </a:pPr>
            <a:r>
              <a:rPr lang="en-US" sz="2400" b="1" dirty="0" err="1">
                <a:solidFill>
                  <a:srgbClr val="393C42"/>
                </a:solidFill>
              </a:rPr>
              <a:t>Chengxiang</a:t>
            </a:r>
            <a:r>
              <a:rPr lang="en-US" sz="2400" b="1" dirty="0">
                <a:solidFill>
                  <a:srgbClr val="393C42"/>
                </a:solidFill>
              </a:rPr>
              <a:t> </a:t>
            </a:r>
            <a:r>
              <a:rPr lang="en-US" sz="2400" b="1" dirty="0" err="1">
                <a:solidFill>
                  <a:srgbClr val="393C42"/>
                </a:solidFill>
              </a:rPr>
              <a:t>Zhai</a:t>
            </a:r>
            <a:endParaRPr lang="en-US" sz="2400" b="1" dirty="0">
              <a:solidFill>
                <a:srgbClr val="393C42"/>
              </a:solidFill>
            </a:endParaRPr>
          </a:p>
          <a:p>
            <a:pPr hangingPunct="1">
              <a:defRPr>
                <a:solidFill>
                  <a:srgbClr val="393C42"/>
                </a:solidFill>
              </a:defRPr>
            </a:pPr>
            <a:r>
              <a:rPr lang="en-US" sz="2400" dirty="0" smtClean="0">
                <a:solidFill>
                  <a:srgbClr val="393C42"/>
                </a:solidFill>
              </a:rPr>
              <a:t>University of Illinois Urbana-Champaign</a:t>
            </a:r>
            <a:endParaRPr lang="en-US" sz="2400" dirty="0">
              <a:solidFill>
                <a:srgbClr val="393C42"/>
              </a:solidFill>
            </a:endParaRPr>
          </a:p>
        </p:txBody>
      </p:sp>
      <p:sp>
        <p:nvSpPr>
          <p:cNvPr id="7" name="Shape 120"/>
          <p:cNvSpPr txBox="1">
            <a:spLocks/>
          </p:cNvSpPr>
          <p:nvPr/>
        </p:nvSpPr>
        <p:spPr>
          <a:xfrm>
            <a:off x="3943371" y="6838468"/>
            <a:ext cx="5105349" cy="11988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t">
            <a:normAutofit/>
          </a:bodyPr>
          <a:lstStyle>
            <a:lvl1pPr marL="0" marR="0" indent="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22860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5pPr>
            <a:lvl6pPr marL="2667000" marR="0" indent="-444500" algn="l" defTabSz="584200" rtl="0" latinLnBrk="0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36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6pPr>
            <a:lvl7pPr marL="3111500" marR="0" indent="-444500" algn="l" defTabSz="584200" rtl="0" latinLnBrk="0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36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7pPr>
            <a:lvl8pPr marL="3556000" marR="0" indent="-444500" algn="l" defTabSz="584200" rtl="0" latinLnBrk="0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36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8pPr>
            <a:lvl9pPr marL="4000500" marR="0" indent="-444500" algn="l" defTabSz="584200" rtl="0" latinLnBrk="0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36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hangingPunct="1">
              <a:defRPr>
                <a:solidFill>
                  <a:srgbClr val="393C42"/>
                </a:solidFill>
              </a:defRPr>
            </a:pPr>
            <a:r>
              <a:rPr lang="en-US" sz="2400" b="1" dirty="0" smtClean="0">
                <a:solidFill>
                  <a:srgbClr val="393C42"/>
                </a:solidFill>
              </a:rPr>
              <a:t>Yi Cheng</a:t>
            </a:r>
            <a:endParaRPr lang="en-US" sz="2400" b="1" dirty="0">
              <a:solidFill>
                <a:srgbClr val="393C42"/>
              </a:solidFill>
            </a:endParaRPr>
          </a:p>
          <a:p>
            <a:pPr hangingPunct="1">
              <a:defRPr>
                <a:solidFill>
                  <a:srgbClr val="393C42"/>
                </a:solidFill>
              </a:defRPr>
            </a:pPr>
            <a:r>
              <a:rPr lang="en-US" sz="2400" dirty="0" smtClean="0">
                <a:solidFill>
                  <a:srgbClr val="393C42"/>
                </a:solidFill>
              </a:rPr>
              <a:t>Huawei Research America</a:t>
            </a:r>
            <a:endParaRPr lang="en-US" sz="2400" dirty="0">
              <a:solidFill>
                <a:srgbClr val="393C42"/>
              </a:solidFill>
            </a:endParaRP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9" name="Shape 929"/>
          <p:cNvSpPr>
            <a:spLocks noGrp="1"/>
          </p:cNvSpPr>
          <p:nvPr>
            <p:ph type="title"/>
          </p:nvPr>
        </p:nvSpPr>
        <p:spPr>
          <a:xfrm>
            <a:off x="563033" y="88900"/>
            <a:ext cx="11099801" cy="2159000"/>
          </a:xfrm>
          <a:prstGeom prst="rect">
            <a:avLst/>
          </a:prstGeom>
        </p:spPr>
        <p:txBody>
          <a:bodyPr/>
          <a:lstStyle>
            <a:lvl1pPr algn="l">
              <a:defRPr sz="4500" b="1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Level Based Evaluation Platform</a:t>
            </a:r>
          </a:p>
        </p:txBody>
      </p:sp>
      <p:sp>
        <p:nvSpPr>
          <p:cNvPr id="930" name="Shape 93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10</a:t>
            </a:fld>
            <a:endParaRPr/>
          </a:p>
        </p:txBody>
      </p:sp>
      <p:pic>
        <p:nvPicPr>
          <p:cNvPr id="931" name="levels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32196" y="1891625"/>
            <a:ext cx="11340408" cy="6986935"/>
          </a:xfrm>
          <a:prstGeom prst="rect">
            <a:avLst/>
          </a:prstGeom>
          <a:ln w="12700">
            <a:miter lim="400000"/>
          </a:ln>
        </p:spPr>
      </p:pic>
      <p:sp>
        <p:nvSpPr>
          <p:cNvPr id="932" name="Shape 932"/>
          <p:cNvSpPr/>
          <p:nvPr/>
        </p:nvSpPr>
        <p:spPr>
          <a:xfrm>
            <a:off x="3186996" y="7073217"/>
            <a:ext cx="8742374" cy="185721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/>
            </a:pPr>
            <a:endParaRPr/>
          </a:p>
        </p:txBody>
      </p:sp>
      <p:sp>
        <p:nvSpPr>
          <p:cNvPr id="933" name="Shape 933"/>
          <p:cNvSpPr/>
          <p:nvPr/>
        </p:nvSpPr>
        <p:spPr>
          <a:xfrm>
            <a:off x="9838898" y="5369654"/>
            <a:ext cx="597409" cy="1590235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/>
            </a:pPr>
            <a:endParaRPr/>
          </a:p>
        </p:txBody>
      </p:sp>
      <p:sp>
        <p:nvSpPr>
          <p:cNvPr id="934" name="Shape 934"/>
          <p:cNvSpPr/>
          <p:nvPr/>
        </p:nvSpPr>
        <p:spPr>
          <a:xfrm>
            <a:off x="1048791" y="6153665"/>
            <a:ext cx="2151356" cy="336416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/>
            </a:pPr>
            <a:endParaRPr/>
          </a:p>
        </p:txBody>
      </p:sp>
      <p:sp>
        <p:nvSpPr>
          <p:cNvPr id="935" name="Shape 935"/>
          <p:cNvSpPr/>
          <p:nvPr/>
        </p:nvSpPr>
        <p:spPr>
          <a:xfrm>
            <a:off x="9905507" y="6946217"/>
            <a:ext cx="200357" cy="14067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/>
            </a:pPr>
            <a:endParaRPr/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7" name="Shape 937"/>
          <p:cNvSpPr>
            <a:spLocks noGrp="1"/>
          </p:cNvSpPr>
          <p:nvPr>
            <p:ph type="title"/>
          </p:nvPr>
        </p:nvSpPr>
        <p:spPr>
          <a:xfrm>
            <a:off x="563033" y="88900"/>
            <a:ext cx="11099801" cy="2159000"/>
          </a:xfrm>
          <a:prstGeom prst="rect">
            <a:avLst/>
          </a:prstGeom>
        </p:spPr>
        <p:txBody>
          <a:bodyPr/>
          <a:lstStyle>
            <a:lvl1pPr algn="l">
              <a:defRPr sz="4500" b="1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Level Based Evaluation Platform</a:t>
            </a:r>
          </a:p>
        </p:txBody>
      </p:sp>
      <p:sp>
        <p:nvSpPr>
          <p:cNvPr id="938" name="Shape 93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11</a:t>
            </a:fld>
            <a:endParaRPr/>
          </a:p>
        </p:txBody>
      </p:sp>
      <p:pic>
        <p:nvPicPr>
          <p:cNvPr id="939" name="levels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32196" y="1891625"/>
            <a:ext cx="11340408" cy="6986935"/>
          </a:xfrm>
          <a:prstGeom prst="rect">
            <a:avLst/>
          </a:prstGeom>
          <a:ln w="12700">
            <a:miter lim="400000"/>
          </a:ln>
        </p:spPr>
      </p:pic>
      <p:sp>
        <p:nvSpPr>
          <p:cNvPr id="940" name="Shape 940"/>
          <p:cNvSpPr/>
          <p:nvPr/>
        </p:nvSpPr>
        <p:spPr>
          <a:xfrm>
            <a:off x="3186996" y="7073217"/>
            <a:ext cx="8742374" cy="185721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/>
            </a:pPr>
            <a:endParaRPr/>
          </a:p>
        </p:txBody>
      </p:sp>
      <p:sp>
        <p:nvSpPr>
          <p:cNvPr id="941" name="Shape 941"/>
          <p:cNvSpPr/>
          <p:nvPr/>
        </p:nvSpPr>
        <p:spPr>
          <a:xfrm>
            <a:off x="9838898" y="5369654"/>
            <a:ext cx="597409" cy="1590235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/>
            </a:pPr>
            <a:endParaRPr/>
          </a:p>
        </p:txBody>
      </p:sp>
      <p:sp>
        <p:nvSpPr>
          <p:cNvPr id="942" name="Shape 942"/>
          <p:cNvSpPr/>
          <p:nvPr/>
        </p:nvSpPr>
        <p:spPr>
          <a:xfrm>
            <a:off x="1048791" y="6153665"/>
            <a:ext cx="2151356" cy="336416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/>
            </a:pPr>
            <a:endParaRPr/>
          </a:p>
        </p:txBody>
      </p:sp>
      <p:sp>
        <p:nvSpPr>
          <p:cNvPr id="943" name="Shape 943"/>
          <p:cNvSpPr/>
          <p:nvPr/>
        </p:nvSpPr>
        <p:spPr>
          <a:xfrm>
            <a:off x="9905507" y="6946217"/>
            <a:ext cx="200357" cy="14067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/>
            </a:pPr>
            <a:endParaRPr/>
          </a:p>
        </p:txBody>
      </p:sp>
      <p:pic>
        <p:nvPicPr>
          <p:cNvPr id="944" name="pasted-image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0557826" y="7754916"/>
            <a:ext cx="1099417" cy="1099417"/>
          </a:xfrm>
          <a:prstGeom prst="rect">
            <a:avLst/>
          </a:prstGeom>
          <a:ln w="12700">
            <a:miter lim="400000"/>
          </a:ln>
        </p:spPr>
      </p:pic>
      <p:pic>
        <p:nvPicPr>
          <p:cNvPr id="945" name="Picture 944"/>
          <p:cNvPicPr>
            <a:picLocks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440443" y="7311421"/>
            <a:ext cx="9403265" cy="1882618"/>
          </a:xfrm>
          <a:prstGeom prst="rect">
            <a:avLst/>
          </a:prstGeom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</p:pic>
      <p:sp>
        <p:nvSpPr>
          <p:cNvPr id="946" name="Shape 946"/>
          <p:cNvSpPr/>
          <p:nvPr/>
        </p:nvSpPr>
        <p:spPr>
          <a:xfrm>
            <a:off x="6008939" y="7497079"/>
            <a:ext cx="836347" cy="151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>
                <a:solidFill>
                  <a:schemeClr val="accent1"/>
                </a:solidFill>
              </a:defRPr>
            </a:pPr>
            <a:r>
              <a:t>TF</a:t>
            </a:r>
          </a:p>
          <a:p>
            <a:pPr>
              <a:defRPr>
                <a:solidFill>
                  <a:schemeClr val="accent1"/>
                </a:solidFill>
              </a:defRPr>
            </a:pPr>
            <a:r>
              <a:t>IDF</a:t>
            </a:r>
          </a:p>
          <a:p>
            <a:pPr>
              <a:defRPr>
                <a:solidFill>
                  <a:schemeClr val="accent1"/>
                </a:solidFill>
              </a:defRPr>
            </a:pPr>
            <a:r>
              <a:t>DL</a:t>
            </a:r>
          </a:p>
        </p:txBody>
      </p:sp>
      <p:sp>
        <p:nvSpPr>
          <p:cNvPr id="947" name="Shape 947"/>
          <p:cNvSpPr/>
          <p:nvPr/>
        </p:nvSpPr>
        <p:spPr>
          <a:xfrm flipH="1">
            <a:off x="6974420" y="8304624"/>
            <a:ext cx="3390773" cy="1"/>
          </a:xfrm>
          <a:prstGeom prst="line">
            <a:avLst/>
          </a:prstGeom>
          <a:ln w="63500">
            <a:solidFill>
              <a:schemeClr val="accent1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400"/>
            </a:pPr>
            <a:endParaRPr/>
          </a:p>
        </p:txBody>
      </p:sp>
      <p:sp>
        <p:nvSpPr>
          <p:cNvPr id="948" name="Shape 948"/>
          <p:cNvSpPr/>
          <p:nvPr/>
        </p:nvSpPr>
        <p:spPr>
          <a:xfrm>
            <a:off x="7190650" y="7588098"/>
            <a:ext cx="2958313" cy="495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600">
                <a:solidFill>
                  <a:schemeClr val="accent1"/>
                </a:solidFill>
              </a:defRPr>
            </a:lvl1pPr>
          </a:lstStyle>
          <a:p>
            <a:r>
              <a:t>Implement via APIs</a:t>
            </a:r>
          </a:p>
        </p:txBody>
      </p:sp>
      <p:sp>
        <p:nvSpPr>
          <p:cNvPr id="949" name="Shape 949"/>
          <p:cNvSpPr/>
          <p:nvPr/>
        </p:nvSpPr>
        <p:spPr>
          <a:xfrm flipH="1">
            <a:off x="4548379" y="8304624"/>
            <a:ext cx="1339473" cy="1"/>
          </a:xfrm>
          <a:prstGeom prst="line">
            <a:avLst/>
          </a:prstGeom>
          <a:ln w="63500">
            <a:solidFill>
              <a:schemeClr val="accent1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400"/>
            </a:pPr>
            <a:endParaRPr/>
          </a:p>
        </p:txBody>
      </p:sp>
      <p:sp>
        <p:nvSpPr>
          <p:cNvPr id="950" name="Shape 950"/>
          <p:cNvSpPr/>
          <p:nvPr/>
        </p:nvSpPr>
        <p:spPr>
          <a:xfrm>
            <a:off x="3073703" y="8018874"/>
            <a:ext cx="1208000" cy="571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t>Model</a:t>
            </a:r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" name="Shape 952"/>
          <p:cNvSpPr>
            <a:spLocks noGrp="1"/>
          </p:cNvSpPr>
          <p:nvPr>
            <p:ph type="title"/>
          </p:nvPr>
        </p:nvSpPr>
        <p:spPr>
          <a:xfrm>
            <a:off x="563033" y="88900"/>
            <a:ext cx="11099801" cy="2159000"/>
          </a:xfrm>
          <a:prstGeom prst="rect">
            <a:avLst/>
          </a:prstGeom>
        </p:spPr>
        <p:txBody>
          <a:bodyPr/>
          <a:lstStyle>
            <a:lvl1pPr algn="l">
              <a:defRPr sz="4500" b="1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Level Based Evaluation Platform</a:t>
            </a:r>
          </a:p>
        </p:txBody>
      </p:sp>
      <p:sp>
        <p:nvSpPr>
          <p:cNvPr id="953" name="Shape 95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12</a:t>
            </a:fld>
            <a:endParaRPr/>
          </a:p>
        </p:txBody>
      </p:sp>
      <p:pic>
        <p:nvPicPr>
          <p:cNvPr id="954" name="levels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32196" y="1891625"/>
            <a:ext cx="11340408" cy="698693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6" name="Shape 956"/>
          <p:cNvSpPr>
            <a:spLocks noGrp="1"/>
          </p:cNvSpPr>
          <p:nvPr>
            <p:ph type="title"/>
          </p:nvPr>
        </p:nvSpPr>
        <p:spPr>
          <a:xfrm>
            <a:off x="563033" y="88900"/>
            <a:ext cx="11099801" cy="2159000"/>
          </a:xfrm>
          <a:prstGeom prst="rect">
            <a:avLst/>
          </a:prstGeom>
        </p:spPr>
        <p:txBody>
          <a:bodyPr/>
          <a:lstStyle>
            <a:lvl1pPr algn="l">
              <a:defRPr sz="4500" b="1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Level Based Evaluation Platform</a:t>
            </a:r>
          </a:p>
        </p:txBody>
      </p:sp>
      <p:sp>
        <p:nvSpPr>
          <p:cNvPr id="957" name="Shape 957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13</a:t>
            </a:fld>
            <a:endParaRPr/>
          </a:p>
        </p:txBody>
      </p:sp>
      <p:pic>
        <p:nvPicPr>
          <p:cNvPr id="958" name="levels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32196" y="1891625"/>
            <a:ext cx="11340408" cy="6986935"/>
          </a:xfrm>
          <a:prstGeom prst="rect">
            <a:avLst/>
          </a:prstGeom>
          <a:ln w="12700">
            <a:miter lim="400000"/>
          </a:ln>
        </p:spPr>
      </p:pic>
      <p:sp>
        <p:nvSpPr>
          <p:cNvPr id="959" name="Shape 959"/>
          <p:cNvSpPr/>
          <p:nvPr/>
        </p:nvSpPr>
        <p:spPr>
          <a:xfrm>
            <a:off x="3065854" y="2598729"/>
            <a:ext cx="9514187" cy="424538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/>
            </a:pPr>
            <a:endParaRPr/>
          </a:p>
        </p:txBody>
      </p:sp>
      <p:pic>
        <p:nvPicPr>
          <p:cNvPr id="960" name="pasted-image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0742614" y="4518867"/>
            <a:ext cx="1099416" cy="1099416"/>
          </a:xfrm>
          <a:prstGeom prst="rect">
            <a:avLst/>
          </a:prstGeom>
          <a:ln w="12700">
            <a:miter lim="400000"/>
          </a:ln>
        </p:spPr>
      </p:pic>
      <p:pic>
        <p:nvPicPr>
          <p:cNvPr id="961" name="Picture 960"/>
          <p:cNvPicPr>
            <a:picLocks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3447682" y="3493828"/>
            <a:ext cx="8750531" cy="2765944"/>
          </a:xfrm>
          <a:prstGeom prst="rect">
            <a:avLst/>
          </a:prstGeom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</p:pic>
      <p:sp>
        <p:nvSpPr>
          <p:cNvPr id="962" name="Shape 962"/>
          <p:cNvSpPr/>
          <p:nvPr/>
        </p:nvSpPr>
        <p:spPr>
          <a:xfrm>
            <a:off x="3571679" y="4312924"/>
            <a:ext cx="3449981" cy="151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marL="228600" indent="-228600">
              <a:buSzPct val="60000"/>
              <a:buChar char="•"/>
              <a:defRPr>
                <a:solidFill>
                  <a:schemeClr val="accent1"/>
                </a:solidFill>
              </a:defRPr>
            </a:pPr>
            <a:r>
              <a:t>BM25</a:t>
            </a:r>
          </a:p>
          <a:p>
            <a:pPr marL="228600" indent="-228600">
              <a:buSzPct val="60000"/>
              <a:buChar char="•"/>
              <a:defRPr>
                <a:solidFill>
                  <a:schemeClr val="accent1"/>
                </a:solidFill>
              </a:defRPr>
            </a:pPr>
            <a:r>
              <a:t>Language Model</a:t>
            </a:r>
          </a:p>
          <a:p>
            <a:pPr marL="228600" indent="-228600">
              <a:buSzPct val="60000"/>
              <a:buChar char="•"/>
              <a:defRPr>
                <a:solidFill>
                  <a:schemeClr val="accent1"/>
                </a:solidFill>
              </a:defRPr>
            </a:pPr>
            <a:r>
              <a:t>Learning to Rank</a:t>
            </a:r>
          </a:p>
        </p:txBody>
      </p:sp>
      <p:sp>
        <p:nvSpPr>
          <p:cNvPr id="963" name="Shape 963"/>
          <p:cNvSpPr/>
          <p:nvPr/>
        </p:nvSpPr>
        <p:spPr>
          <a:xfrm flipH="1" flipV="1">
            <a:off x="7136674" y="5218153"/>
            <a:ext cx="3490926" cy="1"/>
          </a:xfrm>
          <a:prstGeom prst="line">
            <a:avLst/>
          </a:prstGeom>
          <a:ln w="63500">
            <a:solidFill>
              <a:schemeClr val="accent1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400"/>
            </a:pPr>
            <a:endParaRPr/>
          </a:p>
        </p:txBody>
      </p:sp>
      <p:sp>
        <p:nvSpPr>
          <p:cNvPr id="964" name="Shape 964"/>
          <p:cNvSpPr/>
          <p:nvPr/>
        </p:nvSpPr>
        <p:spPr>
          <a:xfrm>
            <a:off x="7136674" y="4174649"/>
            <a:ext cx="3490926" cy="889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2600">
                <a:solidFill>
                  <a:schemeClr val="accent1"/>
                </a:solidFill>
              </a:defRPr>
            </a:pPr>
            <a:r>
              <a:t>Can only pick one </a:t>
            </a:r>
          </a:p>
          <a:p>
            <a:pPr>
              <a:defRPr sz="2600">
                <a:solidFill>
                  <a:schemeClr val="accent1"/>
                </a:solidFill>
              </a:defRPr>
            </a:pPr>
            <a:r>
              <a:t>with chosen parameter</a:t>
            </a:r>
          </a:p>
        </p:txBody>
      </p: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6" name="Shape 966"/>
          <p:cNvSpPr>
            <a:spLocks noGrp="1"/>
          </p:cNvSpPr>
          <p:nvPr>
            <p:ph type="title"/>
          </p:nvPr>
        </p:nvSpPr>
        <p:spPr>
          <a:xfrm>
            <a:off x="494022" y="485715"/>
            <a:ext cx="11099801" cy="2159000"/>
          </a:xfrm>
          <a:prstGeom prst="rect">
            <a:avLst/>
          </a:prstGeom>
        </p:spPr>
        <p:txBody>
          <a:bodyPr/>
          <a:lstStyle>
            <a:lvl1pPr algn="l">
              <a:defRPr sz="4500" b="1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Instantiation of the Idea</a:t>
            </a:r>
          </a:p>
        </p:txBody>
      </p:sp>
      <p:sp>
        <p:nvSpPr>
          <p:cNvPr id="967" name="Shape 967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14</a:t>
            </a:fld>
            <a:endParaRPr/>
          </a:p>
        </p:txBody>
      </p:sp>
      <p:sp>
        <p:nvSpPr>
          <p:cNvPr id="968" name="Shape 968"/>
          <p:cNvSpPr/>
          <p:nvPr/>
        </p:nvSpPr>
        <p:spPr>
          <a:xfrm>
            <a:off x="2345351" y="3396728"/>
            <a:ext cx="8669901" cy="185999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algn="l">
              <a:lnSpc>
                <a:spcPct val="150000"/>
              </a:lnSpc>
              <a:buSzPct val="80000"/>
              <a:defRPr sz="4000"/>
            </a:pPr>
            <a:r>
              <a:rPr dirty="0"/>
              <a:t>Privacy Preserving Evaluation (PPE</a:t>
            </a:r>
            <a:r>
              <a:rPr dirty="0" smtClean="0"/>
              <a:t>)</a:t>
            </a:r>
            <a:endParaRPr lang="en-US" dirty="0" smtClean="0"/>
          </a:p>
          <a:p>
            <a:pPr algn="l">
              <a:lnSpc>
                <a:spcPct val="150000"/>
              </a:lnSpc>
              <a:buSzPct val="80000"/>
              <a:defRPr sz="4000"/>
            </a:pPr>
            <a:r>
              <a:rPr lang="en-US" dirty="0">
                <a:hlinkClick r:id="rId2"/>
              </a:rPr>
              <a:t>https://</a:t>
            </a:r>
            <a:r>
              <a:rPr lang="en-US" dirty="0" err="1">
                <a:hlinkClick r:id="rId2"/>
              </a:rPr>
              <a:t>rise.eecis.udel.edu</a:t>
            </a:r>
            <a:r>
              <a:rPr lang="en-US" dirty="0">
                <a:hlinkClick r:id="rId2"/>
              </a:rPr>
              <a:t>/</a:t>
            </a:r>
            <a:endParaRPr dirty="0"/>
          </a:p>
        </p:txBody>
      </p: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4" name="Shape 974"/>
          <p:cNvSpPr>
            <a:spLocks noGrp="1"/>
          </p:cNvSpPr>
          <p:nvPr>
            <p:ph type="title"/>
          </p:nvPr>
        </p:nvSpPr>
        <p:spPr>
          <a:xfrm>
            <a:off x="563033" y="88900"/>
            <a:ext cx="11099801" cy="2159000"/>
          </a:xfrm>
          <a:prstGeom prst="rect">
            <a:avLst/>
          </a:prstGeom>
        </p:spPr>
        <p:txBody>
          <a:bodyPr/>
          <a:lstStyle>
            <a:lvl1pPr algn="l">
              <a:defRPr sz="4500" b="1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PPE is an instance of level 2 evaluation </a:t>
            </a:r>
          </a:p>
        </p:txBody>
      </p:sp>
      <p:sp>
        <p:nvSpPr>
          <p:cNvPr id="975" name="Shape 97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15</a:t>
            </a:fld>
            <a:endParaRPr/>
          </a:p>
        </p:txBody>
      </p:sp>
      <p:pic>
        <p:nvPicPr>
          <p:cNvPr id="976" name="levels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32196" y="1891625"/>
            <a:ext cx="11340408" cy="6986935"/>
          </a:xfrm>
          <a:prstGeom prst="rect">
            <a:avLst/>
          </a:prstGeom>
          <a:ln w="12700">
            <a:miter lim="400000"/>
          </a:ln>
        </p:spPr>
      </p:pic>
      <p:sp>
        <p:nvSpPr>
          <p:cNvPr id="977" name="Shape 977"/>
          <p:cNvSpPr/>
          <p:nvPr/>
        </p:nvSpPr>
        <p:spPr>
          <a:xfrm>
            <a:off x="3186996" y="7073217"/>
            <a:ext cx="8742374" cy="1857218"/>
          </a:xfrm>
          <a:prstGeom prst="rect">
            <a:avLst/>
          </a:prstGeom>
          <a:solidFill>
            <a:srgbClr val="FFFFFF">
              <a:alpha val="90179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/>
            </a:pPr>
            <a:endParaRPr/>
          </a:p>
        </p:txBody>
      </p:sp>
      <p:sp>
        <p:nvSpPr>
          <p:cNvPr id="978" name="Shape 978"/>
          <p:cNvSpPr/>
          <p:nvPr/>
        </p:nvSpPr>
        <p:spPr>
          <a:xfrm>
            <a:off x="9838898" y="5369654"/>
            <a:ext cx="597409" cy="1590235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/>
            </a:pPr>
            <a:endParaRPr/>
          </a:p>
        </p:txBody>
      </p:sp>
      <p:sp>
        <p:nvSpPr>
          <p:cNvPr id="979" name="Shape 979"/>
          <p:cNvSpPr/>
          <p:nvPr/>
        </p:nvSpPr>
        <p:spPr>
          <a:xfrm>
            <a:off x="1048791" y="6153665"/>
            <a:ext cx="2151356" cy="3364167"/>
          </a:xfrm>
          <a:prstGeom prst="rect">
            <a:avLst/>
          </a:prstGeom>
          <a:solidFill>
            <a:srgbClr val="FFFFFF">
              <a:alpha val="90179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/>
            </a:pPr>
            <a:endParaRPr/>
          </a:p>
        </p:txBody>
      </p:sp>
      <p:sp>
        <p:nvSpPr>
          <p:cNvPr id="980" name="Shape 980"/>
          <p:cNvSpPr/>
          <p:nvPr/>
        </p:nvSpPr>
        <p:spPr>
          <a:xfrm>
            <a:off x="9905507" y="6946217"/>
            <a:ext cx="200357" cy="14067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/>
            </a:pPr>
            <a:endParaRPr/>
          </a:p>
        </p:txBody>
      </p:sp>
      <p:sp>
        <p:nvSpPr>
          <p:cNvPr id="981" name="Shape 981"/>
          <p:cNvSpPr/>
          <p:nvPr/>
        </p:nvSpPr>
        <p:spPr>
          <a:xfrm>
            <a:off x="2602025" y="2566497"/>
            <a:ext cx="9546160" cy="1750850"/>
          </a:xfrm>
          <a:prstGeom prst="rect">
            <a:avLst/>
          </a:prstGeom>
          <a:solidFill>
            <a:srgbClr val="FFFFFF">
              <a:alpha val="90179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/>
            </a:pPr>
            <a:endParaRPr/>
          </a:p>
        </p:txBody>
      </p:sp>
      <p:sp>
        <p:nvSpPr>
          <p:cNvPr id="10" name="Shape 981"/>
          <p:cNvSpPr/>
          <p:nvPr/>
        </p:nvSpPr>
        <p:spPr>
          <a:xfrm>
            <a:off x="6159260" y="1839750"/>
            <a:ext cx="343140" cy="726747"/>
          </a:xfrm>
          <a:prstGeom prst="rect">
            <a:avLst/>
          </a:prstGeom>
          <a:solidFill>
            <a:srgbClr val="FFFFFF">
              <a:alpha val="90179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/>
            </a:pPr>
            <a:endParaRPr/>
          </a:p>
        </p:txBody>
      </p:sp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" name="Shape 983"/>
          <p:cNvSpPr>
            <a:spLocks noGrp="1"/>
          </p:cNvSpPr>
          <p:nvPr>
            <p:ph type="title"/>
          </p:nvPr>
        </p:nvSpPr>
        <p:spPr>
          <a:xfrm>
            <a:off x="563033" y="88900"/>
            <a:ext cx="11099801" cy="2159000"/>
          </a:xfrm>
          <a:prstGeom prst="rect">
            <a:avLst/>
          </a:prstGeom>
        </p:spPr>
        <p:txBody>
          <a:bodyPr/>
          <a:lstStyle>
            <a:lvl1pPr algn="l">
              <a:defRPr sz="4500" b="1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PPE - Privacy Preserving Evaluation</a:t>
            </a:r>
          </a:p>
        </p:txBody>
      </p:sp>
      <p:sp>
        <p:nvSpPr>
          <p:cNvPr id="984" name="Shape 98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16</a:t>
            </a:fld>
            <a:endParaRPr/>
          </a:p>
        </p:txBody>
      </p:sp>
      <p:pic>
        <p:nvPicPr>
          <p:cNvPr id="985" name="pasted-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359670" y="4310437"/>
            <a:ext cx="1132727" cy="1132726"/>
          </a:xfrm>
          <a:prstGeom prst="rect">
            <a:avLst/>
          </a:prstGeom>
          <a:ln w="12700">
            <a:miter lim="400000"/>
          </a:ln>
        </p:spPr>
      </p:pic>
      <p:sp>
        <p:nvSpPr>
          <p:cNvPr id="986" name="Shape 986"/>
          <p:cNvSpPr/>
          <p:nvPr/>
        </p:nvSpPr>
        <p:spPr>
          <a:xfrm>
            <a:off x="649956" y="5475386"/>
            <a:ext cx="2591586" cy="1981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r>
              <a:t>Private Industrial </a:t>
            </a:r>
          </a:p>
          <a:p>
            <a:r>
              <a:t>Data Collections</a:t>
            </a:r>
          </a:p>
        </p:txBody>
      </p:sp>
      <p:pic>
        <p:nvPicPr>
          <p:cNvPr id="987" name="pasted-image-filtered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314693" y="2009864"/>
            <a:ext cx="1503204" cy="1503205"/>
          </a:xfrm>
          <a:prstGeom prst="rect">
            <a:avLst/>
          </a:prstGeom>
          <a:ln w="12700">
            <a:miter lim="400000"/>
          </a:ln>
        </p:spPr>
      </p:pic>
      <p:pic>
        <p:nvPicPr>
          <p:cNvPr id="988" name="pasted-image-filtered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4011221" y="3936026"/>
            <a:ext cx="1881548" cy="1881548"/>
          </a:xfrm>
          <a:prstGeom prst="rect">
            <a:avLst/>
          </a:prstGeom>
          <a:ln w="12700">
            <a:miter lim="400000"/>
          </a:ln>
        </p:spPr>
      </p:pic>
      <p:pic>
        <p:nvPicPr>
          <p:cNvPr id="989" name="pasted-image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4195649" y="6606812"/>
            <a:ext cx="1766691" cy="1766691"/>
          </a:xfrm>
          <a:prstGeom prst="rect">
            <a:avLst/>
          </a:prstGeom>
          <a:ln w="12700">
            <a:miter lim="400000"/>
          </a:ln>
        </p:spPr>
      </p:pic>
      <p:sp>
        <p:nvSpPr>
          <p:cNvPr id="990" name="Shape 990"/>
          <p:cNvSpPr/>
          <p:nvPr/>
        </p:nvSpPr>
        <p:spPr>
          <a:xfrm>
            <a:off x="4562396" y="3374152"/>
            <a:ext cx="1033197" cy="571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Docs</a:t>
            </a:r>
          </a:p>
        </p:txBody>
      </p:sp>
      <p:sp>
        <p:nvSpPr>
          <p:cNvPr id="991" name="Shape 991"/>
          <p:cNvSpPr/>
          <p:nvPr/>
        </p:nvSpPr>
        <p:spPr>
          <a:xfrm>
            <a:off x="4584247" y="5621725"/>
            <a:ext cx="989496" cy="571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Logs</a:t>
            </a:r>
          </a:p>
        </p:txBody>
      </p:sp>
      <p:sp>
        <p:nvSpPr>
          <p:cNvPr id="992" name="Shape 992"/>
          <p:cNvSpPr/>
          <p:nvPr/>
        </p:nvSpPr>
        <p:spPr>
          <a:xfrm>
            <a:off x="4024777" y="8301724"/>
            <a:ext cx="2083195" cy="571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Judgments</a:t>
            </a:r>
          </a:p>
        </p:txBody>
      </p:sp>
      <p:sp>
        <p:nvSpPr>
          <p:cNvPr id="993" name="Shape 993"/>
          <p:cNvSpPr/>
          <p:nvPr/>
        </p:nvSpPr>
        <p:spPr>
          <a:xfrm flipV="1">
            <a:off x="2834455" y="2677116"/>
            <a:ext cx="1480913" cy="1480913"/>
          </a:xfrm>
          <a:prstGeom prst="line">
            <a:avLst/>
          </a:prstGeom>
          <a:ln w="635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400"/>
            </a:pPr>
            <a:endParaRPr/>
          </a:p>
        </p:txBody>
      </p:sp>
      <p:sp>
        <p:nvSpPr>
          <p:cNvPr id="994" name="Shape 994"/>
          <p:cNvSpPr/>
          <p:nvPr/>
        </p:nvSpPr>
        <p:spPr>
          <a:xfrm flipV="1">
            <a:off x="2663168" y="4943899"/>
            <a:ext cx="1503363" cy="1"/>
          </a:xfrm>
          <a:prstGeom prst="line">
            <a:avLst/>
          </a:prstGeom>
          <a:ln w="635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400"/>
            </a:pPr>
            <a:endParaRPr/>
          </a:p>
        </p:txBody>
      </p:sp>
      <p:sp>
        <p:nvSpPr>
          <p:cNvPr id="995" name="Shape 995"/>
          <p:cNvSpPr/>
          <p:nvPr/>
        </p:nvSpPr>
        <p:spPr>
          <a:xfrm>
            <a:off x="2842977" y="5497837"/>
            <a:ext cx="1508980" cy="1508980"/>
          </a:xfrm>
          <a:prstGeom prst="line">
            <a:avLst/>
          </a:prstGeom>
          <a:ln w="635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400"/>
            </a:pPr>
            <a:endParaRPr/>
          </a:p>
        </p:txBody>
      </p:sp>
      <p:sp>
        <p:nvSpPr>
          <p:cNvPr id="996" name="Shape 996"/>
          <p:cNvSpPr/>
          <p:nvPr/>
        </p:nvSpPr>
        <p:spPr>
          <a:xfrm>
            <a:off x="6573548" y="4188248"/>
            <a:ext cx="5157292" cy="151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marL="382763" indent="-382763" algn="l">
              <a:buSzPct val="75000"/>
              <a:buChar char="•"/>
            </a:pPr>
            <a:r>
              <a:rPr dirty="0"/>
              <a:t>Unavailable for Academia</a:t>
            </a:r>
          </a:p>
          <a:p>
            <a:pPr marL="382763" indent="-382763" algn="l">
              <a:buSzPct val="75000"/>
              <a:buChar char="•"/>
            </a:pPr>
            <a:r>
              <a:rPr dirty="0"/>
              <a:t>But are Super Valuable</a:t>
            </a:r>
          </a:p>
          <a:p>
            <a:pPr marL="382763" indent="-382763" algn="l">
              <a:buSzPct val="75000"/>
              <a:buChar char="•"/>
            </a:pPr>
            <a:r>
              <a:rPr dirty="0"/>
              <a:t>How to Use It?</a:t>
            </a:r>
          </a:p>
        </p:txBody>
      </p:sp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8" name="Shape 998"/>
          <p:cNvSpPr>
            <a:spLocks noGrp="1"/>
          </p:cNvSpPr>
          <p:nvPr>
            <p:ph type="title"/>
          </p:nvPr>
        </p:nvSpPr>
        <p:spPr>
          <a:xfrm>
            <a:off x="563033" y="88900"/>
            <a:ext cx="11099801" cy="2159000"/>
          </a:xfrm>
          <a:prstGeom prst="rect">
            <a:avLst/>
          </a:prstGeom>
        </p:spPr>
        <p:txBody>
          <a:bodyPr/>
          <a:lstStyle>
            <a:lvl1pPr algn="l">
              <a:defRPr sz="4500" b="1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PPE Framework</a:t>
            </a:r>
          </a:p>
        </p:txBody>
      </p:sp>
      <p:sp>
        <p:nvSpPr>
          <p:cNvPr id="999" name="Shape 99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17</a:t>
            </a:fld>
            <a:endParaRPr/>
          </a:p>
        </p:txBody>
      </p:sp>
      <p:pic>
        <p:nvPicPr>
          <p:cNvPr id="1000" name="system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64698" y="1971457"/>
            <a:ext cx="10875404" cy="581068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2" name="Shape 1002"/>
          <p:cNvSpPr>
            <a:spLocks noGrp="1"/>
          </p:cNvSpPr>
          <p:nvPr>
            <p:ph type="title"/>
          </p:nvPr>
        </p:nvSpPr>
        <p:spPr>
          <a:xfrm>
            <a:off x="563033" y="88900"/>
            <a:ext cx="11099801" cy="2159000"/>
          </a:xfrm>
          <a:prstGeom prst="rect">
            <a:avLst/>
          </a:prstGeom>
        </p:spPr>
        <p:txBody>
          <a:bodyPr/>
          <a:lstStyle>
            <a:lvl1pPr algn="l">
              <a:defRPr sz="4500" b="1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Experiments on PPE</a:t>
            </a:r>
          </a:p>
        </p:txBody>
      </p:sp>
      <p:sp>
        <p:nvSpPr>
          <p:cNvPr id="1003" name="Shape 100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18</a:t>
            </a:fld>
            <a:endParaRPr/>
          </a:p>
        </p:txBody>
      </p:sp>
      <p:graphicFrame>
        <p:nvGraphicFramePr>
          <p:cNvPr id="1004" name="Table 1004"/>
          <p:cNvGraphicFramePr/>
          <p:nvPr/>
        </p:nvGraphicFramePr>
        <p:xfrm>
          <a:off x="1987000" y="2218334"/>
          <a:ext cx="9030795" cy="5715000"/>
        </p:xfrm>
        <a:graphic>
          <a:graphicData uri="http://schemas.openxmlformats.org/drawingml/2006/table">
            <a:tbl>
              <a:tblPr firstRow="1" firstCol="1" bandRow="1">
                <a:tableStyleId>{4C3C2611-4C71-4FC5-86AE-919BDF0F9419}</a:tableStyleId>
              </a:tblPr>
              <a:tblGrid>
                <a:gridCol w="1806159"/>
                <a:gridCol w="1806159"/>
                <a:gridCol w="1806159"/>
                <a:gridCol w="1806159"/>
                <a:gridCol w="1806159"/>
              </a:tblGrid>
              <a:tr h="1143000">
                <a:tc>
                  <a:txBody>
                    <a:bodyPr/>
                    <a:lstStyle/>
                    <a:p>
                      <a:pPr defTabSz="914400">
                        <a:defRPr b="0">
                          <a:solidFill>
                            <a:srgbClr val="000000"/>
                          </a:solidFill>
                        </a:defRPr>
                      </a:pPr>
                      <a:r>
                        <a:rPr sz="2166" b="1">
                          <a:solidFill>
                            <a:srgbClr val="FFFFFF"/>
                          </a:solidFill>
                          <a:sym typeface="Helvetica"/>
                        </a:rPr>
                        <a:t>Collection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b="0">
                          <a:solidFill>
                            <a:srgbClr val="000000"/>
                          </a:solidFill>
                        </a:defRPr>
                      </a:pPr>
                      <a:r>
                        <a:rPr sz="2166" b="1">
                          <a:solidFill>
                            <a:srgbClr val="FFFFFF"/>
                          </a:solidFill>
                          <a:sym typeface="Helvetica"/>
                        </a:rPr>
                        <a:t>IC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b="0">
                          <a:solidFill>
                            <a:srgbClr val="000000"/>
                          </a:solidFill>
                        </a:defRPr>
                      </a:pPr>
                      <a:r>
                        <a:rPr sz="2166" b="1">
                          <a:solidFill>
                            <a:srgbClr val="FFFFFF"/>
                          </a:solidFill>
                          <a:sym typeface="Helvetica"/>
                        </a:rPr>
                        <a:t>ROBUST04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b="0">
                          <a:solidFill>
                            <a:srgbClr val="000000"/>
                          </a:solidFill>
                        </a:defRPr>
                      </a:pPr>
                      <a:r>
                        <a:rPr sz="2166" b="1">
                          <a:solidFill>
                            <a:srgbClr val="FFFFFF"/>
                          </a:solidFill>
                          <a:sym typeface="Helvetica"/>
                        </a:rPr>
                        <a:t>WT2G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b="0">
                          <a:solidFill>
                            <a:srgbClr val="000000"/>
                          </a:solidFill>
                        </a:defRPr>
                      </a:pPr>
                      <a:r>
                        <a:rPr sz="2166" b="1">
                          <a:solidFill>
                            <a:srgbClr val="FFFFFF"/>
                          </a:solidFill>
                          <a:sym typeface="Helvetica"/>
                        </a:rPr>
                        <a:t>GOV2</a:t>
                      </a:r>
                    </a:p>
                  </a:txBody>
                  <a:tcPr marL="50800" marR="50800" marT="50800" marB="50800" anchor="ctr" horzOverflow="overflow"/>
                </a:tc>
              </a:tr>
              <a:tr h="1143000">
                <a:tc>
                  <a:txBody>
                    <a:bodyPr/>
                    <a:lstStyle/>
                    <a:p>
                      <a:pPr defTabSz="914400">
                        <a:defRPr b="0">
                          <a:solidFill>
                            <a:srgbClr val="000000"/>
                          </a:solidFill>
                        </a:defRPr>
                      </a:pPr>
                      <a:r>
                        <a:rPr sz="2166" b="1">
                          <a:solidFill>
                            <a:srgbClr val="FFFFFF"/>
                          </a:solidFill>
                          <a:sym typeface="Helvetica"/>
                        </a:rPr>
                        <a:t>#queries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2166"/>
                        <a:t>3,274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2166"/>
                        <a:t>250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2166"/>
                        <a:t>50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2166"/>
                        <a:t>150</a:t>
                      </a:r>
                    </a:p>
                  </a:txBody>
                  <a:tcPr marL="50800" marR="50800" marT="50800" marB="50800" anchor="ctr" horzOverflow="overflow"/>
                </a:tc>
              </a:tr>
              <a:tr h="1143000">
                <a:tc>
                  <a:txBody>
                    <a:bodyPr/>
                    <a:lstStyle/>
                    <a:p>
                      <a:pPr defTabSz="914400">
                        <a:defRPr b="0">
                          <a:solidFill>
                            <a:srgbClr val="000000"/>
                          </a:solidFill>
                        </a:defRPr>
                      </a:pPr>
                      <a:r>
                        <a:rPr sz="2166" b="1">
                          <a:solidFill>
                            <a:srgbClr val="FFFFFF"/>
                          </a:solidFill>
                          <a:sym typeface="Helvetica"/>
                        </a:rPr>
                        <a:t>avg(ql)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2166"/>
                        <a:t>2.80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2166"/>
                        <a:t>2.73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2166"/>
                        <a:t>2.44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2166"/>
                        <a:t>3.11</a:t>
                      </a:r>
                    </a:p>
                  </a:txBody>
                  <a:tcPr marL="50800" marR="50800" marT="50800" marB="50800" anchor="ctr" horzOverflow="overflow"/>
                </a:tc>
              </a:tr>
              <a:tr h="1143000">
                <a:tc>
                  <a:txBody>
                    <a:bodyPr/>
                    <a:lstStyle/>
                    <a:p>
                      <a:pPr defTabSz="914400">
                        <a:defRPr b="0">
                          <a:solidFill>
                            <a:srgbClr val="000000"/>
                          </a:solidFill>
                        </a:defRPr>
                      </a:pPr>
                      <a:r>
                        <a:rPr sz="2166" b="1">
                          <a:solidFill>
                            <a:srgbClr val="FFFFFF"/>
                          </a:solidFill>
                          <a:sym typeface="Helvetica"/>
                        </a:rPr>
                        <a:t>#docs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2166"/>
                        <a:t>71,406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2166"/>
                        <a:t>528,155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2166"/>
                        <a:t>247,491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2166"/>
                        <a:t>25,205,179</a:t>
                      </a:r>
                    </a:p>
                  </a:txBody>
                  <a:tcPr marL="50800" marR="50800" marT="50800" marB="50800" anchor="ctr" horzOverflow="overflow"/>
                </a:tc>
              </a:tr>
              <a:tr h="1143000">
                <a:tc>
                  <a:txBody>
                    <a:bodyPr/>
                    <a:lstStyle/>
                    <a:p>
                      <a:pPr defTabSz="914400">
                        <a:defRPr b="0">
                          <a:solidFill>
                            <a:srgbClr val="000000"/>
                          </a:solidFill>
                        </a:defRPr>
                      </a:pPr>
                      <a:r>
                        <a:rPr sz="2166" b="1">
                          <a:solidFill>
                            <a:srgbClr val="FFFFFF"/>
                          </a:solidFill>
                          <a:sym typeface="Helvetica"/>
                        </a:rPr>
                        <a:t>avdl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2166"/>
                        <a:t>583.44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2166"/>
                        <a:t>467.55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2166"/>
                        <a:t>1057.59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2166"/>
                        <a:t>937.25</a:t>
                      </a:r>
                    </a:p>
                  </a:txBody>
                  <a:tcPr marL="50800" marR="50800" marT="50800" marB="50800" anchor="ctr" horzOverflow="overflow"/>
                </a:tc>
              </a:tr>
            </a:tbl>
          </a:graphicData>
        </a:graphic>
      </p:graphicFrame>
      <p:sp>
        <p:nvSpPr>
          <p:cNvPr id="1005" name="Shape 1005"/>
          <p:cNvSpPr/>
          <p:nvPr/>
        </p:nvSpPr>
        <p:spPr>
          <a:xfrm>
            <a:off x="1940662" y="8188957"/>
            <a:ext cx="4795255" cy="571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1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* IC: Industrial Collection</a:t>
            </a:r>
          </a:p>
        </p:txBody>
      </p:sp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7" name="Shape 1007"/>
          <p:cNvSpPr>
            <a:spLocks noGrp="1"/>
          </p:cNvSpPr>
          <p:nvPr>
            <p:ph type="title"/>
          </p:nvPr>
        </p:nvSpPr>
        <p:spPr>
          <a:xfrm>
            <a:off x="563033" y="88900"/>
            <a:ext cx="11099801" cy="2159000"/>
          </a:xfrm>
          <a:prstGeom prst="rect">
            <a:avLst/>
          </a:prstGeom>
        </p:spPr>
        <p:txBody>
          <a:bodyPr/>
          <a:lstStyle>
            <a:lvl1pPr algn="l">
              <a:defRPr sz="4500" b="1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Experiments on PPE</a:t>
            </a:r>
          </a:p>
        </p:txBody>
      </p:sp>
      <p:sp>
        <p:nvSpPr>
          <p:cNvPr id="1008" name="Shape 100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19</a:t>
            </a:fld>
            <a:endParaRPr/>
          </a:p>
        </p:txBody>
      </p:sp>
      <p:graphicFrame>
        <p:nvGraphicFramePr>
          <p:cNvPr id="1009" name="Table 1009"/>
          <p:cNvGraphicFramePr/>
          <p:nvPr/>
        </p:nvGraphicFramePr>
        <p:xfrm>
          <a:off x="2040717" y="2360928"/>
          <a:ext cx="8144430" cy="5715000"/>
        </p:xfrm>
        <a:graphic>
          <a:graphicData uri="http://schemas.openxmlformats.org/drawingml/2006/table">
            <a:tbl>
              <a:tblPr firstRow="1" firstCol="1" bandRow="1">
                <a:tableStyleId>{4C3C2611-4C71-4FC5-86AE-919BDF0F9419}</a:tableStyleId>
              </a:tblPr>
              <a:tblGrid>
                <a:gridCol w="2714810"/>
                <a:gridCol w="2714810"/>
                <a:gridCol w="2714810"/>
              </a:tblGrid>
              <a:tr h="1143000">
                <a:tc>
                  <a:txBody>
                    <a:bodyPr/>
                    <a:lstStyle/>
                    <a:p>
                      <a:pPr defTabSz="914400">
                        <a:defRPr b="0">
                          <a:solidFill>
                            <a:srgbClr val="000000"/>
                          </a:solidFill>
                        </a:defRPr>
                      </a:pPr>
                      <a:r>
                        <a:rPr sz="2166" b="1">
                          <a:solidFill>
                            <a:srgbClr val="FFFFFF"/>
                          </a:solidFill>
                          <a:sym typeface="Helvetica"/>
                        </a:rPr>
                        <a:t>Collection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b="0">
                          <a:solidFill>
                            <a:srgbClr val="000000"/>
                          </a:solidFill>
                        </a:defRPr>
                      </a:pPr>
                      <a:r>
                        <a:rPr sz="2166" b="1">
                          <a:solidFill>
                            <a:srgbClr val="FFFFFF"/>
                          </a:solidFill>
                          <a:sym typeface="Helvetica"/>
                        </a:rPr>
                        <a:t>IC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b="0">
                          <a:solidFill>
                            <a:srgbClr val="000000"/>
                          </a:solidFill>
                        </a:defRPr>
                      </a:pPr>
                      <a:r>
                        <a:rPr sz="2166" b="1">
                          <a:solidFill>
                            <a:srgbClr val="FFFFFF"/>
                          </a:solidFill>
                          <a:sym typeface="Helvetica"/>
                        </a:rPr>
                        <a:t>IC Explain</a:t>
                      </a:r>
                    </a:p>
                  </a:txBody>
                  <a:tcPr marL="50800" marR="50800" marT="50800" marB="50800" anchor="ctr" horzOverflow="overflow"/>
                </a:tc>
              </a:tr>
              <a:tr h="1143000">
                <a:tc>
                  <a:txBody>
                    <a:bodyPr/>
                    <a:lstStyle/>
                    <a:p>
                      <a:pPr defTabSz="914400">
                        <a:defRPr b="0">
                          <a:solidFill>
                            <a:srgbClr val="000000"/>
                          </a:solidFill>
                        </a:defRPr>
                      </a:pPr>
                      <a:r>
                        <a:rPr sz="2166" b="1">
                          <a:solidFill>
                            <a:srgbClr val="FFFFFF"/>
                          </a:solidFill>
                          <a:sym typeface="Helvetica"/>
                        </a:rPr>
                        <a:t>#queries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2166"/>
                        <a:t>3,274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2166"/>
                        <a:t>More Queries</a:t>
                      </a:r>
                    </a:p>
                  </a:txBody>
                  <a:tcPr marL="50800" marR="50800" marT="50800" marB="50800" anchor="ctr" horzOverflow="overflow"/>
                </a:tc>
              </a:tr>
              <a:tr h="1143000">
                <a:tc>
                  <a:txBody>
                    <a:bodyPr/>
                    <a:lstStyle/>
                    <a:p>
                      <a:pPr defTabSz="914400">
                        <a:defRPr b="0">
                          <a:solidFill>
                            <a:srgbClr val="000000"/>
                          </a:solidFill>
                        </a:defRPr>
                      </a:pPr>
                      <a:r>
                        <a:rPr sz="2166" b="1">
                          <a:solidFill>
                            <a:srgbClr val="FFFFFF"/>
                          </a:solidFill>
                          <a:sym typeface="Helvetica"/>
                        </a:rPr>
                        <a:t>avg(ql)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2166"/>
                        <a:t>2.80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2166"/>
                        <a:t>Keyword Queries</a:t>
                      </a:r>
                    </a:p>
                  </a:txBody>
                  <a:tcPr marL="50800" marR="50800" marT="50800" marB="50800" anchor="ctr" horzOverflow="overflow"/>
                </a:tc>
              </a:tr>
              <a:tr h="1143000">
                <a:tc>
                  <a:txBody>
                    <a:bodyPr/>
                    <a:lstStyle/>
                    <a:p>
                      <a:pPr defTabSz="914400">
                        <a:defRPr b="0">
                          <a:solidFill>
                            <a:srgbClr val="000000"/>
                          </a:solidFill>
                        </a:defRPr>
                      </a:pPr>
                      <a:r>
                        <a:rPr sz="2166" b="1">
                          <a:solidFill>
                            <a:srgbClr val="FFFFFF"/>
                          </a:solidFill>
                          <a:sym typeface="Helvetica"/>
                        </a:rPr>
                        <a:t>#docs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2166"/>
                        <a:t>71,406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2166"/>
                        <a:t>Fewer Documents</a:t>
                      </a:r>
                    </a:p>
                  </a:txBody>
                  <a:tcPr marL="50800" marR="50800" marT="50800" marB="50800" anchor="ctr" horzOverflow="overflow"/>
                </a:tc>
              </a:tr>
              <a:tr h="1143000">
                <a:tc>
                  <a:txBody>
                    <a:bodyPr/>
                    <a:lstStyle/>
                    <a:p>
                      <a:pPr defTabSz="914400">
                        <a:defRPr b="0">
                          <a:solidFill>
                            <a:srgbClr val="000000"/>
                          </a:solidFill>
                        </a:defRPr>
                      </a:pPr>
                      <a:r>
                        <a:rPr sz="2166" b="1">
                          <a:solidFill>
                            <a:srgbClr val="FFFFFF"/>
                          </a:solidFill>
                          <a:sym typeface="Helvetica"/>
                        </a:rPr>
                        <a:t>avdl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2166"/>
                        <a:t>583.44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2166"/>
                        <a:t>News Articles</a:t>
                      </a:r>
                    </a:p>
                  </a:txBody>
                  <a:tcPr marL="50800" marR="50800" marT="50800" marB="50800" anchor="ctr" horzOverflow="overflow"/>
                </a:tc>
              </a:tr>
            </a:tbl>
          </a:graphicData>
        </a:graphic>
      </p:graphicFrame>
      <p:sp>
        <p:nvSpPr>
          <p:cNvPr id="1010" name="Shape 1010"/>
          <p:cNvSpPr/>
          <p:nvPr/>
        </p:nvSpPr>
        <p:spPr>
          <a:xfrm>
            <a:off x="1966062" y="8188957"/>
            <a:ext cx="4795255" cy="571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1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* IC: Industrial Collection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0" name="Shape 780"/>
          <p:cNvSpPr>
            <a:spLocks noGrp="1"/>
          </p:cNvSpPr>
          <p:nvPr>
            <p:ph type="title"/>
          </p:nvPr>
        </p:nvSpPr>
        <p:spPr>
          <a:xfrm>
            <a:off x="563033" y="88900"/>
            <a:ext cx="11099801" cy="2159000"/>
          </a:xfrm>
          <a:prstGeom prst="rect">
            <a:avLst/>
          </a:prstGeom>
        </p:spPr>
        <p:txBody>
          <a:bodyPr/>
          <a:lstStyle>
            <a:lvl1pPr algn="l">
              <a:defRPr sz="4500" b="1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lang="en-US" dirty="0" smtClean="0"/>
              <a:t>Information Retrieval System</a:t>
            </a:r>
            <a:endParaRPr dirty="0"/>
          </a:p>
        </p:txBody>
      </p:sp>
      <p:sp>
        <p:nvSpPr>
          <p:cNvPr id="789" name="Shape 78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2</a:t>
            </a:fld>
            <a:endParaRPr/>
          </a:p>
        </p:txBody>
      </p:sp>
      <p:sp>
        <p:nvSpPr>
          <p:cNvPr id="2" name="Rounded Rectangle 1"/>
          <p:cNvSpPr/>
          <p:nvPr/>
        </p:nvSpPr>
        <p:spPr>
          <a:xfrm>
            <a:off x="4641011" y="7448925"/>
            <a:ext cx="7366959" cy="534838"/>
          </a:xfrm>
          <a:prstGeom prst="roundRect">
            <a:avLst/>
          </a:prstGeom>
          <a:solidFill>
            <a:schemeClr val="tx1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spc="0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Dataset/Corpus</a:t>
            </a:r>
            <a:endParaRPr kumimoji="0" lang="en-US" sz="24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641011" y="4659546"/>
            <a:ext cx="7366959" cy="1645920"/>
          </a:xfrm>
          <a:prstGeom prst="rect">
            <a:avLst/>
          </a:prstGeom>
          <a:blipFill rotWithShape="1">
            <a:blip r:embed="rId2"/>
            <a:srcRect/>
            <a:tile tx="0" ty="0" sx="100000" sy="100000" flip="none" algn="tl"/>
          </a:blip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spc="0" normalizeH="0" baseline="0" smtClean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IR System</a:t>
            </a:r>
            <a:endParaRPr kumimoji="0" lang="en-US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641011" y="2418807"/>
            <a:ext cx="7366959" cy="1097280"/>
          </a:xfrm>
          <a:prstGeom prst="rect">
            <a:avLst/>
          </a:prstGeom>
          <a:solidFill>
            <a:schemeClr val="accent2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2400">
                <a:solidFill>
                  <a:srgbClr val="FFFFFF"/>
                </a:solidFill>
              </a:rPr>
              <a:t>U</a:t>
            </a:r>
            <a:r>
              <a:rPr kumimoji="0" lang="en-US" sz="2400" b="0" i="0" u="none" strike="noStrike" cap="none" spc="0" normalizeH="0" baseline="0" smtClean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ser</a:t>
            </a:r>
            <a:endParaRPr kumimoji="0" lang="en-US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 flipV="1">
            <a:off x="8781690" y="6305466"/>
            <a:ext cx="0" cy="1143459"/>
          </a:xfrm>
          <a:prstGeom prst="straightConnector1">
            <a:avLst/>
          </a:prstGeom>
          <a:noFill/>
          <a:ln w="76200" cap="flat">
            <a:solidFill>
              <a:schemeClr val="tx1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9" name="Straight Arrow Connector 18"/>
          <p:cNvCxnSpPr/>
          <p:nvPr/>
        </p:nvCxnSpPr>
        <p:spPr>
          <a:xfrm>
            <a:off x="7884543" y="6305466"/>
            <a:ext cx="0" cy="1144557"/>
          </a:xfrm>
          <a:prstGeom prst="straightConnector1">
            <a:avLst/>
          </a:prstGeom>
          <a:noFill/>
          <a:ln w="76200" cap="flat">
            <a:solidFill>
              <a:schemeClr val="tx1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3" name="Straight Arrow Connector 22"/>
          <p:cNvCxnSpPr/>
          <p:nvPr/>
        </p:nvCxnSpPr>
        <p:spPr>
          <a:xfrm flipV="1">
            <a:off x="8761562" y="3516087"/>
            <a:ext cx="0" cy="1143459"/>
          </a:xfrm>
          <a:prstGeom prst="straightConnector1">
            <a:avLst/>
          </a:prstGeom>
          <a:noFill/>
          <a:ln w="76200" cap="flat">
            <a:solidFill>
              <a:schemeClr val="tx1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4" name="Straight Arrow Connector 23"/>
          <p:cNvCxnSpPr/>
          <p:nvPr/>
        </p:nvCxnSpPr>
        <p:spPr>
          <a:xfrm>
            <a:off x="7884543" y="3514989"/>
            <a:ext cx="0" cy="1144557"/>
          </a:xfrm>
          <a:prstGeom prst="straightConnector1">
            <a:avLst/>
          </a:prstGeom>
          <a:noFill/>
          <a:ln w="76200" cap="flat">
            <a:solidFill>
              <a:schemeClr val="tx1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2" name="TextBox 11"/>
          <p:cNvSpPr txBox="1"/>
          <p:nvPr/>
        </p:nvSpPr>
        <p:spPr>
          <a:xfrm>
            <a:off x="224285" y="3337181"/>
            <a:ext cx="4241321" cy="39190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457200" marR="0" indent="-457200" algn="l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</a:pPr>
            <a:r>
              <a:rPr kumimoji="0" lang="en-US" sz="31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IR system is actually the intermediate</a:t>
            </a:r>
            <a:r>
              <a:rPr kumimoji="0" lang="en-US" sz="3100" b="0" i="0" u="none" strike="noStrike" cap="none" spc="0" normalizeH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 layer between user and data.</a:t>
            </a:r>
          </a:p>
          <a:p>
            <a:pPr marL="457200" marR="0" indent="-457200" algn="l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</a:pPr>
            <a:r>
              <a:rPr lang="en-US" baseline="0" dirty="0" smtClean="0"/>
              <a:t>Data is valuable, thus</a:t>
            </a:r>
            <a:r>
              <a:rPr lang="en-US" dirty="0" smtClean="0"/>
              <a:t> sometimes unavailable to the users</a:t>
            </a:r>
            <a:r>
              <a:rPr lang="en-US" dirty="0" smtClean="0">
                <a:sym typeface="Wingdings"/>
              </a:rPr>
              <a:t></a:t>
            </a:r>
            <a:endParaRPr kumimoji="0" lang="en-US" sz="31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2" name="Shape 1012"/>
          <p:cNvSpPr>
            <a:spLocks noGrp="1"/>
          </p:cNvSpPr>
          <p:nvPr>
            <p:ph type="title"/>
          </p:nvPr>
        </p:nvSpPr>
        <p:spPr>
          <a:xfrm>
            <a:off x="563033" y="88900"/>
            <a:ext cx="11099801" cy="2159000"/>
          </a:xfrm>
          <a:prstGeom prst="rect">
            <a:avLst/>
          </a:prstGeom>
        </p:spPr>
        <p:txBody>
          <a:bodyPr/>
          <a:lstStyle>
            <a:lvl1pPr algn="l">
              <a:defRPr sz="4500" b="1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Experiments on PPE - Results</a:t>
            </a:r>
          </a:p>
        </p:txBody>
      </p:sp>
      <p:sp>
        <p:nvSpPr>
          <p:cNvPr id="1013" name="Shape 101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20</a:t>
            </a:fld>
            <a:endParaRPr/>
          </a:p>
        </p:txBody>
      </p:sp>
      <p:sp>
        <p:nvSpPr>
          <p:cNvPr id="1015" name="Shape 1015"/>
          <p:cNvSpPr/>
          <p:nvPr/>
        </p:nvSpPr>
        <p:spPr>
          <a:xfrm>
            <a:off x="3028580" y="6964712"/>
            <a:ext cx="7051156" cy="1041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marL="228600" indent="-228600" algn="l">
              <a:buSzPct val="60000"/>
              <a:buChar char="•"/>
            </a:pPr>
            <a:r>
              <a:rPr dirty="0"/>
              <a:t>All ranking models perform well on IC</a:t>
            </a:r>
          </a:p>
          <a:p>
            <a:pPr marL="228600" indent="-228600" algn="l">
              <a:buSzPct val="60000"/>
              <a:buChar char="•"/>
            </a:pPr>
            <a:r>
              <a:rPr dirty="0"/>
              <a:t>Parameters are not sensitive on IC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033" y="2247899"/>
            <a:ext cx="3855140" cy="391136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2365" y="2247898"/>
            <a:ext cx="3603486" cy="391136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3967" y="2247898"/>
            <a:ext cx="3603486" cy="3911362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7" name="Shape 1017"/>
          <p:cNvSpPr>
            <a:spLocks noGrp="1"/>
          </p:cNvSpPr>
          <p:nvPr>
            <p:ph type="title"/>
          </p:nvPr>
        </p:nvSpPr>
        <p:spPr>
          <a:xfrm>
            <a:off x="563033" y="88900"/>
            <a:ext cx="11878735" cy="2159000"/>
          </a:xfrm>
          <a:prstGeom prst="rect">
            <a:avLst/>
          </a:prstGeom>
        </p:spPr>
        <p:txBody>
          <a:bodyPr/>
          <a:lstStyle>
            <a:lvl1pPr algn="l">
              <a:defRPr sz="4500" b="1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Experiments on PPE - Diagnostic Analysis</a:t>
            </a:r>
          </a:p>
        </p:txBody>
      </p:sp>
      <p:sp>
        <p:nvSpPr>
          <p:cNvPr id="1018" name="Shape 101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21</a:t>
            </a:fld>
            <a:endParaRPr/>
          </a:p>
        </p:txBody>
      </p:sp>
      <p:pic>
        <p:nvPicPr>
          <p:cNvPr id="1019" name="pasted-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384431" y="1820214"/>
            <a:ext cx="1485083" cy="148508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1020" name="Table 1020"/>
          <p:cNvGraphicFramePr/>
          <p:nvPr/>
        </p:nvGraphicFramePr>
        <p:xfrm>
          <a:off x="1473608" y="3877498"/>
          <a:ext cx="10057582" cy="44577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3489813"/>
                <a:gridCol w="6567769"/>
              </a:tblGrid>
              <a:tr h="463550">
                <a:tc>
                  <a:txBody>
                    <a:bodyPr/>
                    <a:lstStyle/>
                    <a:p>
                      <a:pPr defTabSz="914400"/>
                      <a:r>
                        <a:rPr sz="2300" b="1"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Medical Domain</a:t>
                      </a:r>
                    </a:p>
                  </a:txBody>
                  <a:tcPr marL="50800" marR="50800" marT="50800" marB="50800" anchor="ctr" horzOverflow="overflow">
                    <a:lnL w="12700">
                      <a:miter lim="400000"/>
                    </a:lnL>
                    <a:lnT w="12700">
                      <a:miter lim="400000"/>
                    </a:lnT>
                  </a:tcPr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2300" b="1"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IR Domain</a:t>
                      </a:r>
                    </a:p>
                  </a:txBody>
                  <a:tcPr marL="50800" marR="50800" marT="50800" marB="50800" anchor="ctr" horzOverflow="overflow">
                    <a:lnR w="12700">
                      <a:miter lim="400000"/>
                    </a:lnR>
                    <a:lnT w="12700">
                      <a:miter lim="400000"/>
                    </a:lnT>
                  </a:tcPr>
                </a:tc>
              </a:tr>
              <a:tr h="469900">
                <a:tc>
                  <a:txBody>
                    <a:bodyPr/>
                    <a:lstStyle/>
                    <a:p>
                      <a:pPr defTabSz="914400"/>
                      <a:r>
                        <a:rPr sz="2300"/>
                        <a:t>patients</a:t>
                      </a:r>
                    </a:p>
                  </a:txBody>
                  <a:tcPr marL="50800" marR="50800" marT="50800" marB="50800" anchor="ctr" horzOverflow="overflow">
                    <a:lnL w="12700"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2300"/>
                        <a:t>retrieval functions</a:t>
                      </a:r>
                    </a:p>
                  </a:txBody>
                  <a:tcPr marL="50800" marR="50800" marT="50800" marB="50800" anchor="ctr" horzOverflow="overflow">
                    <a:lnR w="12700">
                      <a:miter lim="400000"/>
                    </a:lnR>
                  </a:tcPr>
                </a:tc>
              </a:tr>
              <a:tr h="825500">
                <a:tc>
                  <a:txBody>
                    <a:bodyPr/>
                    <a:lstStyle/>
                    <a:p>
                      <a:pPr defTabSz="914400"/>
                      <a:r>
                        <a:rPr sz="2300"/>
                        <a:t>diseases</a:t>
                      </a:r>
                    </a:p>
                  </a:txBody>
                  <a:tcPr marL="50800" marR="50800" marT="50800" marB="50800" anchor="ctr" horzOverflow="overflow">
                    <a:lnL w="12700"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2300"/>
                        <a:t>problems of heuristic implementation,causes of non-optimal performance</a:t>
                      </a:r>
                    </a:p>
                  </a:txBody>
                  <a:tcPr marL="50800" marR="50800" marT="50800" marB="50800" anchor="ctr" horzOverflow="overflow">
                    <a:lnR w="12700">
                      <a:miter lim="400000"/>
                    </a:lnR>
                  </a:tcPr>
                </a:tc>
              </a:tr>
              <a:tr h="469900">
                <a:tc>
                  <a:txBody>
                    <a:bodyPr/>
                    <a:lstStyle/>
                    <a:p>
                      <a:pPr defTabSz="914400"/>
                      <a:r>
                        <a:rPr sz="2300"/>
                        <a:t>medical records</a:t>
                      </a:r>
                    </a:p>
                  </a:txBody>
                  <a:tcPr marL="50800" marR="50800" marT="50800" marB="50800" anchor="ctr" horzOverflow="overflow">
                    <a:lnL w="12700"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2300"/>
                        <a:t>existing findings in IR</a:t>
                      </a:r>
                    </a:p>
                  </a:txBody>
                  <a:tcPr marL="50800" marR="50800" marT="50800" marB="50800" anchor="ctr" horzOverflow="overflow">
                    <a:lnR w="12700">
                      <a:miter lim="400000"/>
                    </a:lnR>
                  </a:tcPr>
                </a:tc>
              </a:tr>
              <a:tr h="469900">
                <a:tc>
                  <a:txBody>
                    <a:bodyPr/>
                    <a:lstStyle/>
                    <a:p>
                      <a:pPr defTabSz="914400"/>
                      <a:r>
                        <a:rPr sz="2300"/>
                        <a:t>symptoms</a:t>
                      </a:r>
                    </a:p>
                  </a:txBody>
                  <a:tcPr marL="50800" marR="50800" marT="50800" marB="50800" anchor="ctr" horzOverflow="overflow">
                    <a:lnL w="12700"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2300"/>
                        <a:t>empirical results</a:t>
                      </a:r>
                    </a:p>
                  </a:txBody>
                  <a:tcPr marL="50800" marR="50800" marT="50800" marB="50800" anchor="ctr" horzOverflow="overflow">
                    <a:lnR w="12700">
                      <a:miter lim="400000"/>
                    </a:lnR>
                  </a:tcPr>
                </a:tc>
              </a:tr>
              <a:tr h="469900">
                <a:tc>
                  <a:txBody>
                    <a:bodyPr/>
                    <a:lstStyle/>
                    <a:p>
                      <a:pPr defTabSz="914400"/>
                      <a:r>
                        <a:rPr sz="2300"/>
                        <a:t>medical instruments</a:t>
                      </a:r>
                    </a:p>
                  </a:txBody>
                  <a:tcPr marL="50800" marR="50800" marT="50800" marB="50800" anchor="ctr" horzOverflow="overflow">
                    <a:lnL w="12700"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2300"/>
                        <a:t>relevance-preserved collection perturbations</a:t>
                      </a:r>
                    </a:p>
                  </a:txBody>
                  <a:tcPr marL="50800" marR="50800" marT="50800" marB="50800" anchor="ctr" horzOverflow="overflow">
                    <a:lnR w="12700">
                      <a:miter lim="400000"/>
                    </a:lnR>
                  </a:tcPr>
                </a:tc>
              </a:tr>
              <a:tr h="469900">
                <a:tc>
                  <a:txBody>
                    <a:bodyPr/>
                    <a:lstStyle/>
                    <a:p>
                      <a:pPr defTabSz="914400"/>
                      <a:r>
                        <a:rPr sz="2300"/>
                        <a:t>medical tests</a:t>
                      </a:r>
                    </a:p>
                  </a:txBody>
                  <a:tcPr marL="50800" marR="50800" marT="50800" marB="50800" anchor="ctr" horzOverflow="overflow">
                    <a:lnL w="12700"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2300"/>
                        <a:t>tests for retrieval models</a:t>
                      </a:r>
                    </a:p>
                  </a:txBody>
                  <a:tcPr marL="50800" marR="50800" marT="50800" marB="50800" anchor="ctr" horzOverflow="overflow">
                    <a:lnR w="12700">
                      <a:miter lim="400000"/>
                    </a:lnR>
                  </a:tcPr>
                </a:tc>
              </a:tr>
              <a:tr h="819150">
                <a:tc>
                  <a:txBody>
                    <a:bodyPr/>
                    <a:lstStyle/>
                    <a:p>
                      <a:pPr defTabSz="914400"/>
                      <a:r>
                        <a:rPr sz="2300"/>
                        <a:t>treatments for disease</a:t>
                      </a:r>
                    </a:p>
                  </a:txBody>
                  <a:tcPr marL="50800" marR="50800" marT="50800" marB="50800" anchor="ctr" horzOverflow="overflow">
                    <a:lnL w="12700">
                      <a:miter lim="400000"/>
                    </a:lnL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2300"/>
                        <a:t>better implementations of heuristics,modification for performance improvement</a:t>
                      </a:r>
                    </a:p>
                  </a:txBody>
                  <a:tcPr marL="50800" marR="50800" marT="50800" marB="50800" anchor="ctr" horzOverflow="overflow">
                    <a:lnR w="12700">
                      <a:miter lim="400000"/>
                    </a:lnR>
                    <a:lnB w="12700">
                      <a:miter lim="400000"/>
                    </a:lnB>
                  </a:tcPr>
                </a:tc>
              </a:tr>
            </a:tbl>
          </a:graphicData>
        </a:graphic>
      </p:graphicFrame>
      <p:pic>
        <p:nvPicPr>
          <p:cNvPr id="1021" name="pasted-image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281805" y="1996392"/>
            <a:ext cx="1132727" cy="1132727"/>
          </a:xfrm>
          <a:prstGeom prst="rect">
            <a:avLst/>
          </a:prstGeom>
          <a:ln w="12700">
            <a:miter lim="400000"/>
          </a:ln>
        </p:spPr>
      </p:pic>
      <p:pic>
        <p:nvPicPr>
          <p:cNvPr id="1022" name="pasted-image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8092504" y="2298262"/>
            <a:ext cx="1175625" cy="117562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" name="Shape 1024"/>
          <p:cNvSpPr>
            <a:spLocks noGrp="1"/>
          </p:cNvSpPr>
          <p:nvPr>
            <p:ph type="title"/>
          </p:nvPr>
        </p:nvSpPr>
        <p:spPr>
          <a:xfrm>
            <a:off x="563033" y="88900"/>
            <a:ext cx="11878735" cy="2159000"/>
          </a:xfrm>
          <a:prstGeom prst="rect">
            <a:avLst/>
          </a:prstGeom>
        </p:spPr>
        <p:txBody>
          <a:bodyPr/>
          <a:lstStyle>
            <a:lvl1pPr algn="l">
              <a:defRPr sz="4500" b="1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Experiments on PPE - Diagnostic Analysis</a:t>
            </a:r>
          </a:p>
        </p:txBody>
      </p:sp>
      <p:sp>
        <p:nvSpPr>
          <p:cNvPr id="1025" name="Shape 102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22</a:t>
            </a:fld>
            <a:endParaRPr/>
          </a:p>
        </p:txBody>
      </p:sp>
      <p:graphicFrame>
        <p:nvGraphicFramePr>
          <p:cNvPr id="1026" name="Table 1026"/>
          <p:cNvGraphicFramePr/>
          <p:nvPr/>
        </p:nvGraphicFramePr>
        <p:xfrm>
          <a:off x="2056710" y="2957834"/>
          <a:ext cx="8891379" cy="4191164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3085160"/>
                <a:gridCol w="5806219"/>
              </a:tblGrid>
              <a:tr h="871667">
                <a:tc>
                  <a:txBody>
                    <a:bodyPr/>
                    <a:lstStyle/>
                    <a:p>
                      <a:pPr defTabSz="914400"/>
                      <a:r>
                        <a:rPr sz="2300" b="1"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Name</a:t>
                      </a:r>
                    </a:p>
                  </a:txBody>
                  <a:tcPr marL="50800" marR="50800" marT="50800" marB="50800" anchor="ctr" horzOverflow="overflow">
                    <a:lnL w="12700">
                      <a:miter lim="400000"/>
                    </a:lnL>
                    <a:lnT w="12700">
                      <a:miter lim="400000"/>
                    </a:lnT>
                  </a:tcPr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2300" b="1"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Semantic</a:t>
                      </a:r>
                    </a:p>
                  </a:txBody>
                  <a:tcPr marL="50800" marR="50800" marT="50800" marB="50800" anchor="ctr" horzOverflow="overflow">
                    <a:lnR w="12700">
                      <a:miter lim="400000"/>
                    </a:lnR>
                    <a:lnT w="12700">
                      <a:miter lim="400000"/>
                    </a:lnT>
                  </a:tcPr>
                </a:tc>
              </a:tr>
              <a:tr h="883607">
                <a:tc>
                  <a:txBody>
                    <a:bodyPr/>
                    <a:lstStyle/>
                    <a:p>
                      <a:pPr defTabSz="914400"/>
                      <a:r>
                        <a:rPr sz="2300"/>
                        <a:t>document scaling</a:t>
                      </a:r>
                    </a:p>
                  </a:txBody>
                  <a:tcPr marL="50800" marR="50800" marT="50800" marB="50800" anchor="ctr" horzOverflow="overflow">
                    <a:lnL w="12700"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2300"/>
                        <a:t>concatenate D with itself K times</a:t>
                      </a:r>
                    </a:p>
                  </a:txBody>
                  <a:tcPr marL="50800" marR="50800" marT="50800" marB="50800" anchor="ctr" horzOverflow="overflow">
                    <a:lnR w="12700">
                      <a:miter lim="400000"/>
                    </a:lnR>
                  </a:tcPr>
                </a:tc>
              </a:tr>
              <a:tr h="1552283">
                <a:tc>
                  <a:txBody>
                    <a:bodyPr/>
                    <a:lstStyle/>
                    <a:p>
                      <a:pPr defTabSz="914400"/>
                      <a:r>
                        <a:rPr sz="2300"/>
                        <a:t>noise addition</a:t>
                      </a:r>
                    </a:p>
                  </a:txBody>
                  <a:tcPr marL="50800" marR="50800" marT="50800" marB="50800" anchor="ctr" horzOverflow="overflow">
                    <a:lnL w="12700"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2300"/>
                        <a:t>add a noisy term to a document</a:t>
                      </a:r>
                    </a:p>
                  </a:txBody>
                  <a:tcPr marL="50800" marR="50800" marT="50800" marB="50800" anchor="ctr" horzOverflow="overflow">
                    <a:lnR w="12700">
                      <a:miter lim="400000"/>
                    </a:lnR>
                  </a:tcPr>
                </a:tc>
              </a:tr>
              <a:tr h="883607">
                <a:tc>
                  <a:txBody>
                    <a:bodyPr/>
                    <a:lstStyle/>
                    <a:p>
                      <a:pPr defTabSz="914400"/>
                      <a:r>
                        <a:rPr sz="2300"/>
                        <a:t>internal term growth</a:t>
                      </a:r>
                    </a:p>
                  </a:txBody>
                  <a:tcPr marL="50800" marR="50800" marT="50800" marB="50800" anchor="ctr" horzOverflow="overflow">
                    <a:lnL w="12700">
                      <a:miter lim="400000"/>
                    </a:lnL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2300"/>
                        <a:t>add a term to a document that originally contains the term </a:t>
                      </a:r>
                    </a:p>
                  </a:txBody>
                  <a:tcPr marL="50800" marR="50800" marT="50800" marB="50800" anchor="ctr" horzOverflow="overflow">
                    <a:lnR w="12700">
                      <a:miter lim="400000"/>
                    </a:lnR>
                    <a:lnB w="12700">
                      <a:miter lim="400000"/>
                    </a:lnB>
                  </a:tcPr>
                </a:tc>
              </a:tr>
            </a:tbl>
          </a:graphicData>
        </a:graphic>
      </p:graphicFrame>
      <p:sp>
        <p:nvSpPr>
          <p:cNvPr id="1027" name="Shape 1027"/>
          <p:cNvSpPr/>
          <p:nvPr/>
        </p:nvSpPr>
        <p:spPr>
          <a:xfrm>
            <a:off x="3053720" y="1725807"/>
            <a:ext cx="6897360" cy="571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1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Relevance-Preserving Perturbations</a:t>
            </a:r>
          </a:p>
        </p:txBody>
      </p:sp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Shape 1029"/>
          <p:cNvSpPr>
            <a:spLocks noGrp="1"/>
          </p:cNvSpPr>
          <p:nvPr>
            <p:ph type="title"/>
          </p:nvPr>
        </p:nvSpPr>
        <p:spPr>
          <a:xfrm>
            <a:off x="563033" y="88900"/>
            <a:ext cx="11878735" cy="2159000"/>
          </a:xfrm>
          <a:prstGeom prst="rect">
            <a:avLst/>
          </a:prstGeom>
        </p:spPr>
        <p:txBody>
          <a:bodyPr/>
          <a:lstStyle>
            <a:lvl1pPr algn="l">
              <a:defRPr sz="4500" b="1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Experiments on PPE - Diagnostic Analysis</a:t>
            </a:r>
          </a:p>
        </p:txBody>
      </p:sp>
      <p:sp>
        <p:nvSpPr>
          <p:cNvPr id="1030" name="Shape 103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23</a:t>
            </a:fld>
            <a:endParaRPr/>
          </a:p>
        </p:txBody>
      </p:sp>
      <p:sp>
        <p:nvSpPr>
          <p:cNvPr id="1031" name="Shape 1031"/>
          <p:cNvSpPr/>
          <p:nvPr/>
        </p:nvSpPr>
        <p:spPr>
          <a:xfrm>
            <a:off x="5201865" y="1974389"/>
            <a:ext cx="2601070" cy="571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1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What We Use</a:t>
            </a:r>
          </a:p>
        </p:txBody>
      </p:sp>
      <p:sp>
        <p:nvSpPr>
          <p:cNvPr id="1032" name="Shape 1032"/>
          <p:cNvSpPr/>
          <p:nvPr/>
        </p:nvSpPr>
        <p:spPr>
          <a:xfrm>
            <a:off x="938969" y="3101197"/>
            <a:ext cx="11207023" cy="44114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marL="457200" indent="-457200" algn="l">
              <a:buFont typeface="Arial" charset="0"/>
              <a:buChar char="•"/>
              <a:defRPr sz="2800"/>
            </a:pPr>
            <a:r>
              <a:rPr dirty="0"/>
              <a:t>Length variance reduction test (</a:t>
            </a:r>
            <a:r>
              <a:rPr b="1" dirty="0">
                <a:latin typeface="Helvetica"/>
                <a:ea typeface="Helvetica"/>
                <a:cs typeface="Helvetica"/>
                <a:sym typeface="Helvetica"/>
              </a:rPr>
              <a:t>LV1</a:t>
            </a:r>
            <a:r>
              <a:rPr dirty="0" smtClean="0"/>
              <a:t>)</a:t>
            </a:r>
            <a:r>
              <a:rPr lang="en-US" dirty="0" smtClean="0"/>
              <a:t>: </a:t>
            </a:r>
            <a:r>
              <a:rPr dirty="0" smtClean="0"/>
              <a:t>This </a:t>
            </a:r>
            <a:r>
              <a:rPr dirty="0"/>
              <a:t>test is to use the document scaling perturbation to make all the documents have similar or identical length, and it would thus reduce the variance of document lengths. </a:t>
            </a:r>
            <a:endParaRPr lang="en-US" dirty="0" smtClean="0"/>
          </a:p>
          <a:p>
            <a:pPr marL="457200" indent="-457200" algn="l">
              <a:buFont typeface="Arial" charset="0"/>
              <a:buChar char="•"/>
              <a:defRPr sz="2800"/>
            </a:pPr>
            <a:endParaRPr lang="en-US" dirty="0" smtClean="0"/>
          </a:p>
          <a:p>
            <a:pPr marL="457200" indent="-457200" algn="l">
              <a:buFont typeface="Arial" charset="0"/>
              <a:buChar char="•"/>
              <a:defRPr sz="2800"/>
            </a:pPr>
            <a:r>
              <a:rPr lang="en-US" dirty="0"/>
              <a:t>Noise addition test (</a:t>
            </a:r>
            <a:r>
              <a:rPr lang="en-US" b="1" dirty="0">
                <a:latin typeface="Helvetica"/>
                <a:ea typeface="Helvetica"/>
                <a:cs typeface="Helvetica"/>
                <a:sym typeface="Helvetica"/>
              </a:rPr>
              <a:t>TN</a:t>
            </a:r>
            <a:r>
              <a:rPr lang="en-US" dirty="0" smtClean="0"/>
              <a:t>): This </a:t>
            </a:r>
            <a:r>
              <a:rPr lang="en-US" dirty="0"/>
              <a:t>test is to add noise (i.e., </a:t>
            </a:r>
            <a:r>
              <a:rPr lang="en-US" dirty="0" err="1"/>
              <a:t>nonrelevant</a:t>
            </a:r>
            <a:r>
              <a:rPr lang="en-US" dirty="0"/>
              <a:t> terms) to documents</a:t>
            </a:r>
            <a:r>
              <a:rPr lang="en-US" dirty="0" smtClean="0"/>
              <a:t>.</a:t>
            </a:r>
          </a:p>
          <a:p>
            <a:pPr marL="457200" indent="-457200" algn="l">
              <a:buFont typeface="Arial" charset="0"/>
              <a:buChar char="•"/>
              <a:defRPr sz="2800"/>
            </a:pPr>
            <a:endParaRPr lang="en-US" dirty="0"/>
          </a:p>
          <a:p>
            <a:pPr marL="457200" indent="-457200" algn="l">
              <a:buFont typeface="Arial" charset="0"/>
              <a:buChar char="•"/>
              <a:defRPr sz="2800"/>
            </a:pPr>
            <a:r>
              <a:rPr lang="en-US" dirty="0"/>
              <a:t>All query term growth test (</a:t>
            </a:r>
            <a:r>
              <a:rPr lang="en-US" b="1" dirty="0">
                <a:latin typeface="Helvetica"/>
                <a:ea typeface="Helvetica"/>
                <a:cs typeface="Helvetica"/>
                <a:sym typeface="Helvetica"/>
              </a:rPr>
              <a:t>TG3</a:t>
            </a:r>
            <a:r>
              <a:rPr lang="en-US" dirty="0" smtClean="0"/>
              <a:t>): We perform the internal term growth perturbation for all query terms.</a:t>
            </a:r>
            <a:endParaRPr lang="en-US" dirty="0"/>
          </a:p>
        </p:txBody>
      </p:sp>
      <p:sp>
        <p:nvSpPr>
          <p:cNvPr id="1033" name="Shape 1033"/>
          <p:cNvSpPr/>
          <p:nvPr/>
        </p:nvSpPr>
        <p:spPr>
          <a:xfrm>
            <a:off x="407871" y="5089568"/>
            <a:ext cx="102657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defRPr sz="2800"/>
            </a:pPr>
            <a:endParaRPr dirty="0"/>
          </a:p>
        </p:txBody>
      </p:sp>
      <p:sp>
        <p:nvSpPr>
          <p:cNvPr id="1034" name="Shape 1034"/>
          <p:cNvSpPr/>
          <p:nvPr/>
        </p:nvSpPr>
        <p:spPr>
          <a:xfrm>
            <a:off x="882985" y="6529684"/>
            <a:ext cx="102657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defRPr sz="2800"/>
            </a:pPr>
            <a:endParaRPr dirty="0"/>
          </a:p>
        </p:txBody>
      </p:sp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6" name="Shape 1036"/>
          <p:cNvSpPr>
            <a:spLocks noGrp="1"/>
          </p:cNvSpPr>
          <p:nvPr>
            <p:ph type="title"/>
          </p:nvPr>
        </p:nvSpPr>
        <p:spPr>
          <a:xfrm>
            <a:off x="563033" y="101600"/>
            <a:ext cx="11878735" cy="2159000"/>
          </a:xfrm>
          <a:prstGeom prst="rect">
            <a:avLst/>
          </a:prstGeom>
        </p:spPr>
        <p:txBody>
          <a:bodyPr/>
          <a:lstStyle>
            <a:lvl1pPr algn="l">
              <a:defRPr sz="4500" b="1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Experiments on PPE - Diagnostic Analysis</a:t>
            </a:r>
          </a:p>
        </p:txBody>
      </p:sp>
      <p:sp>
        <p:nvSpPr>
          <p:cNvPr id="1037" name="Shape 1037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24</a:t>
            </a:fld>
            <a:endParaRPr/>
          </a:p>
        </p:txBody>
      </p:sp>
      <p:sp>
        <p:nvSpPr>
          <p:cNvPr id="1038" name="Shape 1038"/>
          <p:cNvSpPr/>
          <p:nvPr/>
        </p:nvSpPr>
        <p:spPr>
          <a:xfrm>
            <a:off x="4782501" y="1974389"/>
            <a:ext cx="3439798" cy="571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1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A Quantified View</a:t>
            </a:r>
          </a:p>
        </p:txBody>
      </p:sp>
      <p:graphicFrame>
        <p:nvGraphicFramePr>
          <p:cNvPr id="1039" name="Table 1039"/>
          <p:cNvGraphicFramePr/>
          <p:nvPr/>
        </p:nvGraphicFramePr>
        <p:xfrm>
          <a:off x="958147" y="2578100"/>
          <a:ext cx="11088503" cy="5911850"/>
        </p:xfrm>
        <a:graphic>
          <a:graphicData uri="http://schemas.openxmlformats.org/drawingml/2006/table">
            <a:tbl>
              <a:tblPr bandRow="1">
                <a:tableStyleId>{4C3C2611-4C71-4FC5-86AE-919BDF0F9419}</a:tableStyleId>
              </a:tblPr>
              <a:tblGrid>
                <a:gridCol w="2500495"/>
                <a:gridCol w="1503273"/>
                <a:gridCol w="2128397"/>
                <a:gridCol w="2500495"/>
                <a:gridCol w="2455843"/>
              </a:tblGrid>
              <a:tr h="1428750">
                <a:tc>
                  <a:txBody>
                    <a:bodyPr/>
                    <a:lstStyle/>
                    <a:p>
                      <a:pPr defTabSz="914400"/>
                      <a:r>
                        <a:rPr sz="2500" b="1"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Test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2500" b="1"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TF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2500" b="1"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|d|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2500" b="1"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avdl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2500" b="1"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|d|/avdl</a:t>
                      </a:r>
                    </a:p>
                  </a:txBody>
                  <a:tcPr marL="50800" marR="50800" marT="50800" marB="50800" anchor="ctr" horzOverflow="overflow"/>
                </a:tc>
              </a:tr>
              <a:tr h="1625600">
                <a:tc>
                  <a:txBody>
                    <a:bodyPr/>
                    <a:lstStyle/>
                    <a:p>
                      <a:pPr defTabSz="914400"/>
                      <a:r>
                        <a:rPr sz="2500"/>
                        <a:t>LV1(beta=1)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2500"/>
                        <a:t>k*TF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1500"/>
                        <a:t>(1-beta)*|d|+beta*10^6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1500"/>
                        <a:t>(1-beta)*avdl+beta*10^6/N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2500"/>
                        <a:t>compute using column |d| and avdl</a:t>
                      </a:r>
                    </a:p>
                  </a:txBody>
                  <a:tcPr marL="50800" marR="50800" marT="50800" marB="50800" anchor="ctr" horzOverflow="overflow"/>
                </a:tc>
              </a:tr>
              <a:tr h="1428750">
                <a:tc>
                  <a:txBody>
                    <a:bodyPr/>
                    <a:lstStyle/>
                    <a:p>
                      <a:pPr defTabSz="914400"/>
                      <a:r>
                        <a:rPr sz="2500"/>
                        <a:t>TN1(constant)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2500"/>
                        <a:t>TF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2500"/>
                        <a:t>|d|+k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2500"/>
                        <a:t>avdl+k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2500"/>
                        <a:t>(|d|+k)/(avdl+k)</a:t>
                      </a:r>
                    </a:p>
                  </a:txBody>
                  <a:tcPr marL="50800" marR="50800" marT="50800" marB="50800" anchor="ctr" horzOverflow="overflow"/>
                </a:tc>
              </a:tr>
              <a:tr h="1428750">
                <a:tc>
                  <a:txBody>
                    <a:bodyPr/>
                    <a:lstStyle/>
                    <a:p>
                      <a:pPr defTabSz="914400"/>
                      <a:r>
                        <a:rPr sz="2500"/>
                        <a:t>TG3(constant)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2500"/>
                        <a:t>TF+|q|*k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2500"/>
                        <a:t>|d|+|q|*k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2500"/>
                        <a:t>avdl+|q|*k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1600"/>
                        <a:t>（|d|+|q|*k]/[avdl+|q|*k）</a:t>
                      </a:r>
                    </a:p>
                  </a:txBody>
                  <a:tcPr marL="50800" marR="50800" marT="50800" marB="50800" anchor="ctr" horzOverflow="overflow"/>
                </a:tc>
              </a:tr>
            </a:tbl>
          </a:graphicData>
        </a:graphic>
      </p:graphicFrame>
    </p:spTree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1" name="Shape 1041"/>
          <p:cNvSpPr>
            <a:spLocks noGrp="1"/>
          </p:cNvSpPr>
          <p:nvPr>
            <p:ph type="title"/>
          </p:nvPr>
        </p:nvSpPr>
        <p:spPr>
          <a:xfrm>
            <a:off x="563033" y="88900"/>
            <a:ext cx="11878735" cy="2159000"/>
          </a:xfrm>
          <a:prstGeom prst="rect">
            <a:avLst/>
          </a:prstGeom>
        </p:spPr>
        <p:txBody>
          <a:bodyPr/>
          <a:lstStyle>
            <a:lvl1pPr algn="l">
              <a:defRPr sz="4500" b="1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dirty="0" smtClean="0"/>
              <a:t>Diagnostic Analysis</a:t>
            </a:r>
            <a:r>
              <a:rPr lang="en-US" dirty="0" smtClean="0"/>
              <a:t> </a:t>
            </a:r>
            <a:r>
              <a:rPr lang="mr-IN" dirty="0" smtClean="0"/>
              <a:t>–</a:t>
            </a:r>
            <a:r>
              <a:rPr lang="en-US" dirty="0" smtClean="0"/>
              <a:t> LV1</a:t>
            </a:r>
            <a:endParaRPr dirty="0"/>
          </a:p>
        </p:txBody>
      </p:sp>
      <p:sp>
        <p:nvSpPr>
          <p:cNvPr id="1042" name="Shape 104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25</a:t>
            </a:fld>
            <a:endParaRPr/>
          </a:p>
        </p:txBody>
      </p:sp>
      <p:sp>
        <p:nvSpPr>
          <p:cNvPr id="1044" name="Shape 1044"/>
          <p:cNvSpPr/>
          <p:nvPr/>
        </p:nvSpPr>
        <p:spPr>
          <a:xfrm>
            <a:off x="3961977" y="1957647"/>
            <a:ext cx="5562213" cy="6309304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/>
            </a:pPr>
            <a:endParaRPr/>
          </a:p>
        </p:txBody>
      </p:sp>
      <p:sp>
        <p:nvSpPr>
          <p:cNvPr id="1045" name="Shape 1045"/>
          <p:cNvSpPr/>
          <p:nvPr/>
        </p:nvSpPr>
        <p:spPr>
          <a:xfrm>
            <a:off x="2647821" y="7304846"/>
            <a:ext cx="8190523" cy="151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marL="228600" indent="-228600" algn="l">
              <a:buSzPct val="60000"/>
              <a:buChar char="•"/>
            </a:pPr>
            <a:r>
              <a:rPr dirty="0"/>
              <a:t>Lower is Better</a:t>
            </a:r>
          </a:p>
          <a:p>
            <a:pPr marL="228600" indent="-228600" algn="l">
              <a:buSzPct val="60000"/>
              <a:buChar char="•"/>
            </a:pPr>
            <a:r>
              <a:rPr dirty="0"/>
              <a:t>Means the gain on length normalization part</a:t>
            </a:r>
          </a:p>
          <a:p>
            <a:pPr marL="228600" indent="-228600" algn="l">
              <a:buSzPct val="60000"/>
              <a:buChar char="•"/>
            </a:pPr>
            <a:r>
              <a:rPr dirty="0"/>
              <a:t>F2EXP does </a:t>
            </a:r>
            <a:r>
              <a:rPr i="1" dirty="0">
                <a:latin typeface="Helvetica"/>
                <a:ea typeface="Helvetica"/>
                <a:cs typeface="Helvetica"/>
                <a:sym typeface="Helvetica"/>
              </a:rPr>
              <a:t>not gain</a:t>
            </a:r>
            <a:r>
              <a:rPr dirty="0"/>
              <a:t> too much on IC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724" y="2004525"/>
            <a:ext cx="11872651" cy="4695130"/>
          </a:xfrm>
          <a:prstGeom prst="rect">
            <a:avLst/>
          </a:prstGeom>
        </p:spPr>
      </p:pic>
      <p:sp>
        <p:nvSpPr>
          <p:cNvPr id="1049" name="Shape 1049"/>
          <p:cNvSpPr/>
          <p:nvPr/>
        </p:nvSpPr>
        <p:spPr>
          <a:xfrm flipV="1">
            <a:off x="8126083" y="5901144"/>
            <a:ext cx="759125" cy="1690777"/>
          </a:xfrm>
          <a:prstGeom prst="line">
            <a:avLst/>
          </a:prstGeom>
          <a:ln w="50800">
            <a:solidFill>
              <a:schemeClr val="accent2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400"/>
            </a:pPr>
            <a:endParaRPr/>
          </a:p>
        </p:txBody>
      </p:sp>
      <p:sp>
        <p:nvSpPr>
          <p:cNvPr id="13" name="Shape 1049"/>
          <p:cNvSpPr/>
          <p:nvPr/>
        </p:nvSpPr>
        <p:spPr>
          <a:xfrm flipV="1">
            <a:off x="3674852" y="4899804"/>
            <a:ext cx="431321" cy="2405042"/>
          </a:xfrm>
          <a:prstGeom prst="line">
            <a:avLst/>
          </a:prstGeom>
          <a:ln w="50800">
            <a:solidFill>
              <a:schemeClr val="accent2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400"/>
            </a:pPr>
            <a:endParaRPr/>
          </a:p>
        </p:txBody>
      </p:sp>
    </p:spTree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1" name="Shape 1051"/>
          <p:cNvSpPr>
            <a:spLocks noGrp="1"/>
          </p:cNvSpPr>
          <p:nvPr>
            <p:ph type="title"/>
          </p:nvPr>
        </p:nvSpPr>
        <p:spPr>
          <a:xfrm>
            <a:off x="563033" y="88900"/>
            <a:ext cx="11878735" cy="2159000"/>
          </a:xfrm>
          <a:prstGeom prst="rect">
            <a:avLst/>
          </a:prstGeom>
        </p:spPr>
        <p:txBody>
          <a:bodyPr/>
          <a:lstStyle>
            <a:lvl1pPr algn="l">
              <a:defRPr sz="4500" b="1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dirty="0" smtClean="0"/>
              <a:t>Diagnostic Analysis</a:t>
            </a:r>
            <a:r>
              <a:rPr lang="en-US" dirty="0" smtClean="0"/>
              <a:t> </a:t>
            </a:r>
            <a:r>
              <a:rPr lang="mr-IN" dirty="0" smtClean="0"/>
              <a:t>–</a:t>
            </a:r>
            <a:r>
              <a:rPr lang="en-US" dirty="0" smtClean="0"/>
              <a:t> TN1</a:t>
            </a:r>
            <a:endParaRPr dirty="0"/>
          </a:p>
        </p:txBody>
      </p:sp>
      <p:sp>
        <p:nvSpPr>
          <p:cNvPr id="1052" name="Shape 105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26</a:t>
            </a:fld>
            <a:endParaRPr/>
          </a:p>
        </p:txBody>
      </p:sp>
      <p:sp>
        <p:nvSpPr>
          <p:cNvPr id="1054" name="Shape 1054"/>
          <p:cNvSpPr/>
          <p:nvPr/>
        </p:nvSpPr>
        <p:spPr>
          <a:xfrm>
            <a:off x="3961977" y="1957647"/>
            <a:ext cx="5562213" cy="6309304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/>
            </a:pPr>
            <a:endParaRPr/>
          </a:p>
        </p:txBody>
      </p:sp>
      <p:sp>
        <p:nvSpPr>
          <p:cNvPr id="1055" name="Shape 1055"/>
          <p:cNvSpPr/>
          <p:nvPr/>
        </p:nvSpPr>
        <p:spPr>
          <a:xfrm>
            <a:off x="2844868" y="7248149"/>
            <a:ext cx="7796429" cy="151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marL="228600" indent="-228600" algn="l">
              <a:buSzPct val="60000"/>
              <a:buChar char="•"/>
            </a:pPr>
            <a:r>
              <a:rPr dirty="0"/>
              <a:t>Higher is Better</a:t>
            </a:r>
          </a:p>
          <a:p>
            <a:pPr marL="228600" indent="-228600" algn="l">
              <a:buSzPct val="60000"/>
              <a:buChar char="•"/>
            </a:pPr>
            <a:r>
              <a:rPr dirty="0"/>
              <a:t>Means proper penalizing long documents</a:t>
            </a:r>
          </a:p>
          <a:p>
            <a:pPr marL="228600" indent="-228600" algn="l">
              <a:buSzPct val="60000"/>
              <a:buChar char="•"/>
            </a:pPr>
            <a:r>
              <a:rPr dirty="0"/>
              <a:t>F2EXP performs</a:t>
            </a:r>
            <a:r>
              <a:rPr i="1" dirty="0">
                <a:latin typeface="Helvetica"/>
                <a:ea typeface="Helvetica"/>
                <a:cs typeface="Helvetica"/>
                <a:sym typeface="Helvetica"/>
              </a:rPr>
              <a:t> not good</a:t>
            </a:r>
            <a:r>
              <a:rPr dirty="0"/>
              <a:t> on IC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801" y="2247900"/>
            <a:ext cx="11293197" cy="4488612"/>
          </a:xfrm>
          <a:prstGeom prst="rect">
            <a:avLst/>
          </a:prstGeom>
        </p:spPr>
      </p:pic>
      <p:sp>
        <p:nvSpPr>
          <p:cNvPr id="13" name="Shape 1049"/>
          <p:cNvSpPr/>
          <p:nvPr/>
        </p:nvSpPr>
        <p:spPr>
          <a:xfrm flipV="1">
            <a:off x="3674852" y="5520906"/>
            <a:ext cx="287125" cy="1783940"/>
          </a:xfrm>
          <a:prstGeom prst="line">
            <a:avLst/>
          </a:prstGeom>
          <a:ln w="50800">
            <a:solidFill>
              <a:schemeClr val="accent2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400"/>
            </a:pPr>
            <a:endParaRPr/>
          </a:p>
        </p:txBody>
      </p:sp>
    </p:spTree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0" name="Shape 1060"/>
          <p:cNvSpPr>
            <a:spLocks noGrp="1"/>
          </p:cNvSpPr>
          <p:nvPr>
            <p:ph type="title"/>
          </p:nvPr>
        </p:nvSpPr>
        <p:spPr>
          <a:xfrm>
            <a:off x="563033" y="88900"/>
            <a:ext cx="11878735" cy="2159000"/>
          </a:xfrm>
          <a:prstGeom prst="rect">
            <a:avLst/>
          </a:prstGeom>
        </p:spPr>
        <p:txBody>
          <a:bodyPr/>
          <a:lstStyle>
            <a:lvl1pPr algn="l">
              <a:defRPr sz="4500" b="1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dirty="0" smtClean="0"/>
              <a:t>Diagnostic Analysis</a:t>
            </a:r>
            <a:r>
              <a:rPr lang="en-US" dirty="0" smtClean="0"/>
              <a:t> </a:t>
            </a:r>
            <a:r>
              <a:rPr lang="mr-IN" dirty="0" smtClean="0"/>
              <a:t>–</a:t>
            </a:r>
            <a:r>
              <a:rPr lang="en-US" dirty="0" smtClean="0"/>
              <a:t> TG3</a:t>
            </a:r>
            <a:endParaRPr dirty="0"/>
          </a:p>
        </p:txBody>
      </p:sp>
      <p:sp>
        <p:nvSpPr>
          <p:cNvPr id="1061" name="Shape 106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27</a:t>
            </a:fld>
            <a:endParaRPr/>
          </a:p>
        </p:txBody>
      </p:sp>
      <p:sp>
        <p:nvSpPr>
          <p:cNvPr id="1064" name="Shape 1064"/>
          <p:cNvSpPr/>
          <p:nvPr/>
        </p:nvSpPr>
        <p:spPr>
          <a:xfrm>
            <a:off x="3528071" y="7599223"/>
            <a:ext cx="6688951" cy="151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marL="228600" indent="-228600" algn="l">
              <a:buSzPct val="60000"/>
              <a:buChar char="•"/>
            </a:pPr>
            <a:r>
              <a:rPr dirty="0"/>
              <a:t>Higher is Better</a:t>
            </a:r>
          </a:p>
          <a:p>
            <a:pPr marL="228600" indent="-228600" algn="l">
              <a:buSzPct val="60000"/>
              <a:buChar char="•"/>
            </a:pPr>
            <a:r>
              <a:rPr dirty="0"/>
              <a:t>Means better balance of TF and LN</a:t>
            </a:r>
          </a:p>
          <a:p>
            <a:pPr marL="228600" indent="-228600" algn="l">
              <a:buSzPct val="60000"/>
              <a:buChar char="•"/>
            </a:pPr>
            <a:r>
              <a:rPr dirty="0"/>
              <a:t>F2EXP performs</a:t>
            </a:r>
            <a:r>
              <a:rPr i="1" dirty="0">
                <a:latin typeface="Helvetica"/>
                <a:ea typeface="Helvetica"/>
                <a:cs typeface="Helvetica"/>
                <a:sym typeface="Helvetica"/>
              </a:rPr>
              <a:t> good</a:t>
            </a:r>
            <a:r>
              <a:rPr dirty="0"/>
              <a:t> on IC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187" y="2247900"/>
            <a:ext cx="11416229" cy="4603630"/>
          </a:xfrm>
          <a:prstGeom prst="rect">
            <a:avLst/>
          </a:prstGeom>
        </p:spPr>
      </p:pic>
      <p:sp>
        <p:nvSpPr>
          <p:cNvPr id="12" name="Shape 1049"/>
          <p:cNvSpPr/>
          <p:nvPr/>
        </p:nvSpPr>
        <p:spPr>
          <a:xfrm flipH="1" flipV="1">
            <a:off x="4744527" y="3847380"/>
            <a:ext cx="258793" cy="3610415"/>
          </a:xfrm>
          <a:prstGeom prst="line">
            <a:avLst/>
          </a:prstGeom>
          <a:ln w="50800">
            <a:solidFill>
              <a:schemeClr val="accent2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400"/>
            </a:pPr>
            <a:endParaRPr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0" name="Shape 1070"/>
          <p:cNvSpPr/>
          <p:nvPr/>
        </p:nvSpPr>
        <p:spPr>
          <a:xfrm>
            <a:off x="950449" y="2556933"/>
            <a:ext cx="11103902" cy="42234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b">
            <a:normAutofit/>
          </a:bodyPr>
          <a:lstStyle/>
          <a:p>
            <a:pPr marL="493888" indent="-493888" algn="l">
              <a:spcBef>
                <a:spcPts val="4200"/>
              </a:spcBef>
              <a:buSzPct val="75000"/>
              <a:buChar char="•"/>
              <a:defRPr sz="3500"/>
            </a:pPr>
            <a:r>
              <a:rPr dirty="0"/>
              <a:t>Level-based Framework</a:t>
            </a:r>
          </a:p>
          <a:p>
            <a:pPr marL="493888" indent="-493888" algn="l">
              <a:spcBef>
                <a:spcPts val="4200"/>
              </a:spcBef>
              <a:buSzPct val="75000"/>
              <a:buChar char="•"/>
              <a:defRPr sz="3500"/>
            </a:pPr>
            <a:r>
              <a:rPr dirty="0"/>
              <a:t>PPE can make private data available to others</a:t>
            </a:r>
          </a:p>
          <a:p>
            <a:pPr marL="493888" indent="-493888" algn="l">
              <a:spcBef>
                <a:spcPts val="4200"/>
              </a:spcBef>
              <a:buSzPct val="75000"/>
              <a:buChar char="•"/>
              <a:defRPr sz="3500"/>
            </a:pPr>
            <a:r>
              <a:rPr dirty="0"/>
              <a:t>Diagnostic analysis can make more use of the </a:t>
            </a:r>
            <a:r>
              <a:rPr dirty="0" smtClean="0"/>
              <a:t>data</a:t>
            </a:r>
            <a:endParaRPr lang="en-US" dirty="0" smtClean="0"/>
          </a:p>
          <a:p>
            <a:pPr marL="493888" indent="-493888" algn="l">
              <a:spcBef>
                <a:spcPts val="4200"/>
              </a:spcBef>
              <a:buSzPct val="75000"/>
              <a:buChar char="•"/>
              <a:defRPr sz="3500"/>
            </a:pPr>
            <a:r>
              <a:rPr lang="en-US" dirty="0"/>
              <a:t>Try it out: </a:t>
            </a:r>
            <a:r>
              <a:rPr lang="en-US" dirty="0">
                <a:hlinkClick r:id="rId2"/>
              </a:rPr>
              <a:t>https://</a:t>
            </a:r>
            <a:r>
              <a:rPr lang="en-US" dirty="0" err="1">
                <a:hlinkClick r:id="rId2"/>
              </a:rPr>
              <a:t>rise.eecis.udel.edu</a:t>
            </a:r>
            <a:r>
              <a:rPr lang="en-US" dirty="0">
                <a:hlinkClick r:id="rId2"/>
              </a:rPr>
              <a:t>/</a:t>
            </a:r>
            <a:r>
              <a:rPr dirty="0" smtClean="0"/>
              <a:t> </a:t>
            </a:r>
            <a:endParaRPr dirty="0"/>
          </a:p>
        </p:txBody>
      </p:sp>
      <p:sp>
        <p:nvSpPr>
          <p:cNvPr id="1071" name="Shape 107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28</a:t>
            </a:fld>
            <a:endParaRPr/>
          </a:p>
        </p:txBody>
      </p:sp>
      <p:sp>
        <p:nvSpPr>
          <p:cNvPr id="1072" name="Shape 1072"/>
          <p:cNvSpPr>
            <a:spLocks noGrp="1"/>
          </p:cNvSpPr>
          <p:nvPr>
            <p:ph type="title"/>
          </p:nvPr>
        </p:nvSpPr>
        <p:spPr>
          <a:xfrm>
            <a:off x="563033" y="88900"/>
            <a:ext cx="11878735" cy="2159000"/>
          </a:xfrm>
          <a:prstGeom prst="rect">
            <a:avLst/>
          </a:prstGeom>
        </p:spPr>
        <p:txBody>
          <a:bodyPr/>
          <a:lstStyle>
            <a:lvl1pPr algn="l">
              <a:defRPr sz="4800" b="1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PPE - Conclusion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4" name="Shape 2104"/>
          <p:cNvSpPr>
            <a:spLocks noGrp="1"/>
          </p:cNvSpPr>
          <p:nvPr>
            <p:ph type="title"/>
          </p:nvPr>
        </p:nvSpPr>
        <p:spPr>
          <a:xfrm>
            <a:off x="3287910" y="2482651"/>
            <a:ext cx="6428980" cy="4788298"/>
          </a:xfrm>
          <a:prstGeom prst="rect">
            <a:avLst/>
          </a:prstGeom>
        </p:spPr>
        <p:txBody>
          <a:bodyPr/>
          <a:lstStyle/>
          <a:p>
            <a:pPr>
              <a:defRPr sz="7000" b="1">
                <a:latin typeface="Helvetica"/>
                <a:ea typeface="Helvetica"/>
                <a:cs typeface="Helvetica"/>
                <a:sym typeface="Helvetica"/>
              </a:defRPr>
            </a:pPr>
            <a:r>
              <a:t>Thank You!</a:t>
            </a:r>
          </a:p>
          <a:p>
            <a:pPr>
              <a:defRPr sz="7000" b="1">
                <a:latin typeface="Helvetica"/>
                <a:ea typeface="Helvetica"/>
                <a:cs typeface="Helvetica"/>
                <a:sym typeface="Helvetica"/>
              </a:defRPr>
            </a:pPr>
            <a:r>
              <a:t>Q &amp; A</a:t>
            </a:r>
          </a:p>
        </p:txBody>
      </p:sp>
      <p:sp>
        <p:nvSpPr>
          <p:cNvPr id="2105" name="Shape 2105"/>
          <p:cNvSpPr>
            <a:spLocks noGrp="1"/>
          </p:cNvSpPr>
          <p:nvPr>
            <p:ph type="sldNum" sz="quarter" idx="2"/>
          </p:nvPr>
        </p:nvSpPr>
        <p:spPr>
          <a:xfrm>
            <a:off x="6248247" y="9251950"/>
            <a:ext cx="495606" cy="381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29</a:t>
            </a:fld>
            <a:endParaRPr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1" name="Shape 871"/>
          <p:cNvSpPr>
            <a:spLocks noGrp="1"/>
          </p:cNvSpPr>
          <p:nvPr>
            <p:ph type="title"/>
          </p:nvPr>
        </p:nvSpPr>
        <p:spPr>
          <a:xfrm>
            <a:off x="563033" y="88900"/>
            <a:ext cx="11099801" cy="2159000"/>
          </a:xfrm>
          <a:prstGeom prst="rect">
            <a:avLst/>
          </a:prstGeom>
        </p:spPr>
        <p:txBody>
          <a:bodyPr/>
          <a:lstStyle>
            <a:lvl1pPr algn="l">
              <a:defRPr sz="4500" b="1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Ideally…</a:t>
            </a:r>
          </a:p>
        </p:txBody>
      </p:sp>
      <p:sp>
        <p:nvSpPr>
          <p:cNvPr id="872" name="Shape 87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3</a:t>
            </a:fld>
            <a:endParaRPr/>
          </a:p>
        </p:txBody>
      </p:sp>
      <p:pic>
        <p:nvPicPr>
          <p:cNvPr id="873" name="43594-O3RK5Y.ai"/>
          <p:cNvPicPr>
            <a:picLocks noChangeAspect="1"/>
          </p:cNvPicPr>
          <p:nvPr/>
        </p:nvPicPr>
        <p:blipFill>
          <a:blip r:embed="rId2">
            <a:extLst/>
          </a:blip>
          <a:srcRect l="7008" t="15480" r="75137" b="62754"/>
          <a:stretch>
            <a:fillRect/>
          </a:stretch>
        </p:blipFill>
        <p:spPr>
          <a:xfrm>
            <a:off x="3123011" y="2887911"/>
            <a:ext cx="1192701" cy="1453983"/>
          </a:xfrm>
          <a:prstGeom prst="rect">
            <a:avLst/>
          </a:prstGeom>
          <a:ln w="12700">
            <a:miter lim="400000"/>
          </a:ln>
        </p:spPr>
      </p:pic>
      <p:pic>
        <p:nvPicPr>
          <p:cNvPr id="874" name="43594-O3RK5Y.ai"/>
          <p:cNvPicPr>
            <a:picLocks noChangeAspect="1"/>
          </p:cNvPicPr>
          <p:nvPr/>
        </p:nvPicPr>
        <p:blipFill>
          <a:blip r:embed="rId2">
            <a:extLst/>
          </a:blip>
          <a:srcRect l="28224" t="43884" r="51106" b="35455"/>
          <a:stretch>
            <a:fillRect/>
          </a:stretch>
        </p:blipFill>
        <p:spPr>
          <a:xfrm>
            <a:off x="3112891" y="4480996"/>
            <a:ext cx="1212888" cy="1212303"/>
          </a:xfrm>
          <a:prstGeom prst="rect">
            <a:avLst/>
          </a:prstGeom>
          <a:ln w="12700">
            <a:miter lim="400000"/>
          </a:ln>
        </p:spPr>
      </p:pic>
      <p:pic>
        <p:nvPicPr>
          <p:cNvPr id="875" name="43594-O3RK5Y.ai"/>
          <p:cNvPicPr>
            <a:picLocks noChangeAspect="1"/>
          </p:cNvPicPr>
          <p:nvPr/>
        </p:nvPicPr>
        <p:blipFill>
          <a:blip r:embed="rId2">
            <a:extLst/>
          </a:blip>
          <a:srcRect l="52287" t="43286" r="29894" b="35362"/>
          <a:stretch>
            <a:fillRect/>
          </a:stretch>
        </p:blipFill>
        <p:spPr>
          <a:xfrm>
            <a:off x="3110000" y="5832384"/>
            <a:ext cx="1218604" cy="1460184"/>
          </a:xfrm>
          <a:prstGeom prst="rect">
            <a:avLst/>
          </a:prstGeom>
          <a:ln w="12700">
            <a:miter lim="400000"/>
          </a:ln>
        </p:spPr>
      </p:pic>
      <p:pic>
        <p:nvPicPr>
          <p:cNvPr id="876" name="43594-O3RK5Y.ai"/>
          <p:cNvPicPr>
            <a:picLocks noChangeAspect="1"/>
          </p:cNvPicPr>
          <p:nvPr/>
        </p:nvPicPr>
        <p:blipFill>
          <a:blip r:embed="rId2">
            <a:extLst/>
          </a:blip>
          <a:srcRect l="73372" t="71783" r="5942" b="7624"/>
          <a:stretch>
            <a:fillRect/>
          </a:stretch>
        </p:blipFill>
        <p:spPr>
          <a:xfrm>
            <a:off x="3100153" y="7431422"/>
            <a:ext cx="1239726" cy="1234175"/>
          </a:xfrm>
          <a:prstGeom prst="rect">
            <a:avLst/>
          </a:prstGeom>
          <a:ln w="12700">
            <a:miter lim="400000"/>
          </a:ln>
        </p:spPr>
      </p:pic>
      <p:sp>
        <p:nvSpPr>
          <p:cNvPr id="877" name="Shape 877"/>
          <p:cNvSpPr/>
          <p:nvPr/>
        </p:nvSpPr>
        <p:spPr>
          <a:xfrm>
            <a:off x="4569980" y="3316411"/>
            <a:ext cx="3055169" cy="412208"/>
          </a:xfrm>
          <a:prstGeom prst="rightArrow">
            <a:avLst>
              <a:gd name="adj1" fmla="val 50750"/>
              <a:gd name="adj2" fmla="val 90463"/>
            </a:avLst>
          </a:prstGeom>
          <a:ln w="12700">
            <a:solidFill>
              <a:schemeClr val="tx1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/>
            </a:pPr>
            <a:endParaRPr/>
          </a:p>
        </p:txBody>
      </p:sp>
      <p:sp>
        <p:nvSpPr>
          <p:cNvPr id="878" name="Shape 878"/>
          <p:cNvSpPr/>
          <p:nvPr/>
        </p:nvSpPr>
        <p:spPr>
          <a:xfrm>
            <a:off x="4617273" y="2839342"/>
            <a:ext cx="2411147" cy="571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rPr dirty="0"/>
              <a:t>Model Imple.</a:t>
            </a:r>
          </a:p>
        </p:txBody>
      </p:sp>
      <p:pic>
        <p:nvPicPr>
          <p:cNvPr id="879" name="pasted-image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789651" y="4811183"/>
            <a:ext cx="1609322" cy="1609322"/>
          </a:xfrm>
          <a:prstGeom prst="rect">
            <a:avLst/>
          </a:prstGeom>
          <a:ln w="12700">
            <a:miter lim="400000"/>
          </a:ln>
        </p:spPr>
      </p:pic>
      <p:pic>
        <p:nvPicPr>
          <p:cNvPr id="880" name="server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7944821" y="2887911"/>
            <a:ext cx="1454151" cy="1454151"/>
          </a:xfrm>
          <a:prstGeom prst="rect">
            <a:avLst/>
          </a:prstGeom>
          <a:ln w="12700">
            <a:miter lim="400000"/>
          </a:ln>
        </p:spPr>
      </p:pic>
      <p:sp>
        <p:nvSpPr>
          <p:cNvPr id="881" name="Shape 881"/>
          <p:cNvSpPr/>
          <p:nvPr/>
        </p:nvSpPr>
        <p:spPr>
          <a:xfrm rot="20710062">
            <a:off x="4483376" y="6045674"/>
            <a:ext cx="3055169" cy="412208"/>
          </a:xfrm>
          <a:prstGeom prst="rightArrow">
            <a:avLst>
              <a:gd name="adj1" fmla="val 50750"/>
              <a:gd name="adj2" fmla="val 90463"/>
            </a:avLst>
          </a:prstGeom>
          <a:ln w="12700">
            <a:solidFill>
              <a:schemeClr val="tx1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/>
            </a:pPr>
            <a:endParaRPr/>
          </a:p>
        </p:txBody>
      </p:sp>
      <p:sp>
        <p:nvSpPr>
          <p:cNvPr id="882" name="Shape 882"/>
          <p:cNvSpPr/>
          <p:nvPr/>
        </p:nvSpPr>
        <p:spPr>
          <a:xfrm rot="60000">
            <a:off x="4474366" y="5125533"/>
            <a:ext cx="3055169" cy="412208"/>
          </a:xfrm>
          <a:prstGeom prst="rightArrow">
            <a:avLst>
              <a:gd name="adj1" fmla="val 50750"/>
              <a:gd name="adj2" fmla="val 90463"/>
            </a:avLst>
          </a:prstGeom>
          <a:ln w="12700">
            <a:solidFill>
              <a:schemeClr val="tx1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/>
            </a:pPr>
            <a:endParaRPr/>
          </a:p>
        </p:txBody>
      </p:sp>
      <p:sp>
        <p:nvSpPr>
          <p:cNvPr id="883" name="Shape 883"/>
          <p:cNvSpPr/>
          <p:nvPr/>
        </p:nvSpPr>
        <p:spPr>
          <a:xfrm>
            <a:off x="4569980" y="7842459"/>
            <a:ext cx="3055169" cy="412208"/>
          </a:xfrm>
          <a:prstGeom prst="rightArrow">
            <a:avLst>
              <a:gd name="adj1" fmla="val 50750"/>
              <a:gd name="adj2" fmla="val 90463"/>
            </a:avLst>
          </a:prstGeom>
          <a:ln w="12700">
            <a:solidFill>
              <a:schemeClr val="tx1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/>
            </a:pPr>
            <a:endParaRPr/>
          </a:p>
        </p:txBody>
      </p:sp>
      <p:pic>
        <p:nvPicPr>
          <p:cNvPr id="884" name="server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7944821" y="7407073"/>
            <a:ext cx="1454151" cy="1454151"/>
          </a:xfrm>
          <a:prstGeom prst="rect">
            <a:avLst/>
          </a:prstGeom>
          <a:ln w="12700">
            <a:miter lim="400000"/>
          </a:ln>
        </p:spPr>
      </p:pic>
      <p:sp>
        <p:nvSpPr>
          <p:cNvPr id="888" name="Shape 888"/>
          <p:cNvSpPr/>
          <p:nvPr/>
        </p:nvSpPr>
        <p:spPr>
          <a:xfrm>
            <a:off x="5058925" y="724662"/>
            <a:ext cx="7333739" cy="15337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rPr dirty="0"/>
              <a:t>Upload to centralized evaluation system </a:t>
            </a:r>
          </a:p>
          <a:p>
            <a:r>
              <a:rPr dirty="0"/>
              <a:t>OR evaluate at </a:t>
            </a:r>
            <a:r>
              <a:rPr dirty="0" smtClean="0"/>
              <a:t>local</a:t>
            </a:r>
            <a:endParaRPr lang="en-US" dirty="0" smtClean="0"/>
          </a:p>
          <a:p>
            <a:r>
              <a:rPr lang="en-US" dirty="0" smtClean="0"/>
              <a:t>Should not make any difference</a:t>
            </a:r>
            <a:endParaRPr dirty="0"/>
          </a:p>
        </p:txBody>
      </p:sp>
      <p:sp>
        <p:nvSpPr>
          <p:cNvPr id="889" name="Shape 889"/>
          <p:cNvSpPr/>
          <p:nvPr/>
        </p:nvSpPr>
        <p:spPr>
          <a:xfrm rot="1118064">
            <a:off x="4526713" y="4254177"/>
            <a:ext cx="3055170" cy="412208"/>
          </a:xfrm>
          <a:prstGeom prst="rightArrow">
            <a:avLst>
              <a:gd name="adj1" fmla="val 50750"/>
              <a:gd name="adj2" fmla="val 90463"/>
            </a:avLst>
          </a:prstGeom>
          <a:ln w="12700">
            <a:solidFill>
              <a:schemeClr val="tx1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/>
            </a:pPr>
            <a:endParaRPr/>
          </a:p>
        </p:txBody>
      </p:sp>
      <p:sp>
        <p:nvSpPr>
          <p:cNvPr id="22" name="Shape 881"/>
          <p:cNvSpPr/>
          <p:nvPr/>
        </p:nvSpPr>
        <p:spPr>
          <a:xfrm rot="979207">
            <a:off x="4498620" y="7101559"/>
            <a:ext cx="3055169" cy="412208"/>
          </a:xfrm>
          <a:prstGeom prst="rightArrow">
            <a:avLst>
              <a:gd name="adj1" fmla="val 50750"/>
              <a:gd name="adj2" fmla="val 90463"/>
            </a:avLst>
          </a:prstGeom>
          <a:ln w="12700">
            <a:solidFill>
              <a:schemeClr val="tx1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81588127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1" name="Shape 871"/>
          <p:cNvSpPr>
            <a:spLocks noGrp="1"/>
          </p:cNvSpPr>
          <p:nvPr>
            <p:ph type="title"/>
          </p:nvPr>
        </p:nvSpPr>
        <p:spPr>
          <a:xfrm>
            <a:off x="563033" y="88900"/>
            <a:ext cx="11099801" cy="2159000"/>
          </a:xfrm>
          <a:prstGeom prst="rect">
            <a:avLst/>
          </a:prstGeom>
        </p:spPr>
        <p:txBody>
          <a:bodyPr/>
          <a:lstStyle>
            <a:lvl1pPr algn="l">
              <a:defRPr sz="4500" b="1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Ideally…</a:t>
            </a:r>
          </a:p>
        </p:txBody>
      </p:sp>
      <p:sp>
        <p:nvSpPr>
          <p:cNvPr id="872" name="Shape 87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4</a:t>
            </a:fld>
            <a:endParaRPr/>
          </a:p>
        </p:txBody>
      </p:sp>
      <p:pic>
        <p:nvPicPr>
          <p:cNvPr id="873" name="43594-O3RK5Y.ai"/>
          <p:cNvPicPr>
            <a:picLocks noChangeAspect="1"/>
          </p:cNvPicPr>
          <p:nvPr/>
        </p:nvPicPr>
        <p:blipFill>
          <a:blip r:embed="rId2">
            <a:extLst/>
          </a:blip>
          <a:srcRect l="7008" t="15480" r="75137" b="62754"/>
          <a:stretch>
            <a:fillRect/>
          </a:stretch>
        </p:blipFill>
        <p:spPr>
          <a:xfrm>
            <a:off x="3123011" y="2887911"/>
            <a:ext cx="1192701" cy="1453983"/>
          </a:xfrm>
          <a:prstGeom prst="rect">
            <a:avLst/>
          </a:prstGeom>
          <a:ln w="12700">
            <a:miter lim="400000"/>
          </a:ln>
        </p:spPr>
      </p:pic>
      <p:pic>
        <p:nvPicPr>
          <p:cNvPr id="874" name="43594-O3RK5Y.ai"/>
          <p:cNvPicPr>
            <a:picLocks noChangeAspect="1"/>
          </p:cNvPicPr>
          <p:nvPr/>
        </p:nvPicPr>
        <p:blipFill>
          <a:blip r:embed="rId2">
            <a:extLst/>
          </a:blip>
          <a:srcRect l="28224" t="43884" r="51106" b="35455"/>
          <a:stretch>
            <a:fillRect/>
          </a:stretch>
        </p:blipFill>
        <p:spPr>
          <a:xfrm>
            <a:off x="3112891" y="4480996"/>
            <a:ext cx="1212888" cy="1212303"/>
          </a:xfrm>
          <a:prstGeom prst="rect">
            <a:avLst/>
          </a:prstGeom>
          <a:ln w="12700">
            <a:miter lim="400000"/>
          </a:ln>
        </p:spPr>
      </p:pic>
      <p:pic>
        <p:nvPicPr>
          <p:cNvPr id="875" name="43594-O3RK5Y.ai"/>
          <p:cNvPicPr>
            <a:picLocks noChangeAspect="1"/>
          </p:cNvPicPr>
          <p:nvPr/>
        </p:nvPicPr>
        <p:blipFill>
          <a:blip r:embed="rId2">
            <a:extLst/>
          </a:blip>
          <a:srcRect l="52287" t="43286" r="29894" b="35362"/>
          <a:stretch>
            <a:fillRect/>
          </a:stretch>
        </p:blipFill>
        <p:spPr>
          <a:xfrm>
            <a:off x="3110000" y="5832384"/>
            <a:ext cx="1218604" cy="1460184"/>
          </a:xfrm>
          <a:prstGeom prst="rect">
            <a:avLst/>
          </a:prstGeom>
          <a:ln w="12700">
            <a:miter lim="400000"/>
          </a:ln>
        </p:spPr>
      </p:pic>
      <p:pic>
        <p:nvPicPr>
          <p:cNvPr id="876" name="43594-O3RK5Y.ai"/>
          <p:cNvPicPr>
            <a:picLocks noChangeAspect="1"/>
          </p:cNvPicPr>
          <p:nvPr/>
        </p:nvPicPr>
        <p:blipFill>
          <a:blip r:embed="rId2">
            <a:extLst/>
          </a:blip>
          <a:srcRect l="73372" t="71783" r="5942" b="7624"/>
          <a:stretch>
            <a:fillRect/>
          </a:stretch>
        </p:blipFill>
        <p:spPr>
          <a:xfrm>
            <a:off x="3100153" y="7431422"/>
            <a:ext cx="1239726" cy="1234175"/>
          </a:xfrm>
          <a:prstGeom prst="rect">
            <a:avLst/>
          </a:prstGeom>
          <a:ln w="12700">
            <a:miter lim="400000"/>
          </a:ln>
        </p:spPr>
      </p:pic>
      <p:pic>
        <p:nvPicPr>
          <p:cNvPr id="879" name="pasted-image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789650" y="4811183"/>
            <a:ext cx="1609322" cy="1609322"/>
          </a:xfrm>
          <a:prstGeom prst="rect">
            <a:avLst/>
          </a:prstGeom>
          <a:ln w="12700">
            <a:miter lim="400000"/>
          </a:ln>
        </p:spPr>
      </p:pic>
      <p:pic>
        <p:nvPicPr>
          <p:cNvPr id="880" name="server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7944820" y="2887911"/>
            <a:ext cx="1454151" cy="1454151"/>
          </a:xfrm>
          <a:prstGeom prst="rect">
            <a:avLst/>
          </a:prstGeom>
          <a:ln w="12700">
            <a:miter lim="400000"/>
          </a:ln>
        </p:spPr>
      </p:pic>
      <p:pic>
        <p:nvPicPr>
          <p:cNvPr id="884" name="server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7944820" y="7407073"/>
            <a:ext cx="1454151" cy="1454151"/>
          </a:xfrm>
          <a:prstGeom prst="rect">
            <a:avLst/>
          </a:prstGeom>
          <a:ln w="12700">
            <a:miter lim="400000"/>
          </a:ln>
        </p:spPr>
      </p:pic>
      <p:sp>
        <p:nvSpPr>
          <p:cNvPr id="885" name="Shape 885"/>
          <p:cNvSpPr/>
          <p:nvPr/>
        </p:nvSpPr>
        <p:spPr>
          <a:xfrm rot="10800000">
            <a:off x="5984889" y="5225180"/>
            <a:ext cx="1137054" cy="1060004"/>
          </a:xfrm>
          <a:prstGeom prst="rightArrow">
            <a:avLst>
              <a:gd name="adj1" fmla="val 27135"/>
              <a:gd name="adj2" fmla="val 42371"/>
            </a:avLst>
          </a:prstGeom>
          <a:blipFill>
            <a:blip r:embed="rId5"/>
          </a:blipFill>
          <a:ln w="12700">
            <a:miter lim="400000"/>
          </a:ln>
          <a:effectLst>
            <a:outerShdw blurRad="50800" dist="12700" rotWithShape="0">
              <a:srgbClr val="000000">
                <a:alpha val="5000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886" name="pasted-image.pn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4632521" y="5000966"/>
            <a:ext cx="1448783" cy="1448782"/>
          </a:xfrm>
          <a:prstGeom prst="rect">
            <a:avLst/>
          </a:prstGeom>
          <a:ln w="12700">
            <a:miter lim="400000"/>
          </a:ln>
        </p:spPr>
      </p:pic>
      <p:sp>
        <p:nvSpPr>
          <p:cNvPr id="887" name="Shape 887"/>
          <p:cNvSpPr/>
          <p:nvPr/>
        </p:nvSpPr>
        <p:spPr>
          <a:xfrm>
            <a:off x="4416521" y="6509399"/>
            <a:ext cx="1906687" cy="10567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r>
              <a:rPr/>
              <a:t>Unified </a:t>
            </a:r>
            <a:r>
              <a:rPr smtClean="0"/>
              <a:t>Results</a:t>
            </a:r>
            <a:endParaRPr/>
          </a:p>
        </p:txBody>
      </p:sp>
      <p:sp>
        <p:nvSpPr>
          <p:cNvPr id="888" name="Shape 888"/>
          <p:cNvSpPr/>
          <p:nvPr/>
        </p:nvSpPr>
        <p:spPr>
          <a:xfrm>
            <a:off x="5058925" y="724662"/>
            <a:ext cx="7333739" cy="15337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rPr dirty="0"/>
              <a:t>Upload to centralized evaluation system </a:t>
            </a:r>
          </a:p>
          <a:p>
            <a:r>
              <a:rPr dirty="0"/>
              <a:t>OR evaluate at </a:t>
            </a:r>
            <a:r>
              <a:rPr dirty="0" smtClean="0"/>
              <a:t>local</a:t>
            </a:r>
            <a:endParaRPr lang="en-US" dirty="0" smtClean="0"/>
          </a:p>
          <a:p>
            <a:r>
              <a:rPr lang="en-US" dirty="0" smtClean="0"/>
              <a:t>Should not make any difference</a:t>
            </a:r>
            <a:endParaRPr dirty="0"/>
          </a:p>
        </p:txBody>
      </p:sp>
      <p:sp>
        <p:nvSpPr>
          <p:cNvPr id="2" name="Right Brace 1"/>
          <p:cNvSpPr/>
          <p:nvPr/>
        </p:nvSpPr>
        <p:spPr>
          <a:xfrm rot="10800000">
            <a:off x="7247076" y="2788222"/>
            <a:ext cx="534838" cy="5973313"/>
          </a:xfrm>
          <a:prstGeom prst="rightBrace">
            <a:avLst/>
          </a:prstGeom>
          <a:noFill/>
          <a:ln w="38100" cap="flat">
            <a:solidFill>
              <a:schemeClr val="tx1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8031634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" name="Shape 829"/>
          <p:cNvSpPr>
            <a:spLocks noGrp="1"/>
          </p:cNvSpPr>
          <p:nvPr>
            <p:ph type="title"/>
          </p:nvPr>
        </p:nvSpPr>
        <p:spPr>
          <a:xfrm>
            <a:off x="563033" y="88900"/>
            <a:ext cx="11099801" cy="2159000"/>
          </a:xfrm>
          <a:prstGeom prst="rect">
            <a:avLst/>
          </a:prstGeom>
        </p:spPr>
        <p:txBody>
          <a:bodyPr/>
          <a:lstStyle>
            <a:lvl1pPr algn="l">
              <a:defRPr sz="4500" b="1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dirty="0" smtClean="0"/>
              <a:t>Data </a:t>
            </a:r>
            <a:r>
              <a:rPr dirty="0"/>
              <a:t>Availability</a:t>
            </a:r>
          </a:p>
        </p:txBody>
      </p:sp>
      <p:sp>
        <p:nvSpPr>
          <p:cNvPr id="830" name="Shape 83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5</a:t>
            </a:fld>
            <a:endParaRPr/>
          </a:p>
        </p:txBody>
      </p:sp>
      <p:pic>
        <p:nvPicPr>
          <p:cNvPr id="831" name="pasted-image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911751" y="2037075"/>
            <a:ext cx="5934035" cy="3115369"/>
          </a:xfrm>
          <a:prstGeom prst="rect">
            <a:avLst/>
          </a:prstGeom>
          <a:ln w="12700">
            <a:miter lim="400000"/>
          </a:ln>
        </p:spPr>
      </p:pic>
      <p:sp>
        <p:nvSpPr>
          <p:cNvPr id="832" name="Shape 832"/>
          <p:cNvSpPr/>
          <p:nvPr/>
        </p:nvSpPr>
        <p:spPr>
          <a:xfrm>
            <a:off x="755182" y="3061359"/>
            <a:ext cx="4698301" cy="1066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defRPr sz="3200"/>
            </a:pPr>
            <a:r>
              <a:t>Public Datasets</a:t>
            </a:r>
          </a:p>
          <a:p>
            <a:pPr>
              <a:defRPr sz="3200"/>
            </a:pPr>
            <a:r>
              <a:t>in other research fields:</a:t>
            </a:r>
          </a:p>
        </p:txBody>
      </p:sp>
      <p:sp>
        <p:nvSpPr>
          <p:cNvPr id="833" name="Shape 833"/>
          <p:cNvSpPr/>
          <p:nvPr/>
        </p:nvSpPr>
        <p:spPr>
          <a:xfrm flipV="1">
            <a:off x="414069" y="5556353"/>
            <a:ext cx="12042474" cy="0"/>
          </a:xfrm>
          <a:prstGeom prst="line">
            <a:avLst/>
          </a:prstGeom>
          <a:ln w="76200">
            <a:solidFill>
              <a:schemeClr val="accent1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/>
            </a:pPr>
            <a:endParaRPr/>
          </a:p>
        </p:txBody>
      </p:sp>
      <p:sp>
        <p:nvSpPr>
          <p:cNvPr id="834" name="Shape 834"/>
          <p:cNvSpPr/>
          <p:nvPr/>
        </p:nvSpPr>
        <p:spPr>
          <a:xfrm>
            <a:off x="3803231" y="7592474"/>
            <a:ext cx="1120598" cy="571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TREC</a:t>
            </a:r>
          </a:p>
        </p:txBody>
      </p:sp>
      <p:sp>
        <p:nvSpPr>
          <p:cNvPr id="836" name="Shape 836"/>
          <p:cNvSpPr/>
          <p:nvPr/>
        </p:nvSpPr>
        <p:spPr>
          <a:xfrm>
            <a:off x="9526872" y="7570462"/>
            <a:ext cx="1739259" cy="5796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rPr dirty="0" smtClean="0"/>
              <a:t>Industr</a:t>
            </a:r>
            <a:r>
              <a:rPr lang="en-US" dirty="0" smtClean="0"/>
              <a:t>ial</a:t>
            </a:r>
            <a:endParaRPr dirty="0"/>
          </a:p>
        </p:txBody>
      </p:sp>
      <p:pic>
        <p:nvPicPr>
          <p:cNvPr id="837" name="pasted-image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9765995" y="6028227"/>
            <a:ext cx="1261014" cy="1261015"/>
          </a:xfrm>
          <a:prstGeom prst="rect">
            <a:avLst/>
          </a:prstGeom>
          <a:ln w="12700">
            <a:miter lim="400000"/>
          </a:ln>
        </p:spPr>
      </p:pic>
      <p:sp>
        <p:nvSpPr>
          <p:cNvPr id="838" name="Shape 838"/>
          <p:cNvSpPr/>
          <p:nvPr/>
        </p:nvSpPr>
        <p:spPr>
          <a:xfrm>
            <a:off x="3682460" y="8513059"/>
            <a:ext cx="5477235" cy="5950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3200"/>
            </a:lvl1pPr>
          </a:lstStyle>
          <a:p>
            <a:r>
              <a:rPr dirty="0"/>
              <a:t>Most IR datasets are </a:t>
            </a:r>
            <a:r>
              <a:rPr b="1" dirty="0">
                <a:solidFill>
                  <a:srgbClr val="FF0000"/>
                </a:solidFill>
              </a:rPr>
              <a:t>private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37228" y="6145135"/>
            <a:ext cx="1580557" cy="118541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3033" y="6028227"/>
            <a:ext cx="1874195" cy="141984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19871" y="6145136"/>
            <a:ext cx="2091927" cy="132314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680302" y="6105546"/>
            <a:ext cx="1943130" cy="1342526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563033" y="5814204"/>
            <a:ext cx="8201405" cy="1774198"/>
          </a:xfrm>
          <a:prstGeom prst="rect">
            <a:avLst/>
          </a:prstGeom>
          <a:noFill/>
          <a:ln w="12700" cap="flat">
            <a:solidFill>
              <a:schemeClr val="accent1"/>
            </a:solidFill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094441" y="6846095"/>
            <a:ext cx="1284859" cy="1284859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0" name="Shape 780"/>
          <p:cNvSpPr>
            <a:spLocks noGrp="1"/>
          </p:cNvSpPr>
          <p:nvPr>
            <p:ph type="title"/>
          </p:nvPr>
        </p:nvSpPr>
        <p:spPr>
          <a:xfrm>
            <a:off x="563033" y="88900"/>
            <a:ext cx="11099801" cy="2159000"/>
          </a:xfrm>
          <a:prstGeom prst="rect">
            <a:avLst/>
          </a:prstGeom>
        </p:spPr>
        <p:txBody>
          <a:bodyPr/>
          <a:lstStyle>
            <a:lvl1pPr algn="l">
              <a:defRPr sz="4500" b="1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lang="en-US" dirty="0" smtClean="0"/>
              <a:t>Information Retrieval System</a:t>
            </a:r>
            <a:endParaRPr dirty="0"/>
          </a:p>
        </p:txBody>
      </p:sp>
      <p:sp>
        <p:nvSpPr>
          <p:cNvPr id="789" name="Shape 78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6</a:t>
            </a:fld>
            <a:endParaRPr/>
          </a:p>
        </p:txBody>
      </p:sp>
      <p:sp>
        <p:nvSpPr>
          <p:cNvPr id="2" name="Rounded Rectangle 1"/>
          <p:cNvSpPr/>
          <p:nvPr/>
        </p:nvSpPr>
        <p:spPr>
          <a:xfrm>
            <a:off x="4641011" y="7448925"/>
            <a:ext cx="7366959" cy="534838"/>
          </a:xfrm>
          <a:prstGeom prst="roundRect">
            <a:avLst/>
          </a:prstGeom>
          <a:solidFill>
            <a:schemeClr val="tx1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spc="0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Dataset/Corpus</a:t>
            </a:r>
            <a:endParaRPr kumimoji="0" lang="en-US" sz="24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641011" y="4659546"/>
            <a:ext cx="7366959" cy="1645920"/>
          </a:xfrm>
          <a:prstGeom prst="rect">
            <a:avLst/>
          </a:prstGeom>
          <a:blipFill rotWithShape="1">
            <a:blip r:embed="rId2"/>
            <a:srcRect/>
            <a:tile tx="0" ty="0" sx="100000" sy="100000" flip="none" algn="tl"/>
          </a:blip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spc="0" normalizeH="0" baseline="0" smtClean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IR System</a:t>
            </a:r>
            <a:endParaRPr kumimoji="0" lang="en-US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641011" y="2418807"/>
            <a:ext cx="7366959" cy="1097280"/>
          </a:xfrm>
          <a:prstGeom prst="rect">
            <a:avLst/>
          </a:prstGeom>
          <a:solidFill>
            <a:schemeClr val="accent2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2400">
                <a:solidFill>
                  <a:srgbClr val="FFFFFF"/>
                </a:solidFill>
              </a:rPr>
              <a:t>U</a:t>
            </a:r>
            <a:r>
              <a:rPr kumimoji="0" lang="en-US" sz="2400" b="0" i="0" u="none" strike="noStrike" cap="none" spc="0" normalizeH="0" baseline="0" smtClean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ser</a:t>
            </a:r>
            <a:endParaRPr kumimoji="0" lang="en-US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 flipV="1">
            <a:off x="8781690" y="6305466"/>
            <a:ext cx="0" cy="1143459"/>
          </a:xfrm>
          <a:prstGeom prst="straightConnector1">
            <a:avLst/>
          </a:prstGeom>
          <a:noFill/>
          <a:ln w="76200" cap="flat">
            <a:solidFill>
              <a:schemeClr val="tx1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9" name="Straight Arrow Connector 18"/>
          <p:cNvCxnSpPr/>
          <p:nvPr/>
        </p:nvCxnSpPr>
        <p:spPr>
          <a:xfrm>
            <a:off x="7884543" y="6305466"/>
            <a:ext cx="0" cy="1144557"/>
          </a:xfrm>
          <a:prstGeom prst="straightConnector1">
            <a:avLst/>
          </a:prstGeom>
          <a:noFill/>
          <a:ln w="76200" cap="flat">
            <a:solidFill>
              <a:schemeClr val="tx1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3" name="Straight Arrow Connector 22"/>
          <p:cNvCxnSpPr/>
          <p:nvPr/>
        </p:nvCxnSpPr>
        <p:spPr>
          <a:xfrm flipV="1">
            <a:off x="8761562" y="3516087"/>
            <a:ext cx="0" cy="1143459"/>
          </a:xfrm>
          <a:prstGeom prst="straightConnector1">
            <a:avLst/>
          </a:prstGeom>
          <a:noFill/>
          <a:ln w="76200" cap="flat">
            <a:solidFill>
              <a:schemeClr val="tx1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4" name="Straight Arrow Connector 23"/>
          <p:cNvCxnSpPr/>
          <p:nvPr/>
        </p:nvCxnSpPr>
        <p:spPr>
          <a:xfrm>
            <a:off x="7884543" y="3514989"/>
            <a:ext cx="0" cy="1144557"/>
          </a:xfrm>
          <a:prstGeom prst="straightConnector1">
            <a:avLst/>
          </a:prstGeom>
          <a:noFill/>
          <a:ln w="76200" cap="flat">
            <a:solidFill>
              <a:schemeClr val="tx1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2" name="TextBox 11"/>
          <p:cNvSpPr txBox="1"/>
          <p:nvPr/>
        </p:nvSpPr>
        <p:spPr>
          <a:xfrm>
            <a:off x="155274" y="4659546"/>
            <a:ext cx="4241321" cy="201080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457200" marR="0" indent="-457200" algn="l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</a:pPr>
            <a:r>
              <a:rPr kumimoji="0" lang="en-US" sz="3100" b="0" i="0" u="none" strike="noStrike" cap="none" spc="0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+mn-lt"/>
                <a:ea typeface="+mn-ea"/>
                <a:cs typeface="+mn-cs"/>
                <a:sym typeface="Wingdings"/>
              </a:rPr>
              <a:t>Does the user really need to</a:t>
            </a:r>
            <a:r>
              <a:rPr kumimoji="0" lang="en-US" sz="3100" b="0" i="0" u="none" strike="noStrike" cap="none" spc="0" normalizeH="0" dirty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+mn-lt"/>
                <a:ea typeface="+mn-ea"/>
                <a:cs typeface="+mn-cs"/>
                <a:sym typeface="Wingdings"/>
              </a:rPr>
              <a:t> have direct access to the data?</a:t>
            </a:r>
          </a:p>
          <a:p>
            <a:pPr marL="457200" marR="0" indent="-457200" algn="l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</a:pPr>
            <a:r>
              <a:rPr lang="en-US" u="sng" baseline="0" dirty="0" err="1" smtClean="0">
                <a:solidFill>
                  <a:srgbClr val="FF0000"/>
                </a:solidFill>
                <a:sym typeface="Wingdings"/>
              </a:rPr>
              <a:t>Ans</a:t>
            </a:r>
            <a:r>
              <a:rPr lang="en-US" baseline="0" dirty="0" smtClean="0">
                <a:solidFill>
                  <a:srgbClr val="FF0000"/>
                </a:solidFill>
                <a:sym typeface="Wingdings"/>
              </a:rPr>
              <a:t>: Not Necessarily</a:t>
            </a:r>
            <a:endParaRPr kumimoji="0" lang="en-US" sz="31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179005067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1" name="Shape 891"/>
          <p:cNvSpPr>
            <a:spLocks noGrp="1"/>
          </p:cNvSpPr>
          <p:nvPr>
            <p:ph type="title"/>
          </p:nvPr>
        </p:nvSpPr>
        <p:spPr>
          <a:xfrm>
            <a:off x="563033" y="88900"/>
            <a:ext cx="11099801" cy="2159000"/>
          </a:xfrm>
          <a:prstGeom prst="rect">
            <a:avLst/>
          </a:prstGeom>
        </p:spPr>
        <p:txBody>
          <a:bodyPr/>
          <a:lstStyle>
            <a:lvl1pPr algn="l">
              <a:defRPr sz="4500" b="1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Level Based Evaluation Platform</a:t>
            </a:r>
          </a:p>
        </p:txBody>
      </p:sp>
      <p:sp>
        <p:nvSpPr>
          <p:cNvPr id="892" name="Shape 89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7</a:t>
            </a:fld>
            <a:endParaRPr/>
          </a:p>
        </p:txBody>
      </p:sp>
      <p:sp>
        <p:nvSpPr>
          <p:cNvPr id="893" name="Shape 893"/>
          <p:cNvSpPr/>
          <p:nvPr/>
        </p:nvSpPr>
        <p:spPr>
          <a:xfrm>
            <a:off x="3627096" y="4055533"/>
            <a:ext cx="5773255" cy="1"/>
          </a:xfrm>
          <a:prstGeom prst="line">
            <a:avLst/>
          </a:prstGeom>
          <a:ln w="50800">
            <a:solidFill>
              <a:schemeClr val="accent5"/>
            </a:solidFill>
            <a:custDash>
              <a:ds d="600000" sp="600000"/>
            </a:custDash>
            <a:miter lim="400000"/>
          </a:ln>
        </p:spPr>
        <p:txBody>
          <a:bodyPr lIns="50800" tIns="50800" rIns="50800" bIns="50800" anchor="ctr"/>
          <a:lstStyle/>
          <a:p>
            <a:pPr>
              <a:defRPr sz="2400"/>
            </a:pPr>
            <a:endParaRPr/>
          </a:p>
        </p:txBody>
      </p:sp>
      <p:pic>
        <p:nvPicPr>
          <p:cNvPr id="894" name="pasted-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982611" y="1821734"/>
            <a:ext cx="2035384" cy="2035383"/>
          </a:xfrm>
          <a:prstGeom prst="rect">
            <a:avLst/>
          </a:prstGeom>
          <a:ln w="12700">
            <a:miter lim="400000"/>
          </a:ln>
        </p:spPr>
      </p:pic>
      <p:pic>
        <p:nvPicPr>
          <p:cNvPr id="895" name="pasted-image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544131" y="2961195"/>
            <a:ext cx="895923" cy="895922"/>
          </a:xfrm>
          <a:prstGeom prst="rect">
            <a:avLst/>
          </a:prstGeom>
          <a:ln w="12700">
            <a:miter lim="400000"/>
          </a:ln>
        </p:spPr>
      </p:pic>
      <p:sp>
        <p:nvSpPr>
          <p:cNvPr id="896" name="Shape 896"/>
          <p:cNvSpPr/>
          <p:nvPr/>
        </p:nvSpPr>
        <p:spPr>
          <a:xfrm>
            <a:off x="3615773" y="5888566"/>
            <a:ext cx="5773254" cy="1"/>
          </a:xfrm>
          <a:prstGeom prst="line">
            <a:avLst/>
          </a:prstGeom>
          <a:ln w="50800">
            <a:solidFill>
              <a:schemeClr val="accent5"/>
            </a:solidFill>
            <a:custDash>
              <a:ds d="600000" sp="600000"/>
            </a:custDash>
            <a:miter lim="400000"/>
          </a:ln>
        </p:spPr>
        <p:txBody>
          <a:bodyPr lIns="50800" tIns="50800" rIns="50800" bIns="50800" anchor="ctr"/>
          <a:lstStyle/>
          <a:p>
            <a:pPr>
              <a:defRPr sz="2400"/>
            </a:pPr>
            <a:endParaRPr/>
          </a:p>
        </p:txBody>
      </p:sp>
      <p:pic>
        <p:nvPicPr>
          <p:cNvPr id="897" name="pasted-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282202" y="4253950"/>
            <a:ext cx="1436202" cy="1436201"/>
          </a:xfrm>
          <a:prstGeom prst="rect">
            <a:avLst/>
          </a:prstGeom>
          <a:ln w="12700">
            <a:miter lim="400000"/>
          </a:ln>
        </p:spPr>
      </p:pic>
      <p:pic>
        <p:nvPicPr>
          <p:cNvPr id="898" name="pasted-image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974401" y="6117166"/>
            <a:ext cx="2035383" cy="2035384"/>
          </a:xfrm>
          <a:prstGeom prst="rect">
            <a:avLst/>
          </a:prstGeom>
          <a:ln w="12700">
            <a:miter lim="400000"/>
          </a:ln>
        </p:spPr>
      </p:pic>
      <p:pic>
        <p:nvPicPr>
          <p:cNvPr id="899" name="pasted-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603787" y="6662567"/>
            <a:ext cx="793032" cy="793032"/>
          </a:xfrm>
          <a:prstGeom prst="rect">
            <a:avLst/>
          </a:prstGeom>
          <a:ln w="12700">
            <a:miter lim="400000"/>
          </a:ln>
        </p:spPr>
      </p:pic>
      <p:pic>
        <p:nvPicPr>
          <p:cNvPr id="900" name="pasted-image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273992" y="4380950"/>
            <a:ext cx="1436201" cy="1436201"/>
          </a:xfrm>
          <a:prstGeom prst="rect">
            <a:avLst/>
          </a:prstGeom>
          <a:ln w="12700">
            <a:miter lim="400000"/>
          </a:ln>
        </p:spPr>
      </p:pic>
      <p:pic>
        <p:nvPicPr>
          <p:cNvPr id="901" name="pasted-image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 rot="10800000">
            <a:off x="1399022" y="3852909"/>
            <a:ext cx="1785078" cy="2196163"/>
          </a:xfrm>
          <a:prstGeom prst="rect">
            <a:avLst/>
          </a:prstGeom>
          <a:ln w="12700">
            <a:miter lim="400000"/>
          </a:ln>
        </p:spPr>
      </p:pic>
      <p:sp>
        <p:nvSpPr>
          <p:cNvPr id="902" name="Shape 902"/>
          <p:cNvSpPr/>
          <p:nvPr/>
        </p:nvSpPr>
        <p:spPr>
          <a:xfrm>
            <a:off x="9902520" y="2837887"/>
            <a:ext cx="2148738" cy="571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1">
                <a:solidFill>
                  <a:schemeClr val="accent1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User Effort</a:t>
            </a:r>
          </a:p>
        </p:txBody>
      </p:sp>
      <p:sp>
        <p:nvSpPr>
          <p:cNvPr id="903" name="Shape 903"/>
          <p:cNvSpPr/>
          <p:nvPr/>
        </p:nvSpPr>
        <p:spPr>
          <a:xfrm>
            <a:off x="192712" y="6379629"/>
            <a:ext cx="3505734" cy="571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1">
                <a:solidFill>
                  <a:schemeClr val="accent1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System Capability</a:t>
            </a:r>
          </a:p>
        </p:txBody>
      </p:sp>
      <p:pic>
        <p:nvPicPr>
          <p:cNvPr id="904" name="increase-arrow-clipart-13.jp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9769901" y="3740212"/>
            <a:ext cx="1868321" cy="229857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6" name="Shape 906"/>
          <p:cNvSpPr>
            <a:spLocks noGrp="1"/>
          </p:cNvSpPr>
          <p:nvPr>
            <p:ph type="title"/>
          </p:nvPr>
        </p:nvSpPr>
        <p:spPr>
          <a:xfrm>
            <a:off x="563033" y="88900"/>
            <a:ext cx="11099801" cy="2159000"/>
          </a:xfrm>
          <a:prstGeom prst="rect">
            <a:avLst/>
          </a:prstGeom>
        </p:spPr>
        <p:txBody>
          <a:bodyPr/>
          <a:lstStyle>
            <a:lvl1pPr algn="l">
              <a:defRPr sz="4500" b="1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Level Based Evaluation Platform</a:t>
            </a:r>
          </a:p>
        </p:txBody>
      </p:sp>
      <p:sp>
        <p:nvSpPr>
          <p:cNvPr id="907" name="Shape 907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8</a:t>
            </a:fld>
            <a:endParaRPr/>
          </a:p>
        </p:txBody>
      </p:sp>
      <p:pic>
        <p:nvPicPr>
          <p:cNvPr id="908" name="levels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32196" y="1891625"/>
            <a:ext cx="11340408" cy="6986935"/>
          </a:xfrm>
          <a:prstGeom prst="rect">
            <a:avLst/>
          </a:prstGeom>
          <a:ln w="12700">
            <a:miter lim="400000"/>
          </a:ln>
        </p:spPr>
      </p:pic>
      <p:sp>
        <p:nvSpPr>
          <p:cNvPr id="909" name="Shape 909"/>
          <p:cNvSpPr/>
          <p:nvPr/>
        </p:nvSpPr>
        <p:spPr>
          <a:xfrm>
            <a:off x="3186996" y="4547622"/>
            <a:ext cx="6840231" cy="4382813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/>
            </a:pPr>
            <a:endParaRPr/>
          </a:p>
        </p:txBody>
      </p:sp>
      <p:sp>
        <p:nvSpPr>
          <p:cNvPr id="910" name="Shape 910"/>
          <p:cNvSpPr/>
          <p:nvPr/>
        </p:nvSpPr>
        <p:spPr>
          <a:xfrm>
            <a:off x="9119443" y="5386223"/>
            <a:ext cx="3852727" cy="336416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/>
            </a:pPr>
            <a:endParaRPr/>
          </a:p>
        </p:txBody>
      </p:sp>
      <p:sp>
        <p:nvSpPr>
          <p:cNvPr id="911" name="Shape 911"/>
          <p:cNvSpPr/>
          <p:nvPr/>
        </p:nvSpPr>
        <p:spPr>
          <a:xfrm>
            <a:off x="1048791" y="6153665"/>
            <a:ext cx="3852727" cy="336416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/>
            </a:pPr>
            <a:endParaRPr/>
          </a:p>
        </p:txBody>
      </p:sp>
      <p:sp>
        <p:nvSpPr>
          <p:cNvPr id="912" name="Shape 912"/>
          <p:cNvSpPr/>
          <p:nvPr/>
        </p:nvSpPr>
        <p:spPr>
          <a:xfrm>
            <a:off x="2902860" y="5628104"/>
            <a:ext cx="741207" cy="84787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/>
            </a:pPr>
            <a:endParaRPr/>
          </a:p>
        </p:txBody>
      </p:sp>
      <p:sp>
        <p:nvSpPr>
          <p:cNvPr id="913" name="Shape 913"/>
          <p:cNvSpPr/>
          <p:nvPr/>
        </p:nvSpPr>
        <p:spPr>
          <a:xfrm>
            <a:off x="2608516" y="5518794"/>
            <a:ext cx="257303" cy="34161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/>
            </a:pPr>
            <a:endParaRPr/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5" name="Shape 915"/>
          <p:cNvSpPr>
            <a:spLocks noGrp="1"/>
          </p:cNvSpPr>
          <p:nvPr>
            <p:ph type="title"/>
          </p:nvPr>
        </p:nvSpPr>
        <p:spPr>
          <a:xfrm>
            <a:off x="563033" y="88900"/>
            <a:ext cx="11099801" cy="2159000"/>
          </a:xfrm>
          <a:prstGeom prst="rect">
            <a:avLst/>
          </a:prstGeom>
        </p:spPr>
        <p:txBody>
          <a:bodyPr/>
          <a:lstStyle>
            <a:lvl1pPr algn="l">
              <a:defRPr sz="4500" b="1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Level Based Evaluation Platform</a:t>
            </a:r>
          </a:p>
        </p:txBody>
      </p:sp>
      <p:sp>
        <p:nvSpPr>
          <p:cNvPr id="916" name="Shape 91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9</a:t>
            </a:fld>
            <a:endParaRPr/>
          </a:p>
        </p:txBody>
      </p:sp>
      <p:pic>
        <p:nvPicPr>
          <p:cNvPr id="917" name="levels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32196" y="1891625"/>
            <a:ext cx="11340408" cy="6986935"/>
          </a:xfrm>
          <a:prstGeom prst="rect">
            <a:avLst/>
          </a:prstGeom>
          <a:ln w="12700">
            <a:miter lim="400000"/>
          </a:ln>
        </p:spPr>
      </p:pic>
      <p:sp>
        <p:nvSpPr>
          <p:cNvPr id="918" name="Shape 918"/>
          <p:cNvSpPr/>
          <p:nvPr/>
        </p:nvSpPr>
        <p:spPr>
          <a:xfrm>
            <a:off x="3186996" y="4547622"/>
            <a:ext cx="6840231" cy="4382813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/>
            </a:pPr>
            <a:endParaRPr/>
          </a:p>
        </p:txBody>
      </p:sp>
      <p:sp>
        <p:nvSpPr>
          <p:cNvPr id="919" name="Shape 919"/>
          <p:cNvSpPr/>
          <p:nvPr/>
        </p:nvSpPr>
        <p:spPr>
          <a:xfrm>
            <a:off x="9119443" y="5386223"/>
            <a:ext cx="3852727" cy="336416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/>
            </a:pPr>
            <a:endParaRPr/>
          </a:p>
        </p:txBody>
      </p:sp>
      <p:sp>
        <p:nvSpPr>
          <p:cNvPr id="920" name="Shape 920"/>
          <p:cNvSpPr/>
          <p:nvPr/>
        </p:nvSpPr>
        <p:spPr>
          <a:xfrm>
            <a:off x="1048791" y="6153665"/>
            <a:ext cx="3852727" cy="336416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/>
            </a:pPr>
            <a:endParaRPr/>
          </a:p>
        </p:txBody>
      </p:sp>
      <p:sp>
        <p:nvSpPr>
          <p:cNvPr id="921" name="Shape 921"/>
          <p:cNvSpPr/>
          <p:nvPr/>
        </p:nvSpPr>
        <p:spPr>
          <a:xfrm>
            <a:off x="2902860" y="5628104"/>
            <a:ext cx="741207" cy="84787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/>
            </a:pPr>
            <a:endParaRPr/>
          </a:p>
        </p:txBody>
      </p:sp>
      <p:sp>
        <p:nvSpPr>
          <p:cNvPr id="922" name="Shape 922"/>
          <p:cNvSpPr/>
          <p:nvPr/>
        </p:nvSpPr>
        <p:spPr>
          <a:xfrm>
            <a:off x="2608516" y="5518794"/>
            <a:ext cx="257303" cy="34161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/>
            </a:pPr>
            <a:endParaRPr/>
          </a:p>
        </p:txBody>
      </p:sp>
      <p:pic>
        <p:nvPicPr>
          <p:cNvPr id="923" name="pasted-image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0496098" y="6826002"/>
            <a:ext cx="1099416" cy="1099417"/>
          </a:xfrm>
          <a:prstGeom prst="rect">
            <a:avLst/>
          </a:prstGeom>
          <a:ln w="12700">
            <a:miter lim="400000"/>
          </a:ln>
        </p:spPr>
      </p:pic>
      <p:pic>
        <p:nvPicPr>
          <p:cNvPr id="924" name="Picture 923"/>
          <p:cNvPicPr>
            <a:picLocks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920744" y="6301962"/>
            <a:ext cx="9030953" cy="2147496"/>
          </a:xfrm>
          <a:prstGeom prst="rect">
            <a:avLst/>
          </a:prstGeom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</p:pic>
      <p:sp>
        <p:nvSpPr>
          <p:cNvPr id="925" name="Shape 925"/>
          <p:cNvSpPr/>
          <p:nvPr/>
        </p:nvSpPr>
        <p:spPr>
          <a:xfrm>
            <a:off x="3138943" y="6620060"/>
            <a:ext cx="3822422" cy="151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marL="228600" indent="-228600">
              <a:buSzPct val="60000"/>
              <a:buChar char="•"/>
              <a:defRPr>
                <a:solidFill>
                  <a:schemeClr val="accent1"/>
                </a:solidFill>
              </a:defRPr>
            </a:pPr>
            <a:r>
              <a:t>Explore the Index</a:t>
            </a:r>
          </a:p>
          <a:p>
            <a:pPr marL="228600" indent="-228600">
              <a:buSzPct val="60000"/>
              <a:buChar char="•"/>
              <a:defRPr>
                <a:solidFill>
                  <a:schemeClr val="accent1"/>
                </a:solidFill>
              </a:defRPr>
            </a:pPr>
            <a:r>
              <a:t>Inspect the Results</a:t>
            </a:r>
          </a:p>
          <a:p>
            <a:pPr marL="228600" indent="-228600">
              <a:buSzPct val="60000"/>
              <a:buChar char="•"/>
              <a:defRPr>
                <a:solidFill>
                  <a:schemeClr val="accent1"/>
                </a:solidFill>
              </a:defRPr>
            </a:pPr>
            <a:r>
              <a:t>…</a:t>
            </a:r>
          </a:p>
        </p:txBody>
      </p:sp>
      <p:sp>
        <p:nvSpPr>
          <p:cNvPr id="926" name="Shape 926"/>
          <p:cNvSpPr/>
          <p:nvPr/>
        </p:nvSpPr>
        <p:spPr>
          <a:xfrm flipH="1">
            <a:off x="6890158" y="7525288"/>
            <a:ext cx="3490926" cy="1"/>
          </a:xfrm>
          <a:prstGeom prst="line">
            <a:avLst/>
          </a:prstGeom>
          <a:ln w="63500">
            <a:solidFill>
              <a:schemeClr val="accent1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400"/>
            </a:pPr>
            <a:endParaRPr/>
          </a:p>
        </p:txBody>
      </p:sp>
      <p:sp>
        <p:nvSpPr>
          <p:cNvPr id="927" name="Shape 927"/>
          <p:cNvSpPr/>
          <p:nvPr/>
        </p:nvSpPr>
        <p:spPr>
          <a:xfrm>
            <a:off x="7495580" y="6678634"/>
            <a:ext cx="2280082" cy="495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600">
                <a:solidFill>
                  <a:schemeClr val="accent1"/>
                </a:solidFill>
              </a:defRPr>
            </a:lvl1pPr>
          </a:lstStyle>
          <a:p>
            <a:r>
              <a:t>Any Language</a:t>
            </a:r>
          </a:p>
        </p:txBody>
      </p:sp>
    </p:spTree>
  </p:cSld>
  <p:clrMapOvr>
    <a:masterClrMapping/>
  </p:clrMapOvr>
  <p:transition spd="med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1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1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672</TotalTime>
  <Words>738</Words>
  <Application>Microsoft Macintosh PowerPoint</Application>
  <PresentationFormat>Custom</PresentationFormat>
  <Paragraphs>226</Paragraphs>
  <Slides>29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5" baseType="lpstr">
      <vt:lpstr>Avenir Roman</vt:lpstr>
      <vt:lpstr>Helvetica</vt:lpstr>
      <vt:lpstr>Helvetica Light</vt:lpstr>
      <vt:lpstr>Wingdings</vt:lpstr>
      <vt:lpstr>Arial</vt:lpstr>
      <vt:lpstr>White</vt:lpstr>
      <vt:lpstr>Towards Privacy-Preserving Evaluation  for Information Retrieval Models  over Industry Data Sets</vt:lpstr>
      <vt:lpstr>Information Retrieval System</vt:lpstr>
      <vt:lpstr>Ideally…</vt:lpstr>
      <vt:lpstr>Ideally…</vt:lpstr>
      <vt:lpstr>Data Availability</vt:lpstr>
      <vt:lpstr>Information Retrieval System</vt:lpstr>
      <vt:lpstr>Level Based Evaluation Platform</vt:lpstr>
      <vt:lpstr>Level Based Evaluation Platform</vt:lpstr>
      <vt:lpstr>Level Based Evaluation Platform</vt:lpstr>
      <vt:lpstr>Level Based Evaluation Platform</vt:lpstr>
      <vt:lpstr>Level Based Evaluation Platform</vt:lpstr>
      <vt:lpstr>Level Based Evaluation Platform</vt:lpstr>
      <vt:lpstr>Level Based Evaluation Platform</vt:lpstr>
      <vt:lpstr>Instantiation of the Idea</vt:lpstr>
      <vt:lpstr>PPE is an instance of level 2 evaluation </vt:lpstr>
      <vt:lpstr>PPE - Privacy Preserving Evaluation</vt:lpstr>
      <vt:lpstr>PPE Framework</vt:lpstr>
      <vt:lpstr>Experiments on PPE</vt:lpstr>
      <vt:lpstr>Experiments on PPE</vt:lpstr>
      <vt:lpstr>Experiments on PPE - Results</vt:lpstr>
      <vt:lpstr>Experiments on PPE - Diagnostic Analysis</vt:lpstr>
      <vt:lpstr>Experiments on PPE - Diagnostic Analysis</vt:lpstr>
      <vt:lpstr>Experiments on PPE - Diagnostic Analysis</vt:lpstr>
      <vt:lpstr>Experiments on PPE - Diagnostic Analysis</vt:lpstr>
      <vt:lpstr>Diagnostic Analysis – LV1</vt:lpstr>
      <vt:lpstr>Diagnostic Analysis – TN1</vt:lpstr>
      <vt:lpstr>Diagnostic Analysis – TG3</vt:lpstr>
      <vt:lpstr>PPE - Conclusion</vt:lpstr>
      <vt:lpstr>Thank You! Q &amp; A</vt:lpstr>
    </vt:vector>
  </TitlesOfParts>
  <LinksUpToDate>false</LinksUpToDate>
  <SharedDoc>false</SharedDoc>
  <HyperlinksChanged>false</HyperlinksChanged>
  <AppVersion>15.0037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Task Oriented Tools for Information Retrieval</dc:title>
  <cp:lastModifiedBy>Microsoft Office User</cp:lastModifiedBy>
  <cp:revision>67</cp:revision>
  <dcterms:modified xsi:type="dcterms:W3CDTF">2017-10-10T02:53:03Z</dcterms:modified>
</cp:coreProperties>
</file>