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32918400" cy="43891200"/>
  <p:notesSz cx="6858000" cy="9144000"/>
  <p:defaultTextStyle>
    <a:defPPr>
      <a:defRPr lang="en-US"/>
    </a:defPPr>
    <a:lvl1pPr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821306" indent="-2272666"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642610" indent="-4545330"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463916" indent="-6817996"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285220" indent="-9090660"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743200" algn="l" defTabSz="1097280" rtl="0" eaLnBrk="1" latinLnBrk="0" hangingPunct="1"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291840" algn="l" defTabSz="1097280" rtl="0" eaLnBrk="1" latinLnBrk="0" hangingPunct="1"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840480" algn="l" defTabSz="1097280" rtl="0" eaLnBrk="1" latinLnBrk="0" hangingPunct="1"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4389120" algn="l" defTabSz="1097280" rtl="0" eaLnBrk="1" latinLnBrk="0" hangingPunct="1"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8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1" autoAdjust="0"/>
  </p:normalViewPr>
  <p:slideViewPr>
    <p:cSldViewPr>
      <p:cViewPr>
        <p:scale>
          <a:sx n="28" d="100"/>
          <a:sy n="28" d="100"/>
        </p:scale>
        <p:origin x="-1864" y="1600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 xmlns:c16r3="http://schemas.microsoft.com/office/drawing/2017/03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4000"/>
            </a:pPr>
            <a:r>
              <a:rPr lang="en-US" sz="4000" dirty="0"/>
              <a:t>Index</a:t>
            </a:r>
            <a:r>
              <a:rPr lang="en-US" sz="4000" baseline="0" dirty="0"/>
              <a:t> Building Time (unit: second)</a:t>
            </a:r>
            <a:endParaRPr lang="en-US" sz="4000" dirty="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44458281530598"/>
          <c:y val="6.1176374092944297E-2"/>
          <c:w val="0.786990053874844"/>
          <c:h val="0.8582967616180330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Indri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Disk12</c:v>
                </c:pt>
                <c:pt idx="1">
                  <c:v>Disk45</c:v>
                </c:pt>
                <c:pt idx="2">
                  <c:v>AQUAINT</c:v>
                </c:pt>
                <c:pt idx="3">
                  <c:v>WT2g</c:v>
                </c:pt>
                <c:pt idx="4">
                  <c:v>WT10G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748</c:v>
                </c:pt>
                <c:pt idx="1">
                  <c:v>415</c:v>
                </c:pt>
                <c:pt idx="2">
                  <c:v>1056</c:v>
                </c:pt>
                <c:pt idx="3">
                  <c:v>445</c:v>
                </c:pt>
                <c:pt idx="4">
                  <c:v>2571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E8-4C79-B2A5-0DAACE442B5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Anserini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Disk12</c:v>
                </c:pt>
                <c:pt idx="1">
                  <c:v>Disk45</c:v>
                </c:pt>
                <c:pt idx="2">
                  <c:v>AQUAINT</c:v>
                </c:pt>
                <c:pt idx="3">
                  <c:v>WT2g</c:v>
                </c:pt>
                <c:pt idx="4">
                  <c:v>WT10G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111</c:v>
                </c:pt>
                <c:pt idx="1">
                  <c:v>106</c:v>
                </c:pt>
                <c:pt idx="2">
                  <c:v>257</c:v>
                </c:pt>
                <c:pt idx="3">
                  <c:v>120</c:v>
                </c:pt>
                <c:pt idx="4">
                  <c:v>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E8-4C79-B2A5-0DAACE442B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8047224"/>
        <c:axId val="2142439000"/>
      </c:barChart>
      <c:catAx>
        <c:axId val="2088047224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3200" b="1" i="0" u="none"/>
            </a:pPr>
            <a:endParaRPr lang="en-US"/>
          </a:p>
        </c:txPr>
        <c:crossAx val="2142439000"/>
        <c:crosses val="autoZero"/>
        <c:auto val="1"/>
        <c:lblAlgn val="ctr"/>
        <c:lblOffset val="100"/>
        <c:noMultiLvlLbl val="0"/>
      </c:catAx>
      <c:valAx>
        <c:axId val="2142439000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3200" b="1" i="0"/>
            </a:pPr>
            <a:endParaRPr lang="en-US"/>
          </a:p>
        </c:txPr>
        <c:crossAx val="20880472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9622116314408"/>
          <c:y val="0.41301238660956802"/>
          <c:w val="0.19792174333471499"/>
          <c:h val="0.14030724100663899"/>
        </c:manualLayout>
      </c:layout>
      <c:overlay val="0"/>
      <c:txPr>
        <a:bodyPr/>
        <a:lstStyle/>
        <a:p>
          <a:pPr>
            <a:defRPr sz="4000" b="1" i="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C557D-1D93-4FFF-B196-02A07EAF84B3}" type="datetimeFigureOut">
              <a:rPr lang="en-US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B075A-A012-465A-B888-A63E44CBC86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127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1B075A-A012-465A-B888-A63E44CBC86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88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13634726"/>
            <a:ext cx="27980640" cy="9408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24871680"/>
            <a:ext cx="23042880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1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43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6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286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29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750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572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EC40AE-6574-44DE-BBE4-129D26C7B752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DDD30-106D-4E95-A87E-5333788637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190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535EC-A68D-48F4-A94C-EBAE2211C9E0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35553-7E69-409E-9B77-2FD3D61E42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5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147290" y="13126723"/>
            <a:ext cx="25180290" cy="2796235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94986" y="13126723"/>
            <a:ext cx="75003660" cy="2796235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43A4B0-CF60-4B8E-90A1-E118E647F700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A438A-3959-433B-9E61-AD84B1898D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4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7DDC46-EEA6-4B2B-8FA5-68070244FB25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E0B0-09E1-4AFF-9CA0-06715687C5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67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28204163"/>
            <a:ext cx="27980640" cy="8717280"/>
          </a:xfrm>
        </p:spPr>
        <p:txBody>
          <a:bodyPr anchor="t"/>
          <a:lstStyle>
            <a:lvl1pPr algn="l">
              <a:defRPr sz="2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18602968"/>
            <a:ext cx="27980640" cy="9601199"/>
          </a:xfrm>
        </p:spPr>
        <p:txBody>
          <a:bodyPr anchor="b"/>
          <a:lstStyle>
            <a:lvl1pPr marL="0" indent="0">
              <a:buNone/>
              <a:defRPr sz="12400">
                <a:solidFill>
                  <a:schemeClr val="tx1">
                    <a:tint val="75000"/>
                  </a:schemeClr>
                </a:solidFill>
              </a:defRPr>
            </a:lvl1pPr>
            <a:lvl2pPr marL="2821546" indent="0">
              <a:buNone/>
              <a:defRPr sz="11200">
                <a:solidFill>
                  <a:schemeClr val="tx1">
                    <a:tint val="75000"/>
                  </a:schemeClr>
                </a:solidFill>
              </a:defRPr>
            </a:lvl2pPr>
            <a:lvl3pPr marL="5643091" indent="0">
              <a:buNone/>
              <a:defRPr sz="9800">
                <a:solidFill>
                  <a:schemeClr val="tx1">
                    <a:tint val="75000"/>
                  </a:schemeClr>
                </a:solidFill>
              </a:defRPr>
            </a:lvl3pPr>
            <a:lvl4pPr marL="8464637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4pPr>
            <a:lvl5pPr marL="11286184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5pPr>
            <a:lvl6pPr marL="1410772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6pPr>
            <a:lvl7pPr marL="16929275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7pPr>
            <a:lvl8pPr marL="1975082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8pPr>
            <a:lvl9pPr marL="22572366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54CA86-DF2E-4B56-8A33-94FEC39FD56A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CC609-4A5A-4F46-A0B7-D55EC4ED5E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6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94991" y="76464160"/>
            <a:ext cx="50091974" cy="216286080"/>
          </a:xfrm>
        </p:spPr>
        <p:txBody>
          <a:bodyPr/>
          <a:lstStyle>
            <a:lvl1pPr>
              <a:defRPr sz="17300"/>
            </a:lvl1pPr>
            <a:lvl2pPr>
              <a:defRPr sz="14800"/>
            </a:lvl2pPr>
            <a:lvl3pPr>
              <a:defRPr sz="12400"/>
            </a:lvl3pPr>
            <a:lvl4pPr>
              <a:defRPr sz="11200"/>
            </a:lvl4pPr>
            <a:lvl5pPr>
              <a:defRPr sz="11200"/>
            </a:lvl5pPr>
            <a:lvl6pPr>
              <a:defRPr sz="11200"/>
            </a:lvl6pPr>
            <a:lvl7pPr>
              <a:defRPr sz="11200"/>
            </a:lvl7pPr>
            <a:lvl8pPr>
              <a:defRPr sz="11200"/>
            </a:lvl8pPr>
            <a:lvl9pPr>
              <a:defRPr sz="1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235603" y="76464160"/>
            <a:ext cx="50091976" cy="216286080"/>
          </a:xfrm>
        </p:spPr>
        <p:txBody>
          <a:bodyPr/>
          <a:lstStyle>
            <a:lvl1pPr>
              <a:defRPr sz="17300"/>
            </a:lvl1pPr>
            <a:lvl2pPr>
              <a:defRPr sz="14800"/>
            </a:lvl2pPr>
            <a:lvl3pPr>
              <a:defRPr sz="12400"/>
            </a:lvl3pPr>
            <a:lvl4pPr>
              <a:defRPr sz="11200"/>
            </a:lvl4pPr>
            <a:lvl5pPr>
              <a:defRPr sz="11200"/>
            </a:lvl5pPr>
            <a:lvl6pPr>
              <a:defRPr sz="11200"/>
            </a:lvl6pPr>
            <a:lvl7pPr>
              <a:defRPr sz="11200"/>
            </a:lvl7pPr>
            <a:lvl8pPr>
              <a:defRPr sz="11200"/>
            </a:lvl8pPr>
            <a:lvl9pPr>
              <a:defRPr sz="1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AF953-AD1A-4041-9C1C-D1723DFD86EE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8E9EE-3743-4989-8E40-6CCA9588EA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9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0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3" y="9824725"/>
            <a:ext cx="14544676" cy="4094477"/>
          </a:xfrm>
        </p:spPr>
        <p:txBody>
          <a:bodyPr anchor="b"/>
          <a:lstStyle>
            <a:lvl1pPr marL="0" indent="0">
              <a:buNone/>
              <a:defRPr sz="14800" b="1"/>
            </a:lvl1pPr>
            <a:lvl2pPr marL="2821546" indent="0">
              <a:buNone/>
              <a:defRPr sz="12400" b="1"/>
            </a:lvl2pPr>
            <a:lvl3pPr marL="5643091" indent="0">
              <a:buNone/>
              <a:defRPr sz="11200" b="1"/>
            </a:lvl3pPr>
            <a:lvl4pPr marL="8464637" indent="0">
              <a:buNone/>
              <a:defRPr sz="9800" b="1"/>
            </a:lvl4pPr>
            <a:lvl5pPr marL="11286184" indent="0">
              <a:buNone/>
              <a:defRPr sz="9800" b="1"/>
            </a:lvl5pPr>
            <a:lvl6pPr marL="14107729" indent="0">
              <a:buNone/>
              <a:defRPr sz="9800" b="1"/>
            </a:lvl6pPr>
            <a:lvl7pPr marL="16929275" indent="0">
              <a:buNone/>
              <a:defRPr sz="9800" b="1"/>
            </a:lvl7pPr>
            <a:lvl8pPr marL="19750820" indent="0">
              <a:buNone/>
              <a:defRPr sz="9800" b="1"/>
            </a:lvl8pPr>
            <a:lvl9pPr marL="22572366" indent="0">
              <a:buNone/>
              <a:defRPr sz="9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3" y="13919202"/>
            <a:ext cx="14544676" cy="25288243"/>
          </a:xfrm>
        </p:spPr>
        <p:txBody>
          <a:bodyPr/>
          <a:lstStyle>
            <a:lvl1pPr>
              <a:defRPr sz="14800"/>
            </a:lvl1pPr>
            <a:lvl2pPr>
              <a:defRPr sz="12400"/>
            </a:lvl2pPr>
            <a:lvl3pPr>
              <a:defRPr sz="11200"/>
            </a:lvl3pPr>
            <a:lvl4pPr>
              <a:defRPr sz="9800"/>
            </a:lvl4pPr>
            <a:lvl5pPr>
              <a:defRPr sz="9800"/>
            </a:lvl5pPr>
            <a:lvl6pPr>
              <a:defRPr sz="9800"/>
            </a:lvl6pPr>
            <a:lvl7pPr>
              <a:defRPr sz="9800"/>
            </a:lvl7pPr>
            <a:lvl8pPr>
              <a:defRPr sz="9800"/>
            </a:lvl8pPr>
            <a:lvl9pPr>
              <a:defRPr sz="9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3" y="9824725"/>
            <a:ext cx="14550390" cy="4094477"/>
          </a:xfrm>
        </p:spPr>
        <p:txBody>
          <a:bodyPr anchor="b"/>
          <a:lstStyle>
            <a:lvl1pPr marL="0" indent="0">
              <a:buNone/>
              <a:defRPr sz="14800" b="1"/>
            </a:lvl1pPr>
            <a:lvl2pPr marL="2821546" indent="0">
              <a:buNone/>
              <a:defRPr sz="12400" b="1"/>
            </a:lvl2pPr>
            <a:lvl3pPr marL="5643091" indent="0">
              <a:buNone/>
              <a:defRPr sz="11200" b="1"/>
            </a:lvl3pPr>
            <a:lvl4pPr marL="8464637" indent="0">
              <a:buNone/>
              <a:defRPr sz="9800" b="1"/>
            </a:lvl4pPr>
            <a:lvl5pPr marL="11286184" indent="0">
              <a:buNone/>
              <a:defRPr sz="9800" b="1"/>
            </a:lvl5pPr>
            <a:lvl6pPr marL="14107729" indent="0">
              <a:buNone/>
              <a:defRPr sz="9800" b="1"/>
            </a:lvl6pPr>
            <a:lvl7pPr marL="16929275" indent="0">
              <a:buNone/>
              <a:defRPr sz="9800" b="1"/>
            </a:lvl7pPr>
            <a:lvl8pPr marL="19750820" indent="0">
              <a:buNone/>
              <a:defRPr sz="9800" b="1"/>
            </a:lvl8pPr>
            <a:lvl9pPr marL="22572366" indent="0">
              <a:buNone/>
              <a:defRPr sz="9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3" y="13919202"/>
            <a:ext cx="14550390" cy="25288243"/>
          </a:xfrm>
        </p:spPr>
        <p:txBody>
          <a:bodyPr/>
          <a:lstStyle>
            <a:lvl1pPr>
              <a:defRPr sz="14800"/>
            </a:lvl1pPr>
            <a:lvl2pPr>
              <a:defRPr sz="12400"/>
            </a:lvl2pPr>
            <a:lvl3pPr>
              <a:defRPr sz="11200"/>
            </a:lvl3pPr>
            <a:lvl4pPr>
              <a:defRPr sz="9800"/>
            </a:lvl4pPr>
            <a:lvl5pPr>
              <a:defRPr sz="9800"/>
            </a:lvl5pPr>
            <a:lvl6pPr>
              <a:defRPr sz="9800"/>
            </a:lvl6pPr>
            <a:lvl7pPr>
              <a:defRPr sz="9800"/>
            </a:lvl7pPr>
            <a:lvl8pPr>
              <a:defRPr sz="9800"/>
            </a:lvl8pPr>
            <a:lvl9pPr>
              <a:defRPr sz="9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DBEBE7-F796-4EA1-B1A6-CA7E50468DAF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BBA0D-8307-4EE3-9542-9FBFB12364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2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0A881-0234-4D0E-A16A-3D22CE9F49B9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54213-9A79-4BC7-AFAA-D6862551D5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9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91471-2792-43E5-8606-3E0B251CDC73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BBAE-B3C7-41DB-9BBC-4AF37EEF88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21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5" y="1747518"/>
            <a:ext cx="10829926" cy="7437120"/>
          </a:xfrm>
        </p:spPr>
        <p:txBody>
          <a:bodyPr anchor="b"/>
          <a:lstStyle>
            <a:lvl1pPr algn="l">
              <a:defRPr sz="1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3"/>
            <a:ext cx="18402300" cy="37459924"/>
          </a:xfrm>
        </p:spPr>
        <p:txBody>
          <a:bodyPr/>
          <a:lstStyle>
            <a:lvl1pPr>
              <a:defRPr sz="19800"/>
            </a:lvl1pPr>
            <a:lvl2pPr>
              <a:defRPr sz="17300"/>
            </a:lvl2pPr>
            <a:lvl3pPr>
              <a:defRPr sz="14800"/>
            </a:lvl3pPr>
            <a:lvl4pPr>
              <a:defRPr sz="12400"/>
            </a:lvl4pPr>
            <a:lvl5pPr>
              <a:defRPr sz="12400"/>
            </a:lvl5pPr>
            <a:lvl6pPr>
              <a:defRPr sz="12400"/>
            </a:lvl6pPr>
            <a:lvl7pPr>
              <a:defRPr sz="12400"/>
            </a:lvl7pPr>
            <a:lvl8pPr>
              <a:defRPr sz="12400"/>
            </a:lvl8pPr>
            <a:lvl9pPr>
              <a:defRPr sz="1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5" y="9184643"/>
            <a:ext cx="10829926" cy="30022804"/>
          </a:xfrm>
        </p:spPr>
        <p:txBody>
          <a:bodyPr/>
          <a:lstStyle>
            <a:lvl1pPr marL="0" indent="0">
              <a:buNone/>
              <a:defRPr sz="8600"/>
            </a:lvl1pPr>
            <a:lvl2pPr marL="2821546" indent="0">
              <a:buNone/>
              <a:defRPr sz="7400"/>
            </a:lvl2pPr>
            <a:lvl3pPr marL="5643091" indent="0">
              <a:buNone/>
              <a:defRPr sz="6100"/>
            </a:lvl3pPr>
            <a:lvl4pPr marL="8464637" indent="0">
              <a:buNone/>
              <a:defRPr sz="5500"/>
            </a:lvl4pPr>
            <a:lvl5pPr marL="11286184" indent="0">
              <a:buNone/>
              <a:defRPr sz="5500"/>
            </a:lvl5pPr>
            <a:lvl6pPr marL="14107729" indent="0">
              <a:buNone/>
              <a:defRPr sz="5500"/>
            </a:lvl6pPr>
            <a:lvl7pPr marL="16929275" indent="0">
              <a:buNone/>
              <a:defRPr sz="5500"/>
            </a:lvl7pPr>
            <a:lvl8pPr marL="19750820" indent="0">
              <a:buNone/>
              <a:defRPr sz="5500"/>
            </a:lvl8pPr>
            <a:lvl9pPr marL="22572366" indent="0">
              <a:buNone/>
              <a:defRPr sz="5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566780-8306-429F-846D-32B97926BC21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47F75-E379-41A2-A1BA-8408F01292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6" y="30723842"/>
            <a:ext cx="19751040" cy="3627124"/>
          </a:xfrm>
        </p:spPr>
        <p:txBody>
          <a:bodyPr anchor="b"/>
          <a:lstStyle>
            <a:lvl1pPr algn="l">
              <a:defRPr sz="12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6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9800"/>
            </a:lvl1pPr>
            <a:lvl2pPr marL="2821546" indent="0">
              <a:buNone/>
              <a:defRPr sz="17300"/>
            </a:lvl2pPr>
            <a:lvl3pPr marL="5643091" indent="0">
              <a:buNone/>
              <a:defRPr sz="14800"/>
            </a:lvl3pPr>
            <a:lvl4pPr marL="8464637" indent="0">
              <a:buNone/>
              <a:defRPr sz="12400"/>
            </a:lvl4pPr>
            <a:lvl5pPr marL="11286184" indent="0">
              <a:buNone/>
              <a:defRPr sz="12400"/>
            </a:lvl5pPr>
            <a:lvl6pPr marL="14107729" indent="0">
              <a:buNone/>
              <a:defRPr sz="12400"/>
            </a:lvl6pPr>
            <a:lvl7pPr marL="16929275" indent="0">
              <a:buNone/>
              <a:defRPr sz="12400"/>
            </a:lvl7pPr>
            <a:lvl8pPr marL="19750820" indent="0">
              <a:buNone/>
              <a:defRPr sz="12400"/>
            </a:lvl8pPr>
            <a:lvl9pPr marL="22572366" indent="0">
              <a:buNone/>
              <a:defRPr sz="124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6" y="34350964"/>
            <a:ext cx="19751040" cy="5151119"/>
          </a:xfrm>
        </p:spPr>
        <p:txBody>
          <a:bodyPr/>
          <a:lstStyle>
            <a:lvl1pPr marL="0" indent="0">
              <a:buNone/>
              <a:defRPr sz="8600"/>
            </a:lvl1pPr>
            <a:lvl2pPr marL="2821546" indent="0">
              <a:buNone/>
              <a:defRPr sz="7400"/>
            </a:lvl2pPr>
            <a:lvl3pPr marL="5643091" indent="0">
              <a:buNone/>
              <a:defRPr sz="6100"/>
            </a:lvl3pPr>
            <a:lvl4pPr marL="8464637" indent="0">
              <a:buNone/>
              <a:defRPr sz="5500"/>
            </a:lvl4pPr>
            <a:lvl5pPr marL="11286184" indent="0">
              <a:buNone/>
              <a:defRPr sz="5500"/>
            </a:lvl5pPr>
            <a:lvl6pPr marL="14107729" indent="0">
              <a:buNone/>
              <a:defRPr sz="5500"/>
            </a:lvl6pPr>
            <a:lvl7pPr marL="16929275" indent="0">
              <a:buNone/>
              <a:defRPr sz="5500"/>
            </a:lvl7pPr>
            <a:lvl8pPr marL="19750820" indent="0">
              <a:buNone/>
              <a:defRPr sz="5500"/>
            </a:lvl8pPr>
            <a:lvl9pPr marL="22572366" indent="0">
              <a:buNone/>
              <a:defRPr sz="5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AF725D-7B60-4815-9725-A005F1866946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F0C5C-28E2-4B00-8E37-BCCBB48288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5920" y="1758618"/>
            <a:ext cx="2962656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64310" tIns="282155" rIns="564310" bIns="28215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5920" y="10240882"/>
            <a:ext cx="29626560" cy="28966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64310" tIns="282155" rIns="564310" bIns="2821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5920" y="40680777"/>
            <a:ext cx="7680960" cy="2336131"/>
          </a:xfrm>
          <a:prstGeom prst="rect">
            <a:avLst/>
          </a:prstGeom>
        </p:spPr>
        <p:txBody>
          <a:bodyPr vert="horz" wrap="square" lIns="564310" tIns="282155" rIns="564310" bIns="282155" numCol="1" anchor="ctr" anchorCtr="0" compatLnSpc="1">
            <a:prstTxWarp prst="textNoShape">
              <a:avLst/>
            </a:prstTxWarp>
          </a:bodyPr>
          <a:lstStyle>
            <a:lvl1pPr>
              <a:defRPr sz="74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81EA1827-F7C4-48B2-BD66-E3022146E6FD}" type="datetime1">
              <a:rPr lang="en-US"/>
              <a:pPr/>
              <a:t>5/5/2017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120" y="40680777"/>
            <a:ext cx="10424160" cy="2336131"/>
          </a:xfrm>
          <a:prstGeom prst="rect">
            <a:avLst/>
          </a:prstGeom>
        </p:spPr>
        <p:txBody>
          <a:bodyPr vert="horz" lIns="564310" tIns="282155" rIns="564310" bIns="282155" rtlCol="0" anchor="ctr"/>
          <a:lstStyle>
            <a:lvl1pPr algn="ctr" defTabSz="5643091" fontAlgn="auto">
              <a:spcBef>
                <a:spcPts val="0"/>
              </a:spcBef>
              <a:spcAft>
                <a:spcPts val="0"/>
              </a:spcAft>
              <a:defRPr sz="7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520" y="40680777"/>
            <a:ext cx="7680960" cy="2336131"/>
          </a:xfrm>
          <a:prstGeom prst="rect">
            <a:avLst/>
          </a:prstGeom>
        </p:spPr>
        <p:txBody>
          <a:bodyPr vert="horz" wrap="square" lIns="564310" tIns="282155" rIns="564310" bIns="282155" numCol="1" anchor="ctr" anchorCtr="0" compatLnSpc="1">
            <a:prstTxWarp prst="textNoShape">
              <a:avLst/>
            </a:prstTxWarp>
          </a:bodyPr>
          <a:lstStyle>
            <a:lvl1pPr algn="r">
              <a:defRPr sz="74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85A55B1-3D87-4C0C-8759-B544C2A1D5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642610" rtl="0" eaLnBrk="0" fontAlgn="base" hangingPunct="0">
        <a:spcBef>
          <a:spcPct val="0"/>
        </a:spcBef>
        <a:spcAft>
          <a:spcPct val="0"/>
        </a:spcAft>
        <a:defRPr sz="271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5642610" rtl="0" eaLnBrk="0" fontAlgn="base" hangingPunct="0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5642610" rtl="0" eaLnBrk="0" fontAlgn="base" hangingPunct="0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5642610" rtl="0" eaLnBrk="0" fontAlgn="base" hangingPunct="0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5642610" rtl="0" eaLnBrk="0" fontAlgn="base" hangingPunct="0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548640" algn="ctr" defTabSz="5642610" rtl="0" fontAlgn="base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</a:defRPr>
      </a:lvl6pPr>
      <a:lvl7pPr marL="1097280" algn="ctr" defTabSz="5642610" rtl="0" fontAlgn="base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</a:defRPr>
      </a:lvl7pPr>
      <a:lvl8pPr marL="1645920" algn="ctr" defTabSz="5642610" rtl="0" fontAlgn="base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</a:defRPr>
      </a:lvl8pPr>
      <a:lvl9pPr marL="2194560" algn="ctr" defTabSz="5642610" rtl="0" fontAlgn="base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</a:defRPr>
      </a:lvl9pPr>
    </p:titleStyle>
    <p:bodyStyle>
      <a:lvl1pPr marL="2114550" indent="-2114550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8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4583430" indent="-1762126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7052310" indent="-1409700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8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9873616" indent="-1409700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2696826" indent="-1409700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5518502" indent="-1410773" algn="l" defTabSz="5643091" rtl="0" eaLnBrk="1" latinLnBrk="0" hangingPunct="1">
        <a:spcBef>
          <a:spcPct val="20000"/>
        </a:spcBef>
        <a:buFont typeface="Arial" pitchFamily="34" charset="0"/>
        <a:buChar char="•"/>
        <a:defRPr sz="12400" kern="1200">
          <a:solidFill>
            <a:schemeClr val="tx1"/>
          </a:solidFill>
          <a:latin typeface="+mn-lt"/>
          <a:ea typeface="+mn-ea"/>
          <a:cs typeface="+mn-cs"/>
        </a:defRPr>
      </a:lvl6pPr>
      <a:lvl7pPr marL="18340048" indent="-1410773" algn="l" defTabSz="5643091" rtl="0" eaLnBrk="1" latinLnBrk="0" hangingPunct="1">
        <a:spcBef>
          <a:spcPct val="20000"/>
        </a:spcBef>
        <a:buFont typeface="Arial" pitchFamily="34" charset="0"/>
        <a:buChar char="•"/>
        <a:defRPr sz="12400" kern="1200">
          <a:solidFill>
            <a:schemeClr val="tx1"/>
          </a:solidFill>
          <a:latin typeface="+mn-lt"/>
          <a:ea typeface="+mn-ea"/>
          <a:cs typeface="+mn-cs"/>
        </a:defRPr>
      </a:lvl7pPr>
      <a:lvl8pPr marL="21161593" indent="-1410773" algn="l" defTabSz="5643091" rtl="0" eaLnBrk="1" latinLnBrk="0" hangingPunct="1">
        <a:spcBef>
          <a:spcPct val="20000"/>
        </a:spcBef>
        <a:buFont typeface="Arial" pitchFamily="34" charset="0"/>
        <a:buChar char="•"/>
        <a:defRPr sz="12400" kern="1200">
          <a:solidFill>
            <a:schemeClr val="tx1"/>
          </a:solidFill>
          <a:latin typeface="+mn-lt"/>
          <a:ea typeface="+mn-ea"/>
          <a:cs typeface="+mn-cs"/>
        </a:defRPr>
      </a:lvl8pPr>
      <a:lvl9pPr marL="23983139" indent="-1410773" algn="l" defTabSz="5643091" rtl="0" eaLnBrk="1" latinLnBrk="0" hangingPunct="1">
        <a:spcBef>
          <a:spcPct val="20000"/>
        </a:spcBef>
        <a:buFont typeface="Arial" pitchFamily="34" charset="0"/>
        <a:buChar char="•"/>
        <a:defRPr sz="1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21546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2pPr>
      <a:lvl3pPr marL="5643091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8464637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286184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107729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6pPr>
      <a:lvl7pPr marL="16929275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7pPr>
      <a:lvl8pPr marL="19750820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572366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emf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32918400" cy="5486400"/>
          </a:xfrm>
          <a:prstGeom prst="rect">
            <a:avLst/>
          </a:prstGeom>
          <a:gradFill rotWithShape="1">
            <a:gsLst>
              <a:gs pos="0">
                <a:srgbClr val="558ED5"/>
              </a:gs>
              <a:gs pos="35001">
                <a:srgbClr val="558ED5"/>
              </a:gs>
              <a:gs pos="100000">
                <a:srgbClr val="E5EE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9728" tIns="54864" rIns="109728" bIns="54864" anchor="ctr"/>
          <a:lstStyle/>
          <a:p>
            <a:pPr algn="ctr" defTabSz="564309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8320391" y="228600"/>
            <a:ext cx="23074009" cy="2819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728" tIns="54864" rIns="109728" bIns="54864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8800" dirty="0" err="1"/>
              <a:t>Anserini</a:t>
            </a:r>
            <a:r>
              <a:rPr lang="en-US" sz="8800" dirty="0"/>
              <a:t>: Reinvigorating the use of </a:t>
            </a:r>
            <a:r>
              <a:rPr lang="en-US" sz="8800" dirty="0" err="1"/>
              <a:t>Lucene</a:t>
            </a:r>
            <a:r>
              <a:rPr lang="en-US" sz="8800" dirty="0"/>
              <a:t> for </a:t>
            </a:r>
          </a:p>
          <a:p>
            <a:pPr algn="ctr" eaLnBrk="1" hangingPunct="1"/>
            <a:r>
              <a:rPr lang="en-US" sz="8800" dirty="0"/>
              <a:t>Information Retrieval Research </a:t>
            </a: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617220" y="6894095"/>
            <a:ext cx="31615380" cy="192505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9728" tIns="54864" rIns="109728" bIns="54864" anchor="ctr"/>
          <a:lstStyle/>
          <a:p>
            <a:pPr algn="ctr" defTabSz="564309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3320" name="TextBox 5"/>
          <p:cNvSpPr txBox="1">
            <a:spLocks noChangeArrowheads="1"/>
          </p:cNvSpPr>
          <p:nvPr/>
        </p:nvSpPr>
        <p:spPr bwMode="auto">
          <a:xfrm>
            <a:off x="3466161" y="3131808"/>
            <a:ext cx="2940939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9728" tIns="54864" rIns="109728" bIns="54864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6000" dirty="0" err="1">
                <a:cs typeface="Arial" charset="0"/>
              </a:rPr>
              <a:t>Peilin</a:t>
            </a:r>
            <a:r>
              <a:rPr lang="en-US" sz="6000" dirty="0">
                <a:cs typeface="Arial" charset="0"/>
              </a:rPr>
              <a:t> Yang and </a:t>
            </a:r>
            <a:r>
              <a:rPr lang="en-US" sz="6000" dirty="0" err="1">
                <a:cs typeface="Arial" charset="0"/>
              </a:rPr>
              <a:t>Hui</a:t>
            </a:r>
            <a:r>
              <a:rPr lang="en-US" sz="6000" dirty="0">
                <a:cs typeface="Arial" charset="0"/>
              </a:rPr>
              <a:t> Fang</a:t>
            </a:r>
          </a:p>
          <a:p>
            <a:pPr algn="ctr" eaLnBrk="1" hangingPunct="1"/>
            <a:r>
              <a:rPr lang="en-US" sz="5400" dirty="0">
                <a:cs typeface="Arial" charset="0"/>
              </a:rPr>
              <a:t>Electrical and Computer Engineering University of Delaware, Newark Delaware</a:t>
            </a:r>
          </a:p>
        </p:txBody>
      </p:sp>
      <p:sp>
        <p:nvSpPr>
          <p:cNvPr id="60" name="Rounded Rectangle 59"/>
          <p:cNvSpPr>
            <a:spLocks noChangeArrowheads="1"/>
          </p:cNvSpPr>
          <p:nvPr/>
        </p:nvSpPr>
        <p:spPr bwMode="auto">
          <a:xfrm>
            <a:off x="617220" y="42158655"/>
            <a:ext cx="31615380" cy="192505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9728" tIns="54864" rIns="109728" bIns="54864" anchor="ctr"/>
          <a:lstStyle/>
          <a:p>
            <a:pPr algn="ctr" defTabSz="564309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09600" y="42543666"/>
            <a:ext cx="31623000" cy="84946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109728" tIns="54864" rIns="109728" bIns="54864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sz="4800" dirty="0"/>
              <a:t>This material is based upon work supported by the National Science Foundation under Grant Number IIS-1423002. </a:t>
            </a:r>
          </a:p>
        </p:txBody>
      </p:sp>
      <p:sp>
        <p:nvSpPr>
          <p:cNvPr id="13325" name="TextBox 61"/>
          <p:cNvSpPr txBox="1">
            <a:spLocks noChangeArrowheads="1"/>
          </p:cNvSpPr>
          <p:nvPr/>
        </p:nvSpPr>
        <p:spPr bwMode="auto">
          <a:xfrm>
            <a:off x="30452379" y="43153265"/>
            <a:ext cx="221599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728" tIns="54864" rIns="109728" bIns="54864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en-US" sz="3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" y="609600"/>
            <a:ext cx="7268862" cy="2971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752600" y="8915400"/>
            <a:ext cx="13487400" cy="4800600"/>
          </a:xfrm>
          <a:prstGeom prst="rect">
            <a:avLst/>
          </a:prstGeom>
          <a:noFill/>
          <a:ln w="12700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143000" indent="-11430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Information Retrieval Research relies on the toolkits (</a:t>
            </a:r>
            <a:r>
              <a:rPr lang="en-US" sz="3600" dirty="0" err="1">
                <a:solidFill>
                  <a:schemeClr val="tx1"/>
                </a:solidFill>
                <a:latin typeface="Rockwell"/>
                <a:cs typeface="Rockwell"/>
              </a:rPr>
              <a:t>softwares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, web services, </a:t>
            </a:r>
            <a:r>
              <a:rPr lang="en-US" sz="3600" dirty="0" err="1">
                <a:solidFill>
                  <a:schemeClr val="tx1"/>
                </a:solidFill>
                <a:latin typeface="Rockwell"/>
                <a:cs typeface="Rockwell"/>
              </a:rPr>
              <a:t>etc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) to conduct experiments</a:t>
            </a:r>
          </a:p>
          <a:p>
            <a:pPr marL="1143000" indent="-11430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Promising toolkits should be capable of dealing with web scale data and easy-to-use</a:t>
            </a:r>
          </a:p>
          <a:p>
            <a:pPr marL="1143000" indent="-11430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Good toolkits can be easily customized to user’s needs</a:t>
            </a:r>
          </a:p>
          <a:p>
            <a:pPr marL="1143000" indent="-1143000">
              <a:buFont typeface="Wingdings" charset="2"/>
              <a:buChar char="v"/>
            </a:pPr>
            <a:r>
              <a:rPr lang="en-US" sz="3600" dirty="0" err="1">
                <a:solidFill>
                  <a:schemeClr val="tx1"/>
                </a:solidFill>
                <a:latin typeface="Rockwell"/>
                <a:cs typeface="Rockwell"/>
              </a:rPr>
              <a:t>Lucene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 is great but is not specifically for IR people</a:t>
            </a:r>
            <a:r>
              <a:rPr lang="is-IS" sz="3600" dirty="0">
                <a:solidFill>
                  <a:schemeClr val="tx1"/>
                </a:solidFill>
                <a:latin typeface="Rockwell"/>
                <a:cs typeface="Rockwell"/>
              </a:rPr>
              <a:t>…</a:t>
            </a:r>
          </a:p>
          <a:p>
            <a:pPr marL="1143000" indent="-1143000">
              <a:buFont typeface="Arial"/>
              <a:buChar char="•"/>
            </a:pP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752600" y="7543800"/>
            <a:ext cx="12268200" cy="1143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>
                <a:latin typeface="Rockwell"/>
                <a:cs typeface="Rockwell"/>
              </a:rPr>
              <a:t>Motivation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887200" y="5638800"/>
            <a:ext cx="58528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2185FF"/>
                </a:solidFill>
              </a:rPr>
              <a:t>http://</a:t>
            </a:r>
            <a:r>
              <a:rPr lang="en-US" sz="6000" dirty="0" err="1">
                <a:solidFill>
                  <a:srgbClr val="2185FF"/>
                </a:solidFill>
              </a:rPr>
              <a:t>anserini.io</a:t>
            </a:r>
            <a:r>
              <a:rPr lang="en-US" sz="6000" dirty="0">
                <a:solidFill>
                  <a:srgbClr val="2185FF"/>
                </a:solidFill>
              </a:rPr>
              <a:t>/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7068800" y="8915400"/>
            <a:ext cx="13639800" cy="4800600"/>
          </a:xfrm>
          <a:prstGeom prst="rect">
            <a:avLst/>
          </a:prstGeom>
          <a:noFill/>
          <a:ln w="12700" cmpd="sng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143000" indent="-11430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Lucene is Slow </a:t>
            </a:r>
            <a:r>
              <a:rPr lang="en-US" sz="3600" b="1" dirty="0">
                <a:solidFill>
                  <a:schemeClr val="tx1"/>
                </a:solidFill>
                <a:latin typeface="Rockwell"/>
                <a:cs typeface="Rockwell"/>
              </a:rPr>
              <a:t>[FALSE]</a:t>
            </a:r>
          </a:p>
          <a:p>
            <a:pPr marL="3964306" lvl="1" indent="-1143000">
              <a:buFont typeface="Wingdings" charset="2"/>
              <a:buChar char="v"/>
            </a:pPr>
            <a:r>
              <a:rPr lang="en-US" sz="3600" b="1" dirty="0">
                <a:solidFill>
                  <a:schemeClr val="tx1"/>
                </a:solidFill>
                <a:latin typeface="Rockwell"/>
                <a:cs typeface="Rockwell"/>
              </a:rPr>
              <a:t>See results below</a:t>
            </a:r>
          </a:p>
          <a:p>
            <a:pPr marL="1143000" indent="-11430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Lucene doesn’t offer modern ranking functions. </a:t>
            </a:r>
            <a:r>
              <a:rPr lang="en-US" sz="3600" b="1" dirty="0">
                <a:solidFill>
                  <a:schemeClr val="tx1"/>
                </a:solidFill>
                <a:latin typeface="Rockwell"/>
                <a:cs typeface="Rockwell"/>
              </a:rPr>
              <a:t>[FALSE]</a:t>
            </a:r>
          </a:p>
          <a:p>
            <a:pPr marL="3392806" lvl="1" indent="-5715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BM25, </a:t>
            </a:r>
            <a:r>
              <a:rPr lang="en-US" sz="3600" dirty="0" err="1">
                <a:solidFill>
                  <a:schemeClr val="tx1"/>
                </a:solidFill>
                <a:latin typeface="Rockwell"/>
                <a:cs typeface="Rockwell"/>
              </a:rPr>
              <a:t>Dirichlet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 LM, Axiomatic Models, Divergence from Randomness Models</a:t>
            </a:r>
          </a:p>
          <a:p>
            <a:pPr marL="1143000" indent="-11430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Lucene is difficult to use. </a:t>
            </a:r>
            <a:r>
              <a:rPr lang="en-US" sz="3600" b="1" dirty="0">
                <a:solidFill>
                  <a:schemeClr val="tx1"/>
                </a:solidFill>
                <a:latin typeface="Rockwell"/>
                <a:cs typeface="Rockwell"/>
              </a:rPr>
              <a:t>[PARTIALLY TRUE] </a:t>
            </a:r>
          </a:p>
          <a:p>
            <a:pPr marL="3964306" lvl="1" indent="-11430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Lack of Documentation</a:t>
            </a:r>
          </a:p>
          <a:p>
            <a:pPr marL="3964306" lvl="1" indent="-11430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Not Specific for Research</a:t>
            </a:r>
          </a:p>
          <a:p>
            <a:pPr marL="1143000" indent="-1143000">
              <a:buFont typeface="Arial"/>
              <a:buChar char="•"/>
            </a:pPr>
            <a:endParaRPr lang="en-US" sz="3600" dirty="0">
              <a:solidFill>
                <a:schemeClr val="tx1"/>
              </a:solidFill>
              <a:latin typeface="Rockwell"/>
              <a:cs typeface="Rockwell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7068800" y="7543800"/>
            <a:ext cx="12268200" cy="1143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>
                <a:latin typeface="Rockwell"/>
                <a:cs typeface="Rockwell"/>
              </a:rPr>
              <a:t>Dispelling the Myth of Lucene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752600" y="16687800"/>
            <a:ext cx="13639800" cy="3048000"/>
          </a:xfrm>
          <a:prstGeom prst="rect">
            <a:avLst/>
          </a:prstGeom>
          <a:noFill/>
          <a:ln w="127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marL="571500" indent="-5715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Multi-threaded indexing</a:t>
            </a:r>
          </a:p>
          <a:p>
            <a:pPr marL="571500" indent="-5715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Streamlined TREC </a:t>
            </a:r>
            <a:r>
              <a:rPr lang="en-US" sz="3600" dirty="0" err="1">
                <a:solidFill>
                  <a:schemeClr val="tx1"/>
                </a:solidFill>
                <a:latin typeface="Rockwell"/>
                <a:cs typeface="Rockwell"/>
              </a:rPr>
              <a:t>Adhoc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/Web tracks Evaluation </a:t>
            </a:r>
          </a:p>
          <a:p>
            <a:pPr marL="571500" indent="-5715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Relevance Feedback</a:t>
            </a:r>
          </a:p>
          <a:p>
            <a:pPr marL="571500" indent="-5715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Learning-to-Rank </a:t>
            </a:r>
          </a:p>
          <a:p>
            <a:pPr marL="571500" indent="-5715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Miscellaneous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1752600" y="14325600"/>
            <a:ext cx="12268200" cy="2133600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>
                <a:latin typeface="Rockwell"/>
                <a:cs typeface="Rockwell"/>
              </a:rPr>
              <a:t>Introducing </a:t>
            </a:r>
            <a:r>
              <a:rPr lang="en-US" sz="6000" dirty="0" err="1">
                <a:latin typeface="Rockwell"/>
                <a:cs typeface="Rockwell"/>
              </a:rPr>
              <a:t>Anserini</a:t>
            </a:r>
            <a:r>
              <a:rPr lang="en-US" sz="6000" dirty="0">
                <a:latin typeface="Rockwell"/>
                <a:cs typeface="Rockwell"/>
              </a:rPr>
              <a:t>: </a:t>
            </a:r>
          </a:p>
          <a:p>
            <a:pPr algn="ctr"/>
            <a:r>
              <a:rPr lang="en-US" sz="6000" dirty="0">
                <a:latin typeface="Rockwell"/>
                <a:cs typeface="Rockwell"/>
              </a:rPr>
              <a:t>Build on top of </a:t>
            </a:r>
            <a:r>
              <a:rPr lang="en-US" sz="6000" dirty="0" err="1">
                <a:latin typeface="Rockwell"/>
                <a:cs typeface="Rockwell"/>
              </a:rPr>
              <a:t>Lucene</a:t>
            </a:r>
            <a:endParaRPr lang="en-US" sz="6000" dirty="0">
              <a:latin typeface="Rockwell"/>
              <a:cs typeface="Rockwell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88200" y="5562600"/>
            <a:ext cx="924916" cy="1295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/>
          <a:srcRect l="26126" t="5247" r="32356" b="16857"/>
          <a:stretch/>
        </p:blipFill>
        <p:spPr>
          <a:xfrm>
            <a:off x="19507200" y="5562600"/>
            <a:ext cx="500806" cy="1233221"/>
          </a:xfrm>
          <a:prstGeom prst="rect">
            <a:avLst/>
          </a:prstGeom>
        </p:spPr>
      </p:pic>
      <p:sp>
        <p:nvSpPr>
          <p:cNvPr id="43" name="Rounded Rectangle 42"/>
          <p:cNvSpPr/>
          <p:nvPr/>
        </p:nvSpPr>
        <p:spPr>
          <a:xfrm>
            <a:off x="17068800" y="14325600"/>
            <a:ext cx="12344400" cy="1143000"/>
          </a:xfrm>
          <a:prstGeom prst="round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>
                <a:latin typeface="Rockwell"/>
                <a:cs typeface="Rockwell"/>
              </a:rPr>
              <a:t>Modular Design</a:t>
            </a:r>
          </a:p>
        </p:txBody>
      </p:sp>
      <p:graphicFrame>
        <p:nvGraphicFramePr>
          <p:cNvPr id="29" name="Chart 28"/>
          <p:cNvGraphicFramePr/>
          <p:nvPr>
            <p:extLst>
              <p:ext uri="{D42A27DB-BD31-4B8C-83A1-F6EECF244321}">
                <p14:modId xmlns:p14="http://schemas.microsoft.com/office/powerpoint/2010/main" val="1659894382"/>
              </p:ext>
            </p:extLst>
          </p:nvPr>
        </p:nvGraphicFramePr>
        <p:xfrm>
          <a:off x="609600" y="32766000"/>
          <a:ext cx="14478000" cy="868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5" name="Rounded Rectangle 44"/>
          <p:cNvSpPr/>
          <p:nvPr/>
        </p:nvSpPr>
        <p:spPr>
          <a:xfrm>
            <a:off x="1752600" y="30784800"/>
            <a:ext cx="29337000" cy="12192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>
                <a:latin typeface="Rockwell"/>
                <a:cs typeface="Rockwell"/>
              </a:rPr>
              <a:t>Experiments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530795" y="39014400"/>
            <a:ext cx="4956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Rockwell"/>
                <a:cs typeface="Rockwell"/>
              </a:rPr>
              <a:t>The lower the better</a:t>
            </a:r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08267"/>
              </p:ext>
            </p:extLst>
          </p:nvPr>
        </p:nvGraphicFramePr>
        <p:xfrm>
          <a:off x="1752601" y="21945600"/>
          <a:ext cx="13639800" cy="82296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6095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30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55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Indri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Terrier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3600" dirty="0" err="1">
                          <a:latin typeface="Rockwell"/>
                          <a:cs typeface="Rockwell"/>
                        </a:rPr>
                        <a:t>Lucene</a:t>
                      </a: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3600" dirty="0" err="1">
                          <a:latin typeface="Rockwell"/>
                          <a:cs typeface="Rockwell"/>
                        </a:rPr>
                        <a:t>Anserini</a:t>
                      </a: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Multi-threaded Indexing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Query Language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Popular Ranking Models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Relevance Feedback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Learning-To-Rank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Word Embedding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TREC Topics/Judgments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3600" dirty="0">
                          <a:latin typeface="Rockwell"/>
                          <a:cs typeface="Rockwell"/>
                        </a:rPr>
                        <a:t>Easily Adding New Modals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3600" dirty="0">
                        <a:latin typeface="Rockwell"/>
                        <a:cs typeface="Rockwell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50" name="Picture 4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00" y="24765000"/>
            <a:ext cx="838200" cy="8382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00" y="23774400"/>
            <a:ext cx="838200" cy="8382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6000" y="23850600"/>
            <a:ext cx="838200" cy="8382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87200" y="24765000"/>
            <a:ext cx="838200" cy="8382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87200" y="22936200"/>
            <a:ext cx="838200" cy="8382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20800" y="29337000"/>
            <a:ext cx="838200" cy="8382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20800" y="28346400"/>
            <a:ext cx="838200" cy="838200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20800" y="25679400"/>
            <a:ext cx="838200" cy="838200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20800" y="24765000"/>
            <a:ext cx="838200" cy="83820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020800" y="22936200"/>
            <a:ext cx="838200" cy="83820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6000" y="26593800"/>
            <a:ext cx="838200" cy="838200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6000" y="25679400"/>
            <a:ext cx="838200" cy="83820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3400" y="25679400"/>
            <a:ext cx="838200" cy="83820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6000" y="24765000"/>
            <a:ext cx="838200" cy="838200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14097000" y="23774400"/>
            <a:ext cx="634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1963400" y="29260800"/>
            <a:ext cx="634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1963400" y="26517600"/>
            <a:ext cx="634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4097000" y="27432000"/>
            <a:ext cx="634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</a:p>
        </p:txBody>
      </p:sp>
      <p:sp>
        <p:nvSpPr>
          <p:cNvPr id="69" name="Rectangle 68"/>
          <p:cNvSpPr/>
          <p:nvPr/>
        </p:nvSpPr>
        <p:spPr>
          <a:xfrm>
            <a:off x="14097000" y="26517600"/>
            <a:ext cx="634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</a:p>
        </p:txBody>
      </p:sp>
      <p:sp>
        <p:nvSpPr>
          <p:cNvPr id="70" name="Rectangle 69"/>
          <p:cNvSpPr/>
          <p:nvPr/>
        </p:nvSpPr>
        <p:spPr>
          <a:xfrm>
            <a:off x="9982200" y="22860000"/>
            <a:ext cx="634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1963400" y="23774400"/>
            <a:ext cx="634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</a:p>
        </p:txBody>
      </p:sp>
      <p:sp>
        <p:nvSpPr>
          <p:cNvPr id="72" name="Rectangle 71"/>
          <p:cNvSpPr/>
          <p:nvPr/>
        </p:nvSpPr>
        <p:spPr>
          <a:xfrm>
            <a:off x="9982200" y="29260800"/>
            <a:ext cx="634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400" y="22936200"/>
            <a:ext cx="838200" cy="838200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400" y="28346400"/>
            <a:ext cx="838200" cy="838200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400" y="27432000"/>
            <a:ext cx="838200" cy="838200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400" y="26517600"/>
            <a:ext cx="838200" cy="83820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87200" y="25679400"/>
            <a:ext cx="838200" cy="838200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3400" y="29337000"/>
            <a:ext cx="838200" cy="838200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87200" y="27432000"/>
            <a:ext cx="838200" cy="838200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887200" y="28346400"/>
            <a:ext cx="838200" cy="838200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>
            <a:off x="9982200" y="27432000"/>
            <a:ext cx="607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982200" y="28346400"/>
            <a:ext cx="607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1752600" y="20345400"/>
            <a:ext cx="12268200" cy="1143000"/>
          </a:xfrm>
          <a:prstGeom prst="roundRect">
            <a:avLst/>
          </a:prstGeom>
          <a:solidFill>
            <a:srgbClr val="000090"/>
          </a:solidFill>
          <a:ln>
            <a:solidFill>
              <a:srgbClr val="000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>
                <a:latin typeface="Rockwell"/>
                <a:cs typeface="Rockwell"/>
              </a:rPr>
              <a:t>Features Comparison</a:t>
            </a:r>
          </a:p>
        </p:txBody>
      </p:sp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941301"/>
              </p:ext>
            </p:extLst>
          </p:nvPr>
        </p:nvGraphicFramePr>
        <p:xfrm>
          <a:off x="16078200" y="33451800"/>
          <a:ext cx="14173200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1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0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72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94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Latency</a:t>
                      </a:r>
                    </a:p>
                    <a:p>
                      <a:pPr algn="ctr"/>
                      <a:r>
                        <a:rPr lang="en-US" sz="4000" dirty="0" err="1">
                          <a:latin typeface="Rockwell"/>
                          <a:cs typeface="Rockwell"/>
                        </a:rPr>
                        <a:t>ms</a:t>
                      </a:r>
                      <a:r>
                        <a:rPr lang="en-US" sz="4000" dirty="0">
                          <a:latin typeface="Rockwell"/>
                          <a:cs typeface="Rockwell"/>
                        </a:rPr>
                        <a:t>/query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Throughput</a:t>
                      </a:r>
                    </a:p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query/sec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Effectiveness</a:t>
                      </a:r>
                    </a:p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P@20</a:t>
                      </a:r>
                      <a:r>
                        <a:rPr lang="en-US" sz="4000" baseline="0" dirty="0">
                          <a:latin typeface="Rockwell"/>
                          <a:cs typeface="Rockwell"/>
                        </a:rPr>
                        <a:t> 801-850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Indri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2403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0.5276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>
                          <a:latin typeface="Rockwell"/>
                          <a:cs typeface="Rockwell"/>
                        </a:rPr>
                        <a:t>Anserini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382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2.61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0.5270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596506"/>
              </p:ext>
            </p:extLst>
          </p:nvPr>
        </p:nvGraphicFramePr>
        <p:xfrm>
          <a:off x="14859000" y="37719000"/>
          <a:ext cx="164592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Collection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Disk12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ROBUST04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WT2G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WT10G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GOV2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Indri-BM25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0.2478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0.3152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0.1955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0.2970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Anserini-BM25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0.2267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0.3015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0.1981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0.3030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Indri-LM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0.2269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0.2516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0.3116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0.1915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0.2995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>
                          <a:latin typeface="Rockwell"/>
                          <a:cs typeface="Rockwell"/>
                        </a:rPr>
                        <a:t>Anserini</a:t>
                      </a:r>
                      <a:r>
                        <a:rPr lang="en-US" sz="4000" dirty="0">
                          <a:latin typeface="Rockwell"/>
                          <a:cs typeface="Rockwell"/>
                        </a:rPr>
                        <a:t>-LM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0.2232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0.2465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0.2922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latin typeface="Rockwell"/>
                          <a:cs typeface="Rockwell"/>
                        </a:rPr>
                        <a:t>0.2951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1" name="TextBox 80"/>
          <p:cNvSpPr txBox="1"/>
          <p:nvPr/>
        </p:nvSpPr>
        <p:spPr>
          <a:xfrm>
            <a:off x="20878800" y="32232600"/>
            <a:ext cx="40330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Rockwell"/>
                <a:cs typeface="Rockwell"/>
              </a:rPr>
              <a:t>Efficiency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0345400" y="36398537"/>
            <a:ext cx="52236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latin typeface="Rockwell"/>
                <a:cs typeface="Rockwell"/>
              </a:rPr>
              <a:t>Effectiveness</a:t>
            </a:r>
          </a:p>
        </p:txBody>
      </p:sp>
      <p:sp>
        <p:nvSpPr>
          <p:cNvPr id="91" name="Donut 90"/>
          <p:cNvSpPr/>
          <p:nvPr/>
        </p:nvSpPr>
        <p:spPr>
          <a:xfrm>
            <a:off x="22402800" y="20878800"/>
            <a:ext cx="3352800" cy="2362200"/>
          </a:xfrm>
          <a:prstGeom prst="donut">
            <a:avLst>
              <a:gd name="adj" fmla="val 1052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000" b="1" dirty="0" err="1">
                <a:solidFill>
                  <a:schemeClr val="accent1">
                    <a:lumMod val="75000"/>
                  </a:schemeClr>
                </a:solidFill>
              </a:rPr>
              <a:t>Lucene</a:t>
            </a:r>
            <a:endParaRPr lang="en-US" sz="50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5000" b="1" dirty="0">
                <a:solidFill>
                  <a:schemeClr val="accent1">
                    <a:lumMod val="75000"/>
                  </a:schemeClr>
                </a:solidFill>
              </a:rPr>
              <a:t>Core</a:t>
            </a:r>
          </a:p>
        </p:txBody>
      </p:sp>
      <p:cxnSp>
        <p:nvCxnSpPr>
          <p:cNvPr id="93" name="Straight Connector 92"/>
          <p:cNvCxnSpPr>
            <a:endCxn id="95" idx="2"/>
          </p:cNvCxnSpPr>
          <p:nvPr/>
        </p:nvCxnSpPr>
        <p:spPr>
          <a:xfrm flipV="1">
            <a:off x="24917400" y="17526000"/>
            <a:ext cx="38100" cy="354216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ounded Rectangle 94"/>
          <p:cNvSpPr/>
          <p:nvPr/>
        </p:nvSpPr>
        <p:spPr>
          <a:xfrm>
            <a:off x="23469600" y="16078200"/>
            <a:ext cx="2971800" cy="1447800"/>
          </a:xfrm>
          <a:prstGeom prst="round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Word</a:t>
            </a:r>
          </a:p>
          <a:p>
            <a:pPr algn="ctr"/>
            <a:r>
              <a:rPr lang="en-US" sz="4000" dirty="0">
                <a:solidFill>
                  <a:srgbClr val="376092"/>
                </a:solidFill>
              </a:rPr>
              <a:t>Embedding</a:t>
            </a:r>
          </a:p>
        </p:txBody>
      </p:sp>
      <p:cxnSp>
        <p:nvCxnSpPr>
          <p:cNvPr id="96" name="Straight Connector 95"/>
          <p:cNvCxnSpPr>
            <a:endCxn id="97" idx="2"/>
          </p:cNvCxnSpPr>
          <p:nvPr/>
        </p:nvCxnSpPr>
        <p:spPr>
          <a:xfrm flipH="1" flipV="1">
            <a:off x="23050500" y="19278600"/>
            <a:ext cx="38100" cy="1905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96"/>
          <p:cNvSpPr/>
          <p:nvPr/>
        </p:nvSpPr>
        <p:spPr>
          <a:xfrm>
            <a:off x="21564600" y="17830800"/>
            <a:ext cx="2971800" cy="1447800"/>
          </a:xfrm>
          <a:prstGeom prst="round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Relevance</a:t>
            </a:r>
          </a:p>
          <a:p>
            <a:pPr algn="ctr"/>
            <a:r>
              <a:rPr lang="en-US" sz="4000" dirty="0">
                <a:solidFill>
                  <a:srgbClr val="376092"/>
                </a:solidFill>
              </a:rPr>
              <a:t>Feedback</a:t>
            </a:r>
          </a:p>
        </p:txBody>
      </p:sp>
      <p:cxnSp>
        <p:nvCxnSpPr>
          <p:cNvPr id="102" name="Straight Connector 101"/>
          <p:cNvCxnSpPr>
            <a:stCxn id="91" idx="4"/>
            <a:endCxn id="103" idx="0"/>
          </p:cNvCxnSpPr>
          <p:nvPr/>
        </p:nvCxnSpPr>
        <p:spPr>
          <a:xfrm>
            <a:off x="24079200" y="23241000"/>
            <a:ext cx="38100" cy="14478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ounded Rectangle 102"/>
          <p:cNvSpPr/>
          <p:nvPr/>
        </p:nvSpPr>
        <p:spPr>
          <a:xfrm>
            <a:off x="22631400" y="24688800"/>
            <a:ext cx="2971800" cy="1447800"/>
          </a:xfrm>
          <a:prstGeom prst="round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Learning 2</a:t>
            </a:r>
          </a:p>
          <a:p>
            <a:pPr algn="ctr"/>
            <a:r>
              <a:rPr lang="en-US" sz="4000" dirty="0">
                <a:solidFill>
                  <a:srgbClr val="376092"/>
                </a:solidFill>
              </a:rPr>
              <a:t>Rank</a:t>
            </a:r>
          </a:p>
        </p:txBody>
      </p:sp>
      <p:cxnSp>
        <p:nvCxnSpPr>
          <p:cNvPr id="115" name="Straight Connector 114"/>
          <p:cNvCxnSpPr>
            <a:stCxn id="91" idx="2"/>
            <a:endCxn id="119" idx="3"/>
          </p:cNvCxnSpPr>
          <p:nvPr/>
        </p:nvCxnSpPr>
        <p:spPr>
          <a:xfrm flipH="1">
            <a:off x="21107400" y="22059900"/>
            <a:ext cx="1295400" cy="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18897600" y="21640800"/>
            <a:ext cx="2209800" cy="8382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/>
              <a:t>Indexing</a:t>
            </a:r>
          </a:p>
        </p:txBody>
      </p:sp>
      <p:sp>
        <p:nvSpPr>
          <p:cNvPr id="121" name="Oval 120"/>
          <p:cNvSpPr/>
          <p:nvPr/>
        </p:nvSpPr>
        <p:spPr>
          <a:xfrm>
            <a:off x="18745200" y="18897600"/>
            <a:ext cx="24384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/>
              <a:t>Doc Parser</a:t>
            </a:r>
          </a:p>
        </p:txBody>
      </p:sp>
      <p:cxnSp>
        <p:nvCxnSpPr>
          <p:cNvPr id="122" name="Straight Connector 121"/>
          <p:cNvCxnSpPr>
            <a:stCxn id="119" idx="0"/>
            <a:endCxn id="121" idx="4"/>
          </p:cNvCxnSpPr>
          <p:nvPr/>
        </p:nvCxnSpPr>
        <p:spPr>
          <a:xfrm flipH="1" flipV="1">
            <a:off x="19964400" y="20574000"/>
            <a:ext cx="38100" cy="10668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Oval 124"/>
          <p:cNvSpPr/>
          <p:nvPr/>
        </p:nvSpPr>
        <p:spPr>
          <a:xfrm>
            <a:off x="18440400" y="23698200"/>
            <a:ext cx="32004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/>
              <a:t>Tokenizer</a:t>
            </a:r>
            <a:endParaRPr lang="en-US" sz="4000" dirty="0"/>
          </a:p>
          <a:p>
            <a:pPr algn="ctr"/>
            <a:r>
              <a:rPr lang="en-US" sz="4000" dirty="0"/>
              <a:t>Stemmer</a:t>
            </a:r>
          </a:p>
        </p:txBody>
      </p:sp>
      <p:cxnSp>
        <p:nvCxnSpPr>
          <p:cNvPr id="126" name="Straight Connector 125"/>
          <p:cNvCxnSpPr>
            <a:stCxn id="119" idx="2"/>
            <a:endCxn id="125" idx="0"/>
          </p:cNvCxnSpPr>
          <p:nvPr/>
        </p:nvCxnSpPr>
        <p:spPr>
          <a:xfrm>
            <a:off x="20002500" y="22479000"/>
            <a:ext cx="38100" cy="12192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16383000" y="17145000"/>
            <a:ext cx="29718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>
                <a:solidFill>
                  <a:srgbClr val="376092"/>
                </a:solidFill>
              </a:rPr>
              <a:t>ClueWeb</a:t>
            </a:r>
            <a:endParaRPr lang="en-US" sz="4000" dirty="0">
              <a:solidFill>
                <a:srgbClr val="376092"/>
              </a:solidFill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18821400" y="16306800"/>
            <a:ext cx="29718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TREC</a:t>
            </a:r>
          </a:p>
        </p:txBody>
      </p:sp>
      <p:cxnSp>
        <p:nvCxnSpPr>
          <p:cNvPr id="137" name="Straight Connector 136"/>
          <p:cNvCxnSpPr>
            <a:stCxn id="121" idx="0"/>
          </p:cNvCxnSpPr>
          <p:nvPr/>
        </p:nvCxnSpPr>
        <p:spPr>
          <a:xfrm flipH="1" flipV="1">
            <a:off x="18669000" y="17830800"/>
            <a:ext cx="1295400" cy="10668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stCxn id="121" idx="0"/>
            <a:endCxn id="136" idx="4"/>
          </p:cNvCxnSpPr>
          <p:nvPr/>
        </p:nvCxnSpPr>
        <p:spPr>
          <a:xfrm flipV="1">
            <a:off x="19964400" y="17297400"/>
            <a:ext cx="342900" cy="16002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/>
          <p:nvPr/>
        </p:nvSpPr>
        <p:spPr>
          <a:xfrm>
            <a:off x="16002000" y="26365200"/>
            <a:ext cx="3962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Space lower</a:t>
            </a:r>
          </a:p>
        </p:txBody>
      </p:sp>
      <p:sp>
        <p:nvSpPr>
          <p:cNvPr id="144" name="Oval 143"/>
          <p:cNvSpPr/>
          <p:nvPr/>
        </p:nvSpPr>
        <p:spPr>
          <a:xfrm>
            <a:off x="20345400" y="26365200"/>
            <a:ext cx="25146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Porter</a:t>
            </a:r>
          </a:p>
        </p:txBody>
      </p:sp>
      <p:cxnSp>
        <p:nvCxnSpPr>
          <p:cNvPr id="145" name="Straight Connector 144"/>
          <p:cNvCxnSpPr>
            <a:stCxn id="125" idx="4"/>
          </p:cNvCxnSpPr>
          <p:nvPr/>
        </p:nvCxnSpPr>
        <p:spPr>
          <a:xfrm flipH="1">
            <a:off x="18973800" y="25374600"/>
            <a:ext cx="1066800" cy="990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>
            <a:stCxn id="125" idx="4"/>
          </p:cNvCxnSpPr>
          <p:nvPr/>
        </p:nvCxnSpPr>
        <p:spPr>
          <a:xfrm>
            <a:off x="20040600" y="25374600"/>
            <a:ext cx="1066800" cy="990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Oval 150"/>
          <p:cNvSpPr/>
          <p:nvPr/>
        </p:nvSpPr>
        <p:spPr>
          <a:xfrm>
            <a:off x="15849600" y="21183600"/>
            <a:ext cx="25908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/>
              <a:t>Index</a:t>
            </a:r>
          </a:p>
          <a:p>
            <a:pPr algn="ctr"/>
            <a:r>
              <a:rPr lang="en-US" sz="4000" dirty="0"/>
              <a:t>Options</a:t>
            </a:r>
          </a:p>
        </p:txBody>
      </p:sp>
      <p:cxnSp>
        <p:nvCxnSpPr>
          <p:cNvPr id="152" name="Straight Connector 151"/>
          <p:cNvCxnSpPr>
            <a:stCxn id="119" idx="1"/>
            <a:endCxn id="151" idx="6"/>
          </p:cNvCxnSpPr>
          <p:nvPr/>
        </p:nvCxnSpPr>
        <p:spPr>
          <a:xfrm flipH="1" flipV="1">
            <a:off x="18440400" y="22021800"/>
            <a:ext cx="457200" cy="381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Oval 154"/>
          <p:cNvSpPr/>
          <p:nvPr/>
        </p:nvSpPr>
        <p:spPr>
          <a:xfrm>
            <a:off x="15849600" y="19431000"/>
            <a:ext cx="23622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Counts</a:t>
            </a:r>
          </a:p>
        </p:txBody>
      </p:sp>
      <p:sp>
        <p:nvSpPr>
          <p:cNvPr id="156" name="Oval 155"/>
          <p:cNvSpPr/>
          <p:nvPr/>
        </p:nvSpPr>
        <p:spPr>
          <a:xfrm>
            <a:off x="15544800" y="23469600"/>
            <a:ext cx="29718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Positions</a:t>
            </a:r>
          </a:p>
        </p:txBody>
      </p:sp>
      <p:cxnSp>
        <p:nvCxnSpPr>
          <p:cNvPr id="157" name="Straight Connector 156"/>
          <p:cNvCxnSpPr>
            <a:stCxn id="151" idx="0"/>
            <a:endCxn id="155" idx="4"/>
          </p:cNvCxnSpPr>
          <p:nvPr/>
        </p:nvCxnSpPr>
        <p:spPr>
          <a:xfrm flipH="1" flipV="1">
            <a:off x="17030700" y="20421600"/>
            <a:ext cx="114300" cy="762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151" idx="4"/>
            <a:endCxn id="156" idx="0"/>
          </p:cNvCxnSpPr>
          <p:nvPr/>
        </p:nvCxnSpPr>
        <p:spPr>
          <a:xfrm flipH="1">
            <a:off x="17030700" y="22860000"/>
            <a:ext cx="114300" cy="609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27051000" y="21640800"/>
            <a:ext cx="2209800" cy="8382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/>
              <a:t>Searching</a:t>
            </a:r>
          </a:p>
        </p:txBody>
      </p:sp>
      <p:cxnSp>
        <p:nvCxnSpPr>
          <p:cNvPr id="164" name="Straight Connector 163"/>
          <p:cNvCxnSpPr>
            <a:stCxn id="91" idx="6"/>
            <a:endCxn id="163" idx="1"/>
          </p:cNvCxnSpPr>
          <p:nvPr/>
        </p:nvCxnSpPr>
        <p:spPr>
          <a:xfrm>
            <a:off x="25755600" y="22059900"/>
            <a:ext cx="1295400" cy="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Oval 168"/>
          <p:cNvSpPr/>
          <p:nvPr/>
        </p:nvSpPr>
        <p:spPr>
          <a:xfrm>
            <a:off x="26822400" y="18897600"/>
            <a:ext cx="24384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/>
              <a:t>Query </a:t>
            </a:r>
          </a:p>
          <a:p>
            <a:pPr algn="ctr"/>
            <a:r>
              <a:rPr lang="en-US" sz="4000" dirty="0"/>
              <a:t>Reader</a:t>
            </a:r>
          </a:p>
        </p:txBody>
      </p:sp>
      <p:cxnSp>
        <p:nvCxnSpPr>
          <p:cNvPr id="178" name="Straight Connector 177"/>
          <p:cNvCxnSpPr/>
          <p:nvPr/>
        </p:nvCxnSpPr>
        <p:spPr>
          <a:xfrm flipH="1" flipV="1">
            <a:off x="28117800" y="20574000"/>
            <a:ext cx="38100" cy="10668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9" name="Oval 178"/>
          <p:cNvSpPr/>
          <p:nvPr/>
        </p:nvSpPr>
        <p:spPr>
          <a:xfrm>
            <a:off x="29565600" y="16916400"/>
            <a:ext cx="27432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>
                <a:solidFill>
                  <a:srgbClr val="376092"/>
                </a:solidFill>
              </a:rPr>
              <a:t>Webxml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180" name="Straight Connector 179"/>
          <p:cNvCxnSpPr>
            <a:stCxn id="169" idx="0"/>
            <a:endCxn id="179" idx="3"/>
          </p:cNvCxnSpPr>
          <p:nvPr/>
        </p:nvCxnSpPr>
        <p:spPr>
          <a:xfrm flipV="1">
            <a:off x="28041600" y="17761930"/>
            <a:ext cx="1925732" cy="113567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26974800" y="16383000"/>
            <a:ext cx="22860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TREC</a:t>
            </a:r>
          </a:p>
        </p:txBody>
      </p:sp>
      <p:cxnSp>
        <p:nvCxnSpPr>
          <p:cNvPr id="186" name="Straight Connector 185"/>
          <p:cNvCxnSpPr>
            <a:stCxn id="169" idx="0"/>
            <a:endCxn id="183" idx="4"/>
          </p:cNvCxnSpPr>
          <p:nvPr/>
        </p:nvCxnSpPr>
        <p:spPr>
          <a:xfrm flipV="1">
            <a:off x="28041600" y="17373600"/>
            <a:ext cx="76200" cy="1524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Oval 193"/>
          <p:cNvSpPr/>
          <p:nvPr/>
        </p:nvSpPr>
        <p:spPr>
          <a:xfrm>
            <a:off x="30099000" y="21183600"/>
            <a:ext cx="25908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/>
              <a:t>Ranking</a:t>
            </a:r>
          </a:p>
          <a:p>
            <a:pPr algn="ctr"/>
            <a:r>
              <a:rPr lang="en-US" sz="4000" dirty="0"/>
              <a:t>Model</a:t>
            </a:r>
          </a:p>
        </p:txBody>
      </p:sp>
      <p:sp>
        <p:nvSpPr>
          <p:cNvPr id="195" name="Oval 194"/>
          <p:cNvSpPr/>
          <p:nvPr/>
        </p:nvSpPr>
        <p:spPr>
          <a:xfrm>
            <a:off x="26517600" y="24079200"/>
            <a:ext cx="3352800" cy="1295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/>
              <a:t>Evaluation</a:t>
            </a:r>
          </a:p>
        </p:txBody>
      </p:sp>
      <p:cxnSp>
        <p:nvCxnSpPr>
          <p:cNvPr id="196" name="Straight Connector 195"/>
          <p:cNvCxnSpPr>
            <a:stCxn id="163" idx="2"/>
            <a:endCxn id="195" idx="0"/>
          </p:cNvCxnSpPr>
          <p:nvPr/>
        </p:nvCxnSpPr>
        <p:spPr>
          <a:xfrm>
            <a:off x="28155900" y="22479000"/>
            <a:ext cx="38100" cy="16002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>
            <a:stCxn id="163" idx="3"/>
            <a:endCxn id="194" idx="2"/>
          </p:cNvCxnSpPr>
          <p:nvPr/>
        </p:nvCxnSpPr>
        <p:spPr>
          <a:xfrm flipV="1">
            <a:off x="29260800" y="22021800"/>
            <a:ext cx="838200" cy="381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Oval 210"/>
          <p:cNvSpPr/>
          <p:nvPr/>
        </p:nvSpPr>
        <p:spPr>
          <a:xfrm>
            <a:off x="30251400" y="19431000"/>
            <a:ext cx="2057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BM25</a:t>
            </a:r>
          </a:p>
        </p:txBody>
      </p:sp>
      <p:cxnSp>
        <p:nvCxnSpPr>
          <p:cNvPr id="212" name="Straight Connector 211"/>
          <p:cNvCxnSpPr>
            <a:stCxn id="194" idx="0"/>
            <a:endCxn id="211" idx="4"/>
          </p:cNvCxnSpPr>
          <p:nvPr/>
        </p:nvCxnSpPr>
        <p:spPr>
          <a:xfrm flipH="1" flipV="1">
            <a:off x="31280100" y="20421600"/>
            <a:ext cx="114300" cy="762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" name="Oval 214"/>
          <p:cNvSpPr/>
          <p:nvPr/>
        </p:nvSpPr>
        <p:spPr>
          <a:xfrm>
            <a:off x="30327600" y="23622000"/>
            <a:ext cx="2057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LM</a:t>
            </a:r>
          </a:p>
        </p:txBody>
      </p:sp>
      <p:cxnSp>
        <p:nvCxnSpPr>
          <p:cNvPr id="216" name="Straight Connector 215"/>
          <p:cNvCxnSpPr>
            <a:stCxn id="194" idx="4"/>
            <a:endCxn id="215" idx="0"/>
          </p:cNvCxnSpPr>
          <p:nvPr/>
        </p:nvCxnSpPr>
        <p:spPr>
          <a:xfrm flipH="1">
            <a:off x="31356300" y="22860000"/>
            <a:ext cx="38100" cy="762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24993600" y="26365200"/>
            <a:ext cx="3962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>
                <a:solidFill>
                  <a:srgbClr val="376092"/>
                </a:solidFill>
              </a:rPr>
              <a:t>trec_eval</a:t>
            </a:r>
            <a:endParaRPr lang="en-US" sz="4000" dirty="0">
              <a:solidFill>
                <a:srgbClr val="376092"/>
              </a:solidFill>
            </a:endParaRPr>
          </a:p>
        </p:txBody>
      </p:sp>
      <p:sp>
        <p:nvSpPr>
          <p:cNvPr id="220" name="Oval 219"/>
          <p:cNvSpPr/>
          <p:nvPr/>
        </p:nvSpPr>
        <p:spPr>
          <a:xfrm>
            <a:off x="29337000" y="26365200"/>
            <a:ext cx="25146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AIR</a:t>
            </a:r>
          </a:p>
        </p:txBody>
      </p:sp>
      <p:cxnSp>
        <p:nvCxnSpPr>
          <p:cNvPr id="221" name="Straight Connector 220"/>
          <p:cNvCxnSpPr>
            <a:stCxn id="195" idx="4"/>
          </p:cNvCxnSpPr>
          <p:nvPr/>
        </p:nvCxnSpPr>
        <p:spPr>
          <a:xfrm flipH="1">
            <a:off x="27965400" y="25374600"/>
            <a:ext cx="228600" cy="990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>
            <a:stCxn id="195" idx="4"/>
          </p:cNvCxnSpPr>
          <p:nvPr/>
        </p:nvCxnSpPr>
        <p:spPr>
          <a:xfrm>
            <a:off x="28194000" y="25374600"/>
            <a:ext cx="1905000" cy="990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6" name="Rectangle 225"/>
          <p:cNvSpPr/>
          <p:nvPr/>
        </p:nvSpPr>
        <p:spPr>
          <a:xfrm>
            <a:off x="16992600" y="28194000"/>
            <a:ext cx="5181600" cy="8382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/>
              <a:t>Lucene</a:t>
            </a:r>
            <a:r>
              <a:rPr lang="en-US" sz="4000" dirty="0"/>
              <a:t>  Module</a:t>
            </a:r>
          </a:p>
        </p:txBody>
      </p:sp>
      <p:sp>
        <p:nvSpPr>
          <p:cNvPr id="227" name="Oval 226"/>
          <p:cNvSpPr/>
          <p:nvPr/>
        </p:nvSpPr>
        <p:spPr>
          <a:xfrm>
            <a:off x="23774400" y="27965400"/>
            <a:ext cx="6248400" cy="10668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/>
              <a:t>Static Components</a:t>
            </a:r>
          </a:p>
        </p:txBody>
      </p:sp>
      <p:sp>
        <p:nvSpPr>
          <p:cNvPr id="228" name="Oval 227"/>
          <p:cNvSpPr/>
          <p:nvPr/>
        </p:nvSpPr>
        <p:spPr>
          <a:xfrm>
            <a:off x="16687800" y="29337000"/>
            <a:ext cx="5867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>
                <a:solidFill>
                  <a:srgbClr val="376092"/>
                </a:solidFill>
              </a:rPr>
              <a:t>Pluggable Module</a:t>
            </a:r>
          </a:p>
        </p:txBody>
      </p:sp>
      <p:sp>
        <p:nvSpPr>
          <p:cNvPr id="229" name="Rounded Rectangle 228"/>
          <p:cNvSpPr/>
          <p:nvPr/>
        </p:nvSpPr>
        <p:spPr>
          <a:xfrm>
            <a:off x="23850600" y="29489400"/>
            <a:ext cx="6172200" cy="838200"/>
          </a:xfrm>
          <a:prstGeom prst="round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>
                <a:solidFill>
                  <a:srgbClr val="376092"/>
                </a:solidFill>
              </a:rPr>
              <a:t>Anserini</a:t>
            </a:r>
            <a:r>
              <a:rPr lang="en-US" sz="4000" dirty="0">
                <a:solidFill>
                  <a:srgbClr val="376092"/>
                </a:solidFill>
              </a:rPr>
              <a:t> Extensions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</TotalTime>
  <Words>350</Words>
  <Application>Microsoft Office PowerPoint</Application>
  <PresentationFormat>Custom</PresentationFormat>
  <Paragraphs>135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cabe</dc:creator>
  <cp:lastModifiedBy>yi zhang</cp:lastModifiedBy>
  <cp:revision>147</cp:revision>
  <dcterms:created xsi:type="dcterms:W3CDTF">2009-11-12T00:50:31Z</dcterms:created>
  <dcterms:modified xsi:type="dcterms:W3CDTF">2017-05-05T19:00:28Z</dcterms:modified>
</cp:coreProperties>
</file>