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79975" cy="42808525"/>
  <p:notesSz cx="6858000" cy="9144000"/>
  <p:defaultTextStyle>
    <a:defPPr>
      <a:defRPr lang="zh-CN"/>
    </a:defPPr>
    <a:lvl1pPr marL="0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614" y="3054"/>
      </p:cViewPr>
      <p:guideLst>
        <p:guide orient="horz" pos="13483"/>
        <p:guide pos="95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70998" y="13298392"/>
            <a:ext cx="25737979" cy="917608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1952982" y="1714329"/>
            <a:ext cx="6812994" cy="3652597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13999" y="1714329"/>
            <a:ext cx="19934317" cy="3652597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1909" y="27508444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391909" y="18144082"/>
            <a:ext cx="25737979" cy="936436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13999" y="9988659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5392320" y="9988659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13999" y="9582375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513999" y="13575852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5381808" y="9582375"/>
            <a:ext cx="13384170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5381808" y="13575852"/>
            <a:ext cx="13384170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14000" y="1704413"/>
            <a:ext cx="9961903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838629" y="1704417"/>
            <a:ext cx="16927347" cy="3653589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514000" y="8958084"/>
            <a:ext cx="9961903" cy="29282223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35087" y="29965968"/>
            <a:ext cx="18167985" cy="353765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935087" y="3825021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935087" y="33503620"/>
            <a:ext cx="18167985" cy="5024053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13999" y="9988659"/>
            <a:ext cx="27251978" cy="28251648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513999" y="39677164"/>
            <a:ext cx="7065328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0345658" y="39677164"/>
            <a:ext cx="9588659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1700649" y="39677164"/>
            <a:ext cx="7065328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4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76531" y="371005"/>
            <a:ext cx="29525096" cy="5191497"/>
          </a:xfrm>
          <a:prstGeom prst="rect">
            <a:avLst/>
          </a:prstGeom>
          <a:gradFill rotWithShape="1">
            <a:gsLst>
              <a:gs pos="0">
                <a:srgbClr val="558ED5"/>
              </a:gs>
              <a:gs pos="35001">
                <a:srgbClr val="558ED5"/>
              </a:gs>
              <a:gs pos="100000">
                <a:srgbClr val="E5EE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altLang="zh-CN" sz="7200" b="1" dirty="0" err="1">
                <a:latin typeface="Arial" panose="020B0604020202020204" pitchFamily="34" charset="0"/>
                <a:cs typeface="Arial" panose="020B0604020202020204" pitchFamily="34" charset="0"/>
              </a:rPr>
              <a:t>VIRLab</a:t>
            </a:r>
            <a:r>
              <a:rPr lang="en-US" altLang="zh-CN" sz="7200" b="1" dirty="0">
                <a:latin typeface="Arial" panose="020B0604020202020204" pitchFamily="34" charset="0"/>
                <a:cs typeface="Arial" panose="020B0604020202020204" pitchFamily="34" charset="0"/>
              </a:rPr>
              <a:t>: A Web-based Virtual Lab for Learning </a:t>
            </a:r>
            <a:r>
              <a:rPr lang="en-US" altLang="zh-CN" sz="7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</a:p>
          <a:p>
            <a:pPr algn="ctr"/>
            <a:r>
              <a:rPr lang="en-US" altLang="zh-CN" sz="7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Studying </a:t>
            </a:r>
            <a:r>
              <a:rPr lang="en-US" altLang="zh-CN" sz="7200" b="1" dirty="0">
                <a:latin typeface="Arial" panose="020B0604020202020204" pitchFamily="34" charset="0"/>
                <a:cs typeface="Arial" panose="020B0604020202020204" pitchFamily="34" charset="0"/>
              </a:rPr>
              <a:t>Information Retrieval </a:t>
            </a:r>
            <a:r>
              <a:rPr lang="en-US" altLang="zh-CN" sz="7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Models</a:t>
            </a:r>
          </a:p>
          <a:p>
            <a:pPr algn="ctr"/>
            <a:endParaRPr lang="en-US" sz="7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50955" y="3551502"/>
            <a:ext cx="7488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 err="1">
                <a:latin typeface="Arial" panose="020B0604020202020204" pitchFamily="34" charset="0"/>
                <a:cs typeface="Arial" panose="020B0604020202020204" pitchFamily="34" charset="0"/>
              </a:rPr>
              <a:t>Hui</a:t>
            </a:r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 Fang, </a:t>
            </a:r>
            <a:r>
              <a:rPr lang="en-US" altLang="zh-CN" sz="4000" dirty="0" err="1">
                <a:latin typeface="Arial" panose="020B0604020202020204" pitchFamily="34" charset="0"/>
                <a:cs typeface="Arial" panose="020B0604020202020204" pitchFamily="34" charset="0"/>
              </a:rPr>
              <a:t>Hao</a:t>
            </a:r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 Wu, </a:t>
            </a:r>
            <a:r>
              <a:rPr lang="en-US" altLang="zh-CN" sz="4000" dirty="0" err="1"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 Yang</a:t>
            </a:r>
          </a:p>
          <a:p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University of Delaware</a:t>
            </a:r>
          </a:p>
          <a:p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Newark, DE, </a:t>
            </a:r>
            <a:r>
              <a:rPr lang="en-US" altLang="zh-CN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USA</a:t>
            </a:r>
            <a:endParaRPr lang="en-US" altLang="zh-CN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444490" y="3551502"/>
            <a:ext cx="1028878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ChengXiang</a:t>
            </a:r>
            <a:r>
              <a:rPr lang="en-US" altLang="zh-CN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4000" dirty="0" err="1">
                <a:latin typeface="Arial" panose="020B0604020202020204" pitchFamily="34" charset="0"/>
                <a:cs typeface="Arial" panose="020B0604020202020204" pitchFamily="34" charset="0"/>
              </a:rPr>
              <a:t>Zhai</a:t>
            </a:r>
            <a:endParaRPr lang="en-US" altLang="zh-CN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University of Illinois at Urbana-Champaign</a:t>
            </a:r>
          </a:p>
          <a:p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Urbana, IL, </a:t>
            </a:r>
            <a:r>
              <a:rPr lang="en-US" altLang="zh-CN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USA</a:t>
            </a:r>
            <a:endParaRPr lang="en-US" altLang="zh-CN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8"/>
          <p:cNvSpPr>
            <a:spLocks noChangeArrowheads="1"/>
          </p:cNvSpPr>
          <p:nvPr/>
        </p:nvSpPr>
        <p:spPr bwMode="auto">
          <a:xfrm>
            <a:off x="376532" y="5818176"/>
            <a:ext cx="29525096" cy="159418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369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3707" y="8178160"/>
            <a:ext cx="29524722" cy="31338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01660" y="9290075"/>
            <a:ext cx="287658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Developing optimal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IR models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is one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of the most important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problems in information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retrieval.</a:t>
            </a:r>
          </a:p>
          <a:p>
            <a:pPr marL="457200" indent="-457200">
              <a:buFontTx/>
              <a:buChar char="-"/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Unfortunately, experimenting with any new retrieval model is inevitably time consuming and requires significant amount of resources available. </a:t>
            </a:r>
          </a:p>
          <a:p>
            <a:pPr marL="457200" indent="-457200">
              <a:buFontTx/>
              <a:buChar char="-"/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Lots of things need to be done: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implementation, evaluation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analysis of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retrieval models.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740425" y="8178160"/>
            <a:ext cx="28729154" cy="8256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Motivation</a:t>
            </a:r>
            <a:endParaRPr lang="zh-CN" altLang="en-US" sz="6000" b="1" dirty="0"/>
          </a:p>
        </p:txBody>
      </p:sp>
      <p:sp>
        <p:nvSpPr>
          <p:cNvPr id="14" name="矩形 13"/>
          <p:cNvSpPr/>
          <p:nvPr/>
        </p:nvSpPr>
        <p:spPr>
          <a:xfrm>
            <a:off x="6787059" y="10831280"/>
            <a:ext cx="17565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proposed web-based interactive toolkit facilitates the procedures. </a:t>
            </a:r>
            <a:endParaRPr lang="en-US" altLang="zh-CN" sz="4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76531" y="6378532"/>
            <a:ext cx="29525096" cy="12722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6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 and try our toolkit at </a:t>
            </a:r>
            <a:r>
              <a:rPr lang="en-US" altLang="zh-CN" sz="6600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</a:t>
            </a:r>
            <a:r>
              <a:rPr lang="en-US" altLang="zh-CN" sz="6600" u="sng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://infolab.ece.udel.edu:8008/</a:t>
            </a:r>
            <a:endParaRPr lang="zh-CN" altLang="en-US" sz="6600" u="sng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701659" y="11721654"/>
            <a:ext cx="28765879" cy="8256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System Components Explanation and Workflow</a:t>
            </a:r>
            <a:endParaRPr lang="zh-CN" altLang="en-US" sz="6000" b="1" dirty="0"/>
          </a:p>
        </p:txBody>
      </p:sp>
      <p:sp>
        <p:nvSpPr>
          <p:cNvPr id="21" name="圆角矩形 20"/>
          <p:cNvSpPr/>
          <p:nvPr/>
        </p:nvSpPr>
        <p:spPr>
          <a:xfrm>
            <a:off x="9091315" y="16795750"/>
            <a:ext cx="11521282" cy="86409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Implementation of retrieval functions</a:t>
            </a:r>
            <a:endParaRPr lang="zh-CN" altLang="en-US" sz="6000" b="1" dirty="0"/>
          </a:p>
        </p:txBody>
      </p:sp>
      <p:sp>
        <p:nvSpPr>
          <p:cNvPr id="22" name="矩形 21"/>
          <p:cNvSpPr/>
          <p:nvPr/>
        </p:nvSpPr>
        <p:spPr>
          <a:xfrm>
            <a:off x="718851" y="19158947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Screenshot of implementing a retrieval function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1735048" y="20953199"/>
            <a:ext cx="12386429" cy="95511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Configuration of search engines</a:t>
            </a:r>
            <a:endParaRPr lang="zh-CN" altLang="en-US" sz="6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746499" y="22173698"/>
            <a:ext cx="1237497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Users can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configure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a search engine by selecting a retrieval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 and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a test collection. Multiple search engines can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be easily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created at the same time. The users can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either submit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their own queries or select queries from a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set of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topics associated with the corresponding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document collection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. Moreover, the users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can also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compare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search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results of two search engines side by side to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out their ranking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differences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9" name="Picture 5" descr="E:\Dropbox\Poster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784" y="25774797"/>
            <a:ext cx="6624737" cy="326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Dropbox\Poster\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414" y="30689184"/>
            <a:ext cx="12247493" cy="763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圆角矩形 27"/>
          <p:cNvSpPr/>
          <p:nvPr/>
        </p:nvSpPr>
        <p:spPr>
          <a:xfrm>
            <a:off x="16364123" y="20918300"/>
            <a:ext cx="13103418" cy="102650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/>
              <a:t>Performance comparison through leader-boards</a:t>
            </a:r>
            <a:endParaRPr lang="zh-CN" altLang="en-US" sz="4800" b="1" dirty="0"/>
          </a:p>
        </p:txBody>
      </p:sp>
      <p:pic>
        <p:nvPicPr>
          <p:cNvPr id="1027" name="Picture 3" descr="E:\Dropbox\Poster\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8173" y="24606563"/>
            <a:ext cx="13103414" cy="450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6407288" y="22187092"/>
            <a:ext cx="131034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leader board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is created for each collection so that the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most effective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10 retrieval functions are displayed.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Users can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see how their retrieval functions are compared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with others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, and they can also leverage the comparison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functionality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described earlier to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out how to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revise their 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retrieval functions to improve 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performance</a:t>
            </a: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E:\Dropbox\Poster\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0500" y="30358931"/>
            <a:ext cx="12897071" cy="703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圆角矩形 33"/>
          <p:cNvSpPr/>
          <p:nvPr/>
        </p:nvSpPr>
        <p:spPr>
          <a:xfrm>
            <a:off x="9121948" y="40630398"/>
            <a:ext cx="13477781" cy="89845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Summary, Future work, Acknowledgement</a:t>
            </a:r>
            <a:endParaRPr lang="zh-CN" altLang="en-US" sz="6000" b="1" dirty="0"/>
          </a:p>
        </p:txBody>
      </p:sp>
      <p:pic>
        <p:nvPicPr>
          <p:cNvPr id="36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371" y="2538166"/>
            <a:ext cx="4304835" cy="1759988"/>
          </a:xfrm>
          <a:prstGeom prst="rect">
            <a:avLst/>
          </a:prstGeom>
        </p:spPr>
      </p:pic>
      <p:pic>
        <p:nvPicPr>
          <p:cNvPr id="37" name="Picture 2" descr="infolab-logo-1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31" y="4042355"/>
            <a:ext cx="4754344" cy="1952195"/>
          </a:xfrm>
          <a:prstGeom prst="rect">
            <a:avLst/>
          </a:prstGeom>
        </p:spPr>
      </p:pic>
      <p:pic>
        <p:nvPicPr>
          <p:cNvPr id="8" name="Picture 2" descr="http://www.life.illinois.edu/index/assets/UIUC_logo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9339" y="2328273"/>
            <a:ext cx="1385180" cy="179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TIMan Log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9259" y="4298154"/>
            <a:ext cx="2964613" cy="107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下箭头 9"/>
          <p:cNvSpPr/>
          <p:nvPr/>
        </p:nvSpPr>
        <p:spPr>
          <a:xfrm>
            <a:off x="14121477" y="15067558"/>
            <a:ext cx="1448519" cy="12961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701659" y="12907319"/>
            <a:ext cx="13646240" cy="86409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For Teaching</a:t>
            </a:r>
            <a:endParaRPr lang="zh-CN" altLang="en-US" sz="6000" b="1" dirty="0"/>
          </a:p>
        </p:txBody>
      </p:sp>
      <p:sp>
        <p:nvSpPr>
          <p:cNvPr id="40" name="圆角矩形 39"/>
          <p:cNvSpPr/>
          <p:nvPr/>
        </p:nvSpPr>
        <p:spPr>
          <a:xfrm>
            <a:off x="15569996" y="12886533"/>
            <a:ext cx="13897541" cy="86409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For Research</a:t>
            </a:r>
            <a:endParaRPr lang="zh-CN" altLang="en-US" sz="6000" b="1" dirty="0"/>
          </a:p>
        </p:txBody>
      </p:sp>
      <p:sp>
        <p:nvSpPr>
          <p:cNvPr id="11" name="圆角矩形 10"/>
          <p:cNvSpPr/>
          <p:nvPr/>
        </p:nvSpPr>
        <p:spPr>
          <a:xfrm>
            <a:off x="9091314" y="13987438"/>
            <a:ext cx="11521281" cy="914400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Start </a:t>
            </a:r>
            <a:endParaRPr lang="zh-CN" alt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930205" y="16639664"/>
            <a:ext cx="11826406" cy="1134292"/>
          </a:xfrm>
          <a:prstGeom prst="roundRect">
            <a:avLst>
              <a:gd name="adj" fmla="val 6677"/>
            </a:avLst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圆角矩形 42"/>
          <p:cNvSpPr/>
          <p:nvPr/>
        </p:nvSpPr>
        <p:spPr>
          <a:xfrm>
            <a:off x="8731275" y="16435710"/>
            <a:ext cx="12241360" cy="1512168"/>
          </a:xfrm>
          <a:prstGeom prst="roundRect">
            <a:avLst>
              <a:gd name="adj" fmla="val 7768"/>
            </a:avLst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21332675" y="15219407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Users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only need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to write a few lines of code through a Web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form to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combine statistics retrieved from the indexes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without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worrying about how to access the indexes.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 code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will be automatically checked for syntax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errors and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translated to an executable, which will be </a:t>
            </a:r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used for </a:t>
            </a:r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ranking documents, by a dynamic code generator.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 descr="E:\Dropbox\Poster\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66" y="15063202"/>
            <a:ext cx="765238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下箭头 41"/>
          <p:cNvSpPr/>
          <p:nvPr/>
        </p:nvSpPr>
        <p:spPr>
          <a:xfrm rot="2086306">
            <a:off x="10294816" y="17937205"/>
            <a:ext cx="1448519" cy="3274346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Picture 3" descr="E:\Dropbox\Poster\7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674" y="25883933"/>
            <a:ext cx="5971008" cy="315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下箭头 43"/>
          <p:cNvSpPr/>
          <p:nvPr/>
        </p:nvSpPr>
        <p:spPr>
          <a:xfrm rot="19766861">
            <a:off x="17525889" y="17949728"/>
            <a:ext cx="1448519" cy="3202282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下箭头 44"/>
          <p:cNvSpPr/>
          <p:nvPr/>
        </p:nvSpPr>
        <p:spPr>
          <a:xfrm rot="16200000">
            <a:off x="15072109" y="24235319"/>
            <a:ext cx="1448519" cy="14235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下箭头 45"/>
          <p:cNvSpPr/>
          <p:nvPr/>
        </p:nvSpPr>
        <p:spPr>
          <a:xfrm rot="12443647">
            <a:off x="25907294" y="28216151"/>
            <a:ext cx="698285" cy="15792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2989880" y="27740966"/>
            <a:ext cx="2496076" cy="468437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下箭头 46"/>
          <p:cNvSpPr/>
          <p:nvPr/>
        </p:nvSpPr>
        <p:spPr>
          <a:xfrm>
            <a:off x="23883772" y="28209403"/>
            <a:ext cx="708291" cy="10398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19820507" y="29325142"/>
            <a:ext cx="5905677" cy="707886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0070C0"/>
                </a:solidFill>
              </a:rPr>
              <a:t>  Not as good as expected?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6229220" y="27718269"/>
            <a:ext cx="1842346" cy="468437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下箭头 48"/>
          <p:cNvSpPr/>
          <p:nvPr/>
        </p:nvSpPr>
        <p:spPr>
          <a:xfrm>
            <a:off x="27093315" y="28288897"/>
            <a:ext cx="698285" cy="21100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18418830" y="36165902"/>
            <a:ext cx="4099936" cy="30622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下箭头 50"/>
          <p:cNvSpPr/>
          <p:nvPr/>
        </p:nvSpPr>
        <p:spPr>
          <a:xfrm rot="5400000">
            <a:off x="16052005" y="34511654"/>
            <a:ext cx="698287" cy="36147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14491915" y="36786679"/>
            <a:ext cx="4104455" cy="1938992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0070C0"/>
                </a:solidFill>
              </a:rPr>
              <a:t>  Inspect the details of the not-so-good queries</a:t>
            </a:r>
            <a:endParaRPr lang="zh-CN" altLang="en-US" sz="4000" dirty="0">
              <a:solidFill>
                <a:srgbClr val="0070C0"/>
              </a:solidFill>
            </a:endParaRPr>
          </a:p>
        </p:txBody>
      </p:sp>
      <p:cxnSp>
        <p:nvCxnSpPr>
          <p:cNvPr id="29" name="肘形连接符 28"/>
          <p:cNvCxnSpPr/>
          <p:nvPr/>
        </p:nvCxnSpPr>
        <p:spPr>
          <a:xfrm rot="16200000" flipV="1">
            <a:off x="-7145639" y="28001676"/>
            <a:ext cx="17042958" cy="869669"/>
          </a:xfrm>
          <a:prstGeom prst="bentConnector3">
            <a:avLst>
              <a:gd name="adj1" fmla="val 707"/>
            </a:avLst>
          </a:prstGeom>
          <a:ln w="3810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84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353</Words>
  <Application>Microsoft Office PowerPoint</Application>
  <PresentationFormat>自定义</PresentationFormat>
  <Paragraphs>28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ypeilin</dc:creator>
  <cp:lastModifiedBy>ypeilin</cp:lastModifiedBy>
  <cp:revision>68</cp:revision>
  <dcterms:created xsi:type="dcterms:W3CDTF">2014-06-12T19:49:30Z</dcterms:created>
  <dcterms:modified xsi:type="dcterms:W3CDTF">2014-06-16T02:02:34Z</dcterms:modified>
</cp:coreProperties>
</file>