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9" r:id="rId3"/>
    <p:sldId id="259" r:id="rId4"/>
    <p:sldId id="321" r:id="rId5"/>
    <p:sldId id="268" r:id="rId6"/>
    <p:sldId id="312" r:id="rId7"/>
    <p:sldId id="310" r:id="rId8"/>
    <p:sldId id="281" r:id="rId9"/>
    <p:sldId id="278" r:id="rId10"/>
    <p:sldId id="282" r:id="rId11"/>
    <p:sldId id="322" r:id="rId12"/>
    <p:sldId id="323" r:id="rId13"/>
    <p:sldId id="294" r:id="rId14"/>
    <p:sldId id="311" r:id="rId15"/>
    <p:sldId id="300" r:id="rId16"/>
    <p:sldId id="324" r:id="rId17"/>
    <p:sldId id="305" r:id="rId18"/>
    <p:sldId id="306" r:id="rId19"/>
    <p:sldId id="271" r:id="rId20"/>
    <p:sldId id="325" r:id="rId21"/>
    <p:sldId id="279" r:id="rId22"/>
    <p:sldId id="280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90BDD"/>
    <a:srgbClr val="0000FF"/>
    <a:srgbClr val="0033CC"/>
    <a:srgbClr val="02569E"/>
    <a:srgbClr val="0066FF"/>
    <a:srgbClr val="3333CC"/>
    <a:srgbClr val="008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78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peilin\Dropbox\TREC2012\slides\effect%20of%20catego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zh-CN" dirty="0" smtClean="0"/>
              <a:t>Difference of P@5 WGT Performance of Two Runs (Subtract combination from category)</a:t>
            </a:r>
            <a:endParaRPr lang="zh-CN" alt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Sheet1!$A$1:$A$19</c:f>
              <c:strCache>
                <c:ptCount val="19"/>
                <c:pt idx="0">
                  <c:v>31</c:v>
                </c:pt>
                <c:pt idx="1">
                  <c:v>11</c:v>
                </c:pt>
                <c:pt idx="2">
                  <c:v>2</c:v>
                </c:pt>
                <c:pt idx="3">
                  <c:v>8</c:v>
                </c:pt>
                <c:pt idx="4">
                  <c:v>17</c:v>
                </c:pt>
                <c:pt idx="5">
                  <c:v>19</c:v>
                </c:pt>
                <c:pt idx="6">
                  <c:v>18</c:v>
                </c:pt>
                <c:pt idx="7">
                  <c:v>23</c:v>
                </c:pt>
                <c:pt idx="8">
                  <c:v>33</c:v>
                </c:pt>
                <c:pt idx="9">
                  <c:v>21</c:v>
                </c:pt>
                <c:pt idx="10">
                  <c:v>16</c:v>
                </c:pt>
                <c:pt idx="11">
                  <c:v>28</c:v>
                </c:pt>
                <c:pt idx="12">
                  <c:v>27</c:v>
                </c:pt>
                <c:pt idx="13">
                  <c:v>22</c:v>
                </c:pt>
                <c:pt idx="14">
                  <c:v>26</c:v>
                </c:pt>
                <c:pt idx="15">
                  <c:v>14</c:v>
                </c:pt>
                <c:pt idx="16">
                  <c:v>25</c:v>
                </c:pt>
                <c:pt idx="17">
                  <c:v>6</c:v>
                </c:pt>
                <c:pt idx="18">
                  <c:v>3</c:v>
                </c:pt>
              </c:strCache>
            </c:strRef>
          </c:cat>
          <c:val>
            <c:numRef>
              <c:f>Sheet1!$C$1:$C$19</c:f>
              <c:numCache>
                <c:formatCode>General</c:formatCode>
                <c:ptCount val="19"/>
                <c:pt idx="0">
                  <c:v>0.8</c:v>
                </c:pt>
                <c:pt idx="1">
                  <c:v>0.4667</c:v>
                </c:pt>
                <c:pt idx="2">
                  <c:v>0.13330000000000003</c:v>
                </c:pt>
                <c:pt idx="3">
                  <c:v>0.13329999999999997</c:v>
                </c:pt>
                <c:pt idx="4">
                  <c:v>0.10000000000000003</c:v>
                </c:pt>
                <c:pt idx="5">
                  <c:v>0.1</c:v>
                </c:pt>
                <c:pt idx="6">
                  <c:v>6.6700000000000009E-2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-0.13340000000000002</c:v>
                </c:pt>
                <c:pt idx="17">
                  <c:v>-0.2666</c:v>
                </c:pt>
                <c:pt idx="18">
                  <c:v>-0.5333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361920"/>
        <c:axId val="69047040"/>
      </c:barChart>
      <c:catAx>
        <c:axId val="553619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altLang="zh-CN" sz="1800"/>
                  <a:t>Profiles</a:t>
                </a:r>
                <a:endParaRPr lang="zh-CN" altLang="en-US" sz="1800"/>
              </a:p>
            </c:rich>
          </c:tx>
          <c:layout/>
          <c:overlay val="0"/>
        </c:title>
        <c:majorTickMark val="none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050" b="1"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pPr>
            <a:endParaRPr lang="zh-CN"/>
          </a:p>
        </c:txPr>
        <c:crossAx val="69047040"/>
        <c:crosses val="autoZero"/>
        <c:auto val="1"/>
        <c:lblAlgn val="ctr"/>
        <c:lblOffset val="100"/>
        <c:noMultiLvlLbl val="0"/>
      </c:catAx>
      <c:valAx>
        <c:axId val="69047040"/>
        <c:scaling>
          <c:orientation val="minMax"/>
        </c:scaling>
        <c:delete val="0"/>
        <c:axPos val="l"/>
        <c:majorGridlines>
          <c:spPr>
            <a:ln w="19050" cmpd="sng"/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altLang="zh-CN" sz="1600"/>
                  <a:t>P@5 WGT</a:t>
                </a:r>
                <a:r>
                  <a:rPr lang="en-US" altLang="zh-CN" sz="1600" baseline="0"/>
                  <a:t> -- Tc-Tdc</a:t>
                </a:r>
                <a:endParaRPr lang="zh-CN" altLang="en-US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="1"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pPr>
            <a:endParaRPr lang="zh-CN"/>
          </a:p>
        </c:txPr>
        <c:crossAx val="55361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F4EA3-2083-4961-A1D2-BDBE4EF75884}" type="datetimeFigureOut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637E-2975-404B-AE09-9B4159ED53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37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6637E-2975-404B-AE09-9B4159ED53C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064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1391F-C120-409C-A475-6AD5670AC79D}" type="datetime1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EFD9-5989-4FA4-932B-F1CF2276BCC3}" type="datetime1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39437-F5AC-445C-806E-916A4A34A60E}" type="datetime1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68D9-22C5-4EF3-AF7B-6511FF86AA70}" type="datetime1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7C193-85E2-49A5-AEEF-C80C1023853F}" type="datetime1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AF272-A7B6-448E-8FAD-2E363D214E98}" type="datetime1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03A36-BE8A-49D7-BAC0-4E9A378CC36C}" type="datetime1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55D20-77C8-439B-99AF-9C109316F2B6}" type="datetime1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A2C8-C9D8-4AFA-8601-D5C66798728C}" type="datetime1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F95E8-D509-410A-997A-49483ADE49E5}" type="datetime1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7217A-0755-44F9-B6DE-51F5A0329996}" type="datetime1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992B3-4C9B-4B4B-AFC9-21FA72E45471}" type="datetime1">
              <a:rPr lang="zh-CN" altLang="en-US" smtClean="0"/>
              <a:t>2012/11/7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jpe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tribeca.colormemin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7504" y="548680"/>
            <a:ext cx="9036496" cy="3600400"/>
          </a:xfrm>
        </p:spPr>
        <p:txBody>
          <a:bodyPr>
            <a:noAutofit/>
          </a:bodyPr>
          <a:lstStyle/>
          <a:p>
            <a:r>
              <a:rPr lang="en-US" altLang="zh-CN" sz="4000" b="1" dirty="0">
                <a:latin typeface="Arial" pitchFamily="34" charset="0"/>
                <a:cs typeface="Arial" pitchFamily="34" charset="0"/>
              </a:rPr>
              <a:t>An Exploration of Ranking-based Strategy for Contextual </a:t>
            </a:r>
            <a:r>
              <a:rPr lang="en-US" altLang="zh-CN" sz="4000" b="1" dirty="0" smtClean="0">
                <a:latin typeface="Arial" pitchFamily="34" charset="0"/>
                <a:cs typeface="Arial" pitchFamily="34" charset="0"/>
              </a:rPr>
              <a:t>Suggestion</a:t>
            </a:r>
            <a:r>
              <a:rPr lang="en-US" altLang="zh-CN" sz="28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altLang="zh-CN" sz="2800" b="1" dirty="0" smtClean="0">
                <a:latin typeface="Arial" pitchFamily="34" charset="0"/>
                <a:cs typeface="Arial" pitchFamily="34" charset="0"/>
              </a:rPr>
            </a:br>
            <a:r>
              <a:rPr lang="en-US" altLang="zh-CN" sz="3600" b="1" dirty="0">
                <a:latin typeface="Arial" pitchFamily="34" charset="0"/>
                <a:cs typeface="Arial" pitchFamily="34" charset="0"/>
              </a:rPr>
              <a:t/>
            </a:r>
            <a:br>
              <a:rPr lang="en-US" altLang="zh-CN" sz="3600" b="1" dirty="0">
                <a:latin typeface="Arial" pitchFamily="34" charset="0"/>
                <a:cs typeface="Arial" pitchFamily="34" charset="0"/>
              </a:rPr>
            </a:br>
            <a:r>
              <a:rPr lang="en-US" altLang="zh-CN" sz="2400" b="1" i="1" dirty="0" smtClean="0">
                <a:latin typeface="Arial" pitchFamily="34" charset="0"/>
                <a:cs typeface="Arial" pitchFamily="34" charset="0"/>
              </a:rPr>
              <a:t>TREC 2012 Contextual Suggestion Track</a:t>
            </a:r>
            <a:endParaRPr lang="zh-CN" altLang="en-US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4052664"/>
            <a:ext cx="6400800" cy="1320552"/>
          </a:xfrm>
        </p:spPr>
        <p:txBody>
          <a:bodyPr>
            <a:normAutofit/>
          </a:bodyPr>
          <a:lstStyle/>
          <a:p>
            <a:r>
              <a:rPr lang="en-US" altLang="zh-CN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Peilin</a:t>
            </a:r>
            <a:r>
              <a:rPr lang="en-US" altLang="zh-CN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Yang and </a:t>
            </a:r>
            <a:r>
              <a:rPr lang="en-US" altLang="zh-CN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Hui</a:t>
            </a:r>
            <a:r>
              <a:rPr lang="en-US" altLang="zh-CN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Fang</a:t>
            </a:r>
          </a:p>
          <a:p>
            <a:r>
              <a:rPr lang="en-US" altLang="zh-CN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University of Delaware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0520" y="5822574"/>
            <a:ext cx="24981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 err="1" smtClean="0">
                <a:solidFill>
                  <a:srgbClr val="02569E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InfoLab</a:t>
            </a:r>
            <a:r>
              <a:rPr lang="en-US" altLang="zh-CN" sz="3600" b="1" dirty="0" smtClean="0">
                <a:solidFill>
                  <a:srgbClr val="02569E"/>
                </a:solidFill>
                <a:latin typeface="Arial" pitchFamily="34" charset="0"/>
                <a:ea typeface="Arial Unicode MS" pitchFamily="34" charset="-122"/>
                <a:cs typeface="Arial" pitchFamily="34" charset="0"/>
              </a:rPr>
              <a:t>@</a:t>
            </a:r>
            <a:endParaRPr lang="zh-CN" altLang="en-US" sz="3600" b="1" dirty="0">
              <a:solidFill>
                <a:srgbClr val="02569E"/>
              </a:solidFill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pic>
        <p:nvPicPr>
          <p:cNvPr id="1027" name="Picture 3" descr="C:\Users\ypeilin\Desktop\InterlockingUD1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498" y="5589240"/>
            <a:ext cx="878350" cy="114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07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768244" y="2240521"/>
            <a:ext cx="612068" cy="468052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E15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519772" y="2240521"/>
            <a:ext cx="504056" cy="468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E9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819561" y="2240521"/>
            <a:ext cx="504056" cy="468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E8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084168" y="2240521"/>
            <a:ext cx="576064" cy="468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E14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356752" y="2240521"/>
            <a:ext cx="583400" cy="468052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E13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621374" y="2240521"/>
            <a:ext cx="598698" cy="468052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E12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913347" y="2240521"/>
            <a:ext cx="586645" cy="468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E11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203847" y="2240521"/>
            <a:ext cx="576065" cy="468052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E10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475656" y="2625366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1259632" y="2625366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43608" y="2625713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07503" y="1556792"/>
            <a:ext cx="3190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Example Suggestions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3537992" y="3887760"/>
            <a:ext cx="1178024" cy="468052"/>
          </a:xfrm>
          <a:prstGeom prst="rect">
            <a:avLst/>
          </a:prstGeom>
          <a:gradFill>
            <a:gsLst>
              <a:gs pos="50000">
                <a:srgbClr val="0086EA"/>
              </a:gs>
              <a:gs pos="52000">
                <a:srgbClr val="FF3300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C21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7109321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6893297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6677273" y="4272952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TextBox 94"/>
          <p:cNvSpPr txBox="1"/>
          <p:nvPr/>
        </p:nvSpPr>
        <p:spPr>
          <a:xfrm>
            <a:off x="107503" y="4499828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Candidate Suggestions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7956376" y="263656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7740352" y="263656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7524328" y="2636912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7740352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7524328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7308304" y="4272952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827584" y="427225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611560" y="427225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395536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1458615" y="427225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1242591" y="427225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1026567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TextBox 111"/>
          <p:cNvSpPr txBox="1"/>
          <p:nvPr/>
        </p:nvSpPr>
        <p:spPr>
          <a:xfrm>
            <a:off x="1835696" y="190754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zh-CN" altLang="en-US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263557" y="1907540"/>
            <a:ext cx="82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660232" y="1907540"/>
            <a:ext cx="82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521324" y="1906960"/>
            <a:ext cx="82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092736" y="1906960"/>
            <a:ext cx="82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2528099" y="190754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zh-CN" altLang="en-US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974232" y="190696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zh-CN" altLang="en-US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109593" y="190754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zh-CN" altLang="en-US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122168" y="3887760"/>
            <a:ext cx="1178024" cy="468052"/>
          </a:xfrm>
          <a:prstGeom prst="rect">
            <a:avLst/>
          </a:prstGeom>
          <a:gradFill>
            <a:gsLst>
              <a:gs pos="86000">
                <a:srgbClr val="0086EA"/>
              </a:gs>
              <a:gs pos="87000">
                <a:srgbClr val="FF3300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C22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907704" y="3887760"/>
            <a:ext cx="1178024" cy="468052"/>
          </a:xfrm>
          <a:prstGeom prst="rect">
            <a:avLst/>
          </a:prstGeom>
          <a:gradFill>
            <a:gsLst>
              <a:gs pos="36000">
                <a:srgbClr val="0086EA"/>
              </a:gs>
              <a:gs pos="37000">
                <a:srgbClr val="FF3300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C20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2843808" y="3068960"/>
            <a:ext cx="0" cy="216024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051720" y="249289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Ranking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827584" y="5908703"/>
                <a:ext cx="7410362" cy="7606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latin typeface="Cambria Math"/>
                        </a:rPr>
                        <m:t>𝑆</m:t>
                      </m:r>
                      <m:d>
                        <m:dPr>
                          <m:ctrlPr>
                            <a:rPr lang="en-US" altLang="zh-CN" sz="2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000" b="0" i="1" smtClean="0">
                              <a:latin typeface="Cambria Math"/>
                            </a:rPr>
                            <m:t>𝑈</m:t>
                          </m:r>
                          <m:r>
                            <a:rPr lang="en-US" altLang="zh-CN" sz="20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altLang="zh-CN" sz="2000" b="0" i="1" smtClean="0">
                              <a:latin typeface="Cambria Math"/>
                            </a:rPr>
                            <m:t>𝐶</m:t>
                          </m:r>
                        </m:e>
                      </m:d>
                      <m:r>
                        <a:rPr lang="en-US" altLang="zh-CN" sz="2000" b="0" i="1" smtClean="0">
                          <a:latin typeface="Cambria Math"/>
                        </a:rPr>
                        <m:t>= </m:t>
                      </m:r>
                      <m:r>
                        <a:rPr lang="zh-CN" altLang="en-US" sz="2000" b="0" i="1" smtClean="0">
                          <a:latin typeface="Cambria Math"/>
                        </a:rPr>
                        <m:t>𝜑</m:t>
                      </m:r>
                      <m:r>
                        <a:rPr lang="en-US" altLang="zh-CN" sz="2000" b="0" i="1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altLang="zh-CN" sz="20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altLang="zh-CN" sz="200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en-US" altLang="zh-CN" sz="2000" b="0" i="1" smtClean="0"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  <m:r>
                                <a:rPr lang="en-US" altLang="zh-CN" sz="2000" b="0" i="1" smtClean="0"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sz="2000" b="0" i="1" smtClean="0">
                                  <a:latin typeface="Cambria Math"/>
                                  <a:ea typeface="Cambria Math"/>
                                </a:rPr>
                                <m:t>𝑃</m:t>
                              </m:r>
                              <m:d>
                                <m:dPr>
                                  <m:ctrlPr>
                                    <a:rPr lang="en-US" altLang="zh-CN" sz="20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9"/>
                                    </m:rPr>
                                    <a:rPr lang="en-US" altLang="zh-CN" sz="2000" b="0" i="1" smtClean="0">
                                      <a:latin typeface="Cambria Math"/>
                                      <a:ea typeface="Cambria Math"/>
                                    </a:rPr>
                                    <m:t>𝑈</m:t>
                                  </m:r>
                                </m:e>
                              </m:d>
                            </m:sub>
                            <m:sup/>
                            <m:e>
                              <m:r>
                                <a:rPr lang="en-US" altLang="zh-CN" sz="2000" b="0" i="1" smtClean="0">
                                  <a:latin typeface="Cambria Math"/>
                                  <a:ea typeface="Cambria Math"/>
                                </a:rPr>
                                <m:t>𝑆𝐼𝑀</m:t>
                              </m:r>
                              <m:d>
                                <m:dPr>
                                  <m:ctrlPr>
                                    <a:rPr lang="en-US" altLang="zh-CN" sz="20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1" smtClean="0">
                                      <a:latin typeface="Cambria Math"/>
                                      <a:ea typeface="Cambria Math"/>
                                    </a:rPr>
                                    <m:t>𝑝</m:t>
                                  </m:r>
                                  <m:r>
                                    <a:rPr lang="en-US" altLang="zh-CN" sz="2000" b="0" i="1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altLang="zh-CN" sz="2000" b="0" i="1" smtClean="0">
                                      <a:latin typeface="Cambria Math"/>
                                      <a:ea typeface="Cambria Math"/>
                                    </a:rPr>
                                    <m:t>𝐶</m:t>
                                  </m:r>
                                </m:e>
                              </m:d>
                            </m:e>
                          </m:nary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altLang="zh-CN" sz="20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2000" b="0" i="1" smtClean="0">
                                  <a:latin typeface="Cambria Math"/>
                                  <a:ea typeface="Cambria Math"/>
                                </a:rPr>
                                <m:t>𝑃</m:t>
                              </m:r>
                              <m:d>
                                <m:dPr>
                                  <m:ctrlPr>
                                    <a:rPr lang="en-US" altLang="zh-CN" sz="20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1" smtClean="0">
                                      <a:latin typeface="Cambria Math"/>
                                      <a:ea typeface="Cambria Math"/>
                                    </a:rPr>
                                    <m:t>𝑈</m:t>
                                  </m:r>
                                </m:e>
                              </m:d>
                            </m:e>
                          </m:d>
                        </m:den>
                      </m:f>
                      <m:r>
                        <a:rPr lang="en-US" altLang="zh-CN" sz="2000" b="0" i="1" smtClean="0">
                          <a:latin typeface="Cambria Math"/>
                          <a:ea typeface="Cambria Math"/>
                        </a:rPr>
                        <m:t>−</m:t>
                      </m:r>
                      <m:d>
                        <m:dPr>
                          <m:ctrlPr>
                            <a:rPr lang="en-US" altLang="zh-CN" sz="2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altLang="zh-CN" sz="2000" b="0" i="1" smtClean="0">
                              <a:latin typeface="Cambria Math"/>
                              <a:ea typeface="Cambria Math"/>
                            </a:rPr>
                            <m:t>1−</m:t>
                          </m:r>
                          <m:r>
                            <a:rPr lang="zh-CN" altLang="en-US" sz="2000" b="0" i="1">
                              <a:latin typeface="Cambria Math"/>
                            </a:rPr>
                            <m:t>𝜑</m:t>
                          </m:r>
                        </m:e>
                      </m:d>
                      <m:r>
                        <a:rPr lang="en-US" altLang="zh-CN" sz="2000" b="0" i="1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altLang="zh-CN" sz="20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altLang="zh-CN" sz="200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1"/>
                                </m:rPr>
                                <a:rPr lang="en-US" altLang="zh-CN" sz="2000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  <m:r>
                                <a:rPr lang="en-US" altLang="zh-CN" sz="2000" b="0" i="1"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n-US" altLang="zh-CN" sz="2000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  <m:d>
                                <m:dPr>
                                  <m:ctrlPr>
                                    <a:rPr lang="en-US" altLang="zh-CN" sz="20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1">
                                      <a:latin typeface="Cambria Math"/>
                                      <a:ea typeface="Cambria Math"/>
                                    </a:rPr>
                                    <m:t>𝑈</m:t>
                                  </m:r>
                                </m:e>
                              </m:d>
                            </m:sub>
                            <m:sup/>
                            <m:e>
                              <m:r>
                                <a:rPr lang="en-US" altLang="zh-CN" sz="2000" b="0" i="1">
                                  <a:latin typeface="Cambria Math"/>
                                  <a:ea typeface="Cambria Math"/>
                                </a:rPr>
                                <m:t>𝑆𝐼𝑀</m:t>
                              </m:r>
                              <m:d>
                                <m:dPr>
                                  <m:ctrlPr>
                                    <a:rPr lang="en-US" altLang="zh-CN" sz="20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1" smtClean="0"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  <m:r>
                                    <a:rPr lang="en-US" altLang="zh-CN" sz="2000" b="0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altLang="zh-CN" sz="2000" b="0" i="1">
                                      <a:latin typeface="Cambria Math"/>
                                      <a:ea typeface="Cambria Math"/>
                                    </a:rPr>
                                    <m:t>𝐶</m:t>
                                  </m:r>
                                </m:e>
                              </m:d>
                            </m:e>
                          </m:nary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altLang="zh-CN" sz="200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2000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  <m:d>
                                <m:dPr>
                                  <m:ctrlPr>
                                    <a:rPr lang="en-US" altLang="zh-CN" sz="20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000" b="0" i="1">
                                      <a:latin typeface="Cambria Math"/>
                                      <a:ea typeface="Cambria Math"/>
                                    </a:rPr>
                                    <m:t>𝑈</m:t>
                                  </m:r>
                                </m:e>
                              </m:d>
                            </m:e>
                          </m:d>
                        </m:den>
                      </m:f>
                    </m:oMath>
                  </m:oMathPara>
                </a14:m>
                <a:endParaRPr lang="zh-CN" altLang="en-US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908703"/>
                <a:ext cx="7410362" cy="76065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椭圆 4"/>
          <p:cNvSpPr/>
          <p:nvPr/>
        </p:nvSpPr>
        <p:spPr>
          <a:xfrm>
            <a:off x="3491879" y="5908703"/>
            <a:ext cx="1224137" cy="38032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2119537" y="6145016"/>
            <a:ext cx="364232" cy="380328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6897605" y="5908703"/>
            <a:ext cx="1224137" cy="38032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标题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Step 2: Rank suggestions Based on User Profiles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28184" y="5539371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Similarity Function</a:t>
            </a:r>
            <a:endParaRPr lang="zh-CN" alt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394991" y="5795972"/>
            <a:ext cx="1376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Coefficients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" name="Picture 2" descr="Computer User 2 Clip 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103258"/>
            <a:ext cx="669239" cy="102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194843" y="2998207"/>
            <a:ext cx="39491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Given a user profile, rank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candidate suggestions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based on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their similarity scores with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respect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to both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positive and 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negative examples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in the profile</a:t>
            </a:r>
          </a:p>
        </p:txBody>
      </p:sp>
    </p:spTree>
    <p:extLst>
      <p:ext uri="{BB962C8B-B14F-4D97-AF65-F5344CB8AC3E}">
        <p14:creationId xmlns:p14="http://schemas.microsoft.com/office/powerpoint/2010/main" val="141161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7.40741E-7 L 0.05121 -0.3930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-19653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5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5185E-6 L -4.44444E-6 -0.125 C -4.44444E-6 -0.18102 0.10348 -0.25 0.18785 -0.25 L 0.37605 -0.25 " pathEditMode="relative" rAng="0" ptsTypes="FfFF">
                                      <p:cBhvr>
                                        <p:cTn id="54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2" y="-125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5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-3.33333E-6 -0.125 C -3.33333E-6 -0.18102 0.10348 -0.25 0.18785 -0.25 L 0.37605 -0.25 " pathEditMode="relative" rAng="0" ptsTypes="FfFF">
                                      <p:cBhvr>
                                        <p:cTn id="56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2" y="-125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5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85185E-6 L -2.22222E-6 -0.125 C -2.22222E-6 -0.18102 0.10347 -0.25 0.18785 -0.25 L 0.37604 -0.25 " pathEditMode="relative" rAng="0" ptsTypes="FfFF">
                                      <p:cBhvr>
                                        <p:cTn id="5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2" y="-125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5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85185E-6 L 1.94444E-6 -0.125 C 1.94444E-6 -0.18102 0.10347 -0.25 0.18785 -0.25 L 0.37604 -0.25 " pathEditMode="relative" rAng="0" ptsTypes="FfFF">
                                      <p:cBhvr>
                                        <p:cTn id="60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2" y="-1250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5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85185E-6 L 3.05556E-6 -0.125 C 3.05556E-6 -0.18102 0.10347 -0.25 0.18784 -0.25 L 0.37604 -0.25 " pathEditMode="relative" rAng="0" ptsTypes="FfFF">
                                      <p:cBhvr>
                                        <p:cTn id="62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2" y="-1250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5185E-6 L 4.16667E-6 -0.125 C 4.16667E-6 -0.18102 0.10347 -0.25 0.18784 -0.25 L 0.37604 -0.25 " pathEditMode="relative" rAng="0" ptsTypes="FfFF">
                                      <p:cBhvr>
                                        <p:cTn id="64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2" y="-1250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5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15607E-7 L -2.77778E-6 -0.06104 C -2.77778E-6 -0.08832 -0.03923 -0.12162 -0.07083 -0.12162 L -0.14045 -0.12162 " pathEditMode="relative" rAng="0" ptsTypes="FfFF">
                                      <p:cBhvr>
                                        <p:cTn id="6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1" y="-608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33333E-6 L 0.03281 0.0041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2" y="20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3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L -2.77778E-7 0.06505 C -2.77778E-7 0.09398 0.05764 0.1301 0.10504 0.1301 L 0.21111 0.1301 " pathEditMode="relative" rAng="0" ptsTypes="FfFF">
                                      <p:cBhvr>
                                        <p:cTn id="7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56" y="6505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85185E-6 L -3.61111E-6 0.09861 C -3.61111E-6 0.14282 -0.0868 0.19745 -0.15711 0.19745 L -0.31302 0.19745 " pathEditMode="relative" rAng="0" ptsTypes="FfFF">
                                      <p:cBhvr>
                                        <p:cTn id="72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60" y="986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3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2.5E-6 0.09861 C -2.5E-6 0.14282 -0.0868 0.19745 -0.15712 0.19745 L -0.31302 0.19745 " pathEditMode="relative" rAng="0" ptsTypes="FfFF">
                                      <p:cBhvr>
                                        <p:cTn id="7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60" y="9861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3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5185E-6 L -1.38889E-6 0.09861 C -1.38889E-6 0.14282 -0.0868 0.19745 -0.15712 0.19745 L -0.31302 0.19745 " pathEditMode="relative" rAng="0" ptsTypes="FfFF">
                                      <p:cBhvr>
                                        <p:cTn id="76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60" y="9861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3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09861 C 2.77778E-6 0.14282 -0.08681 0.19745 -0.15712 0.19745 L -0.31302 0.19745 " pathEditMode="relative" rAng="0" ptsTypes="FfFF">
                                      <p:cBhvr>
                                        <p:cTn id="78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60" y="9861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3.88889E-6 0.09861 C 3.88889E-6 0.14282 -0.08681 0.19745 -0.15712 0.19745 L -0.31302 0.19745 " pathEditMode="relative" rAng="0" ptsTypes="FfFF">
                                      <p:cBhvr>
                                        <p:cTn id="80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60" y="9861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5E-6 0.09861 C 5E-6 0.14282 -0.0868 0.19745 -0.15712 0.19745 L -0.31303 0.19745 " pathEditMode="relative" rAng="0" ptsTypes="FfFF">
                                      <p:cBhvr>
                                        <p:cTn id="82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60" y="9861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7 L -0.2493 0.06458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65" y="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3" grpId="0" animBg="1"/>
      <p:bldP spid="55" grpId="0" animBg="1"/>
      <p:bldP spid="56" grpId="0" animBg="1"/>
      <p:bldP spid="58" grpId="0" animBg="1"/>
      <p:bldP spid="59" grpId="0" animBg="1"/>
      <p:bldP spid="61" grpId="0" animBg="1"/>
      <p:bldP spid="62" grpId="0" animBg="1"/>
      <p:bldP spid="25" grpId="0" animBg="1"/>
      <p:bldP spid="64" grpId="0" animBg="1"/>
      <p:bldP spid="65" grpId="0" animBg="1"/>
      <p:bldP spid="28" grpId="0"/>
      <p:bldP spid="86" grpId="0" animBg="1"/>
      <p:bldP spid="92" grpId="0" animBg="1"/>
      <p:bldP spid="93" grpId="0" animBg="1"/>
      <p:bldP spid="94" grpId="0" animBg="1"/>
      <p:bldP spid="95" grpId="0"/>
      <p:bldP spid="98" grpId="0" animBg="1"/>
      <p:bldP spid="99" grpId="0" animBg="1"/>
      <p:bldP spid="100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52" grpId="0" animBg="1"/>
      <p:bldP spid="60" grpId="0" animBg="1"/>
      <p:bldP spid="4" grpId="0"/>
      <p:bldP spid="68" grpId="0"/>
      <p:bldP spid="5" grpId="0" animBg="1"/>
      <p:bldP spid="69" grpId="0" animBg="1"/>
      <p:bldP spid="48" grpId="0" animBg="1"/>
      <p:bldP spid="2" grpId="0"/>
      <p:bldP spid="5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Similarity Functions (1): Description-based </a:t>
            </a:r>
            <a:endParaRPr lang="zh-CN" altLang="en-US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556792"/>
                <a:ext cx="8784976" cy="4104456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𝑆𝐼𝑀</m:t>
                        </m:r>
                      </m:e>
                      <m:sub>
                        <m:r>
                          <a:rPr lang="zh-CN" altLang="en-US" i="1" smtClean="0">
                            <a:latin typeface="Cambria Math"/>
                          </a:rPr>
                          <m:t>𝒟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𝑒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𝐶</m:t>
                        </m:r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r>
                      <a:rPr lang="en-US" altLang="zh-CN" b="0" i="1" smtClean="0">
                        <a:latin typeface="Cambria Math"/>
                      </a:rPr>
                      <m:t>𝐹</m:t>
                    </m:r>
                    <m:r>
                      <a:rPr lang="en-US" altLang="zh-CN" b="0" i="1" smtClean="0">
                        <a:latin typeface="Cambria Math"/>
                      </a:rPr>
                      <m:t>2</m:t>
                    </m:r>
                    <m:r>
                      <a:rPr lang="en-US" altLang="zh-CN" b="0" i="1" smtClean="0">
                        <a:latin typeface="Cambria Math"/>
                      </a:rPr>
                      <m:t>𝐸𝑋𝑃</m:t>
                    </m:r>
                    <m:r>
                      <a:rPr lang="en-US" altLang="zh-CN" b="0" i="1" smtClean="0">
                        <a:latin typeface="Cambria Math"/>
                      </a:rPr>
                      <m:t>(</m:t>
                    </m:r>
                    <m:r>
                      <a:rPr lang="en-US" altLang="zh-CN" b="0" i="1" smtClean="0">
                        <a:latin typeface="Cambria Math"/>
                      </a:rPr>
                      <m:t>𝐷𝐸𝑆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𝑒</m:t>
                        </m:r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,  </m:t>
                    </m:r>
                    <m:r>
                      <a:rPr lang="en-US" altLang="zh-CN" b="0" i="1" smtClean="0">
                        <a:latin typeface="Cambria Math"/>
                      </a:rPr>
                      <m:t>𝑊𝐸𝐵</m:t>
                    </m:r>
                    <m:r>
                      <a:rPr lang="en-US" altLang="zh-CN" b="0" i="1" smtClean="0">
                        <a:latin typeface="Cambria Math"/>
                      </a:rPr>
                      <m:t>(</m:t>
                    </m:r>
                    <m:r>
                      <a:rPr lang="en-US" altLang="zh-CN" b="0" i="1" smtClean="0">
                        <a:latin typeface="Cambria Math"/>
                      </a:rPr>
                      <m:t>𝐶</m:t>
                    </m:r>
                    <m:r>
                      <a:rPr lang="en-US" altLang="zh-CN" b="0" i="1" smtClean="0">
                        <a:latin typeface="Cambria Math"/>
                      </a:rPr>
                      <m:t>))</m:t>
                    </m:r>
                  </m:oMath>
                </a14:m>
                <a:endParaRPr lang="en-US" altLang="zh-CN" dirty="0" smtClean="0"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:endParaRPr lang="en-US" altLang="zh-CN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altLang="zh-CN" sz="2400" i="1" dirty="0">
                    <a:latin typeface="Arial" pitchFamily="34" charset="0"/>
                    <a:cs typeface="Arial" pitchFamily="34" charset="0"/>
                  </a:rPr>
                  <a:t>F2EXP</a:t>
                </a:r>
                <a:r>
                  <a:rPr lang="en-US" altLang="zh-CN" sz="2400" dirty="0">
                    <a:latin typeface="Arial" pitchFamily="34" charset="0"/>
                    <a:cs typeface="Arial" pitchFamily="34" charset="0"/>
                  </a:rPr>
                  <a:t> is an axiomatic retrieval </a:t>
                </a:r>
                <a:r>
                  <a:rPr lang="en-US" altLang="zh-CN" sz="2400" dirty="0" smtClean="0">
                    <a:latin typeface="Arial" pitchFamily="34" charset="0"/>
                    <a:cs typeface="Arial" pitchFamily="34" charset="0"/>
                  </a:rPr>
                  <a:t>function [Fang&amp;Zhai,2005],</a:t>
                </a:r>
                <a:endParaRPr lang="en-US" altLang="zh-CN" sz="2400" dirty="0">
                  <a:latin typeface="Arial" pitchFamily="34" charset="0"/>
                  <a:cs typeface="Arial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i="1">
                          <a:latin typeface="Cambria Math"/>
                        </a:rPr>
                        <m:t>𝑆</m:t>
                      </m:r>
                      <m:d>
                        <m:dPr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zh-CN" sz="2800" i="1">
                              <a:latin typeface="Cambria Math"/>
                            </a:rPr>
                            <m:t>𝑄</m:t>
                          </m:r>
                          <m:r>
                            <a:rPr lang="en-US" altLang="zh-CN" sz="2800" i="1">
                              <a:latin typeface="Cambria Math"/>
                            </a:rPr>
                            <m:t>,</m:t>
                          </m:r>
                          <m:r>
                            <a:rPr lang="en-US" altLang="zh-CN" sz="2800" i="1">
                              <a:latin typeface="Cambria Math"/>
                            </a:rPr>
                            <m:t>𝐷</m:t>
                          </m:r>
                        </m:e>
                      </m:d>
                      <m:r>
                        <a:rPr lang="en-US" altLang="zh-CN" sz="280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sz="28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sz="2800" i="1">
                              <a:latin typeface="Cambria Math"/>
                            </a:rPr>
                            <m:t>𝑡</m:t>
                          </m:r>
                          <m:r>
                            <a:rPr lang="en-US" altLang="zh-CN" sz="2800" i="1"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en-US" altLang="zh-CN" sz="2800" i="1">
                              <a:latin typeface="Cambria Math"/>
                              <a:ea typeface="Cambria Math"/>
                            </a:rPr>
                            <m:t>𝑄</m:t>
                          </m:r>
                          <m:r>
                            <a:rPr lang="en-US" altLang="zh-CN" sz="2800" i="1">
                              <a:latin typeface="Cambria Math"/>
                              <a:ea typeface="Cambria Math"/>
                            </a:rPr>
                            <m:t>∩</m:t>
                          </m:r>
                          <m:r>
                            <a:rPr lang="en-US" altLang="zh-CN" sz="2800" i="1">
                              <a:latin typeface="Cambria Math"/>
                              <a:ea typeface="Cambria Math"/>
                            </a:rPr>
                            <m:t>𝐷</m:t>
                          </m:r>
                        </m:sub>
                        <m:sup/>
                        <m:e>
                          <m:r>
                            <a:rPr lang="en-US" altLang="zh-CN" sz="2800" i="1">
                              <a:latin typeface="Cambria Math"/>
                            </a:rPr>
                            <m:t>𝑐</m:t>
                          </m:r>
                          <m:d>
                            <m:dPr>
                              <m:ctrlPr>
                                <a:rPr lang="en-US" altLang="zh-CN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2800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en-US" altLang="zh-CN" sz="28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altLang="zh-CN" sz="2800" i="1">
                                  <a:latin typeface="Cambria Math"/>
                                </a:rPr>
                                <m:t>𝑄</m:t>
                              </m:r>
                            </m:e>
                          </m:d>
                          <m:r>
                            <a:rPr lang="en-US" altLang="zh-CN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num>
                                <m:den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𝑑𝑓</m:t>
                                  </m:r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den>
                              </m:f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altLang="zh-CN" sz="28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𝐷</m:t>
                              </m:r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  <m:d>
                                <m:dPr>
                                  <m:ctrlP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</m:d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  <m:r>
                                <a:rPr lang="en-US" altLang="zh-CN" sz="2800" i="1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∙|</m:t>
                                  </m:r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|</m:t>
                                  </m:r>
                                </m:num>
                                <m:den>
                                  <m:r>
                                    <a:rPr lang="en-US" altLang="zh-CN" sz="2800" i="1">
                                      <a:latin typeface="Cambria Math"/>
                                      <a:ea typeface="Cambria Math"/>
                                    </a:rPr>
                                    <m:t>𝑎𝑣𝑑𝑙</m:t>
                                  </m:r>
                                </m:den>
                              </m:f>
                            </m:den>
                          </m:f>
                        </m:e>
                      </m:nary>
                    </m:oMath>
                  </m:oMathPara>
                </a14:m>
                <a:endParaRPr lang="en-US" altLang="zh-CN" sz="2800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altLang="zh-CN" sz="2400" i="1" dirty="0">
                    <a:latin typeface="Arial" pitchFamily="34" charset="0"/>
                    <a:cs typeface="Arial" pitchFamily="34" charset="0"/>
                  </a:rPr>
                  <a:t>DES(e)</a:t>
                </a:r>
                <a:r>
                  <a:rPr lang="en-US" altLang="zh-CN" sz="2400" dirty="0">
                    <a:latin typeface="Arial" pitchFamily="34" charset="0"/>
                    <a:cs typeface="Arial" pitchFamily="34" charset="0"/>
                  </a:rPr>
                  <a:t> is the description of and example suggestion e,</a:t>
                </a:r>
              </a:p>
              <a:p>
                <a:r>
                  <a:rPr lang="en-US" altLang="zh-CN" sz="2400" i="1" dirty="0">
                    <a:latin typeface="Arial" pitchFamily="34" charset="0"/>
                    <a:cs typeface="Arial" pitchFamily="34" charset="0"/>
                  </a:rPr>
                  <a:t>WEB(C)</a:t>
                </a:r>
                <a:r>
                  <a:rPr lang="en-US" altLang="zh-CN" sz="2400" dirty="0">
                    <a:latin typeface="Arial" pitchFamily="34" charset="0"/>
                    <a:cs typeface="Arial" pitchFamily="34" charset="0"/>
                  </a:rPr>
                  <a:t> is all the information on the web sites of candidate C.</a:t>
                </a:r>
                <a:endParaRPr lang="zh-CN" altLang="en-US" sz="24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556792"/>
                <a:ext cx="8784976" cy="4104456"/>
              </a:xfrm>
              <a:blipFill rotWithShape="1">
                <a:blip r:embed="rId2"/>
                <a:stretch>
                  <a:fillRect l="-902" r="-18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69767" y="2445856"/>
            <a:ext cx="8794722" cy="1631216"/>
          </a:xfrm>
          <a:prstGeom prst="rect">
            <a:avLst/>
          </a:prstGeom>
          <a:ln w="28575">
            <a:solidFill>
              <a:srgbClr val="0033CC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000" dirty="0" err="1">
                <a:latin typeface="Arial" pitchFamily="34" charset="0"/>
                <a:cs typeface="Arial" pitchFamily="34" charset="0"/>
              </a:rPr>
              <a:t>Playdium</a:t>
            </a:r>
            <a:r>
              <a:rPr lang="en-US" altLang="zh-CN" sz="2000" dirty="0">
                <a:latin typeface="Arial" pitchFamily="34" charset="0"/>
                <a:cs typeface="Arial" pitchFamily="34" charset="0"/>
              </a:rPr>
              <a:t> is the ultimate interactive, virtual and physical Family Entertainment Center. The 40,000 sq. ft. indoor complex features more than 200 of today’s newest attractions, </a:t>
            </a:r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rides; </a:t>
            </a:r>
            <a:r>
              <a:rPr lang="en-US" altLang="zh-CN" sz="2000" dirty="0">
                <a:latin typeface="Arial" pitchFamily="34" charset="0"/>
                <a:cs typeface="Arial" pitchFamily="34" charset="0"/>
              </a:rPr>
              <a:t>simulators. Our outdoors feature Go-Karts, Mini-Golf, Water </a:t>
            </a:r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Wars; </a:t>
            </a:r>
            <a:r>
              <a:rPr lang="en-US" altLang="zh-CN" sz="2000" dirty="0">
                <a:latin typeface="Arial" pitchFamily="34" charset="0"/>
                <a:cs typeface="Arial" pitchFamily="34" charset="0"/>
              </a:rPr>
              <a:t>Bungee Trampolines. </a:t>
            </a:r>
            <a:r>
              <a:rPr lang="en-US" altLang="zh-CN" sz="2000" dirty="0" err="1" smtClean="0">
                <a:latin typeface="Arial" pitchFamily="34" charset="0"/>
                <a:cs typeface="Arial" pitchFamily="34" charset="0"/>
              </a:rPr>
              <a:t>Playdium</a:t>
            </a:r>
            <a:r>
              <a:rPr lang="en-US" altLang="zh-CN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2000" dirty="0">
                <a:latin typeface="Arial" pitchFamily="34" charset="0"/>
                <a:cs typeface="Arial" pitchFamily="34" charset="0"/>
              </a:rPr>
              <a:t>Is The Ultimate Place To Play!</a:t>
            </a:r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C:\Users\ypeilin\Desktop\捕获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67" y="4293096"/>
            <a:ext cx="8794721" cy="2419350"/>
          </a:xfrm>
          <a:prstGeom prst="rect">
            <a:avLst/>
          </a:prstGeom>
          <a:noFill/>
          <a:ln w="28575">
            <a:solidFill>
              <a:srgbClr val="F90BD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4886476" y="4365104"/>
            <a:ext cx="2634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90BDD"/>
                </a:solidFill>
                <a:latin typeface="Arial" pitchFamily="34" charset="0"/>
                <a:cs typeface="Arial" pitchFamily="34" charset="0"/>
              </a:rPr>
              <a:t>Color Me Mine Tribeca</a:t>
            </a:r>
            <a:endParaRPr lang="zh-CN" altLang="en-US" dirty="0">
              <a:solidFill>
                <a:srgbClr val="F90BD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835696" y="2761183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555776" y="5229200"/>
            <a:ext cx="504056" cy="1800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555776" y="4941168"/>
            <a:ext cx="324036" cy="18002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012160" y="3090943"/>
            <a:ext cx="576064" cy="318311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531831" y="2051556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Example 49</a:t>
            </a:r>
            <a:endParaRPr lang="zh-CN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7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  <p:bldP spid="6" grpId="0" animBg="1"/>
      <p:bldP spid="14" grpId="0" animBg="1"/>
      <p:bldP spid="16" grpId="0" animBg="1"/>
      <p:bldP spid="17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Similarity Functions (2): Category-based</a:t>
            </a:r>
            <a:endParaRPr lang="zh-CN" altLang="en-US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827584" y="1628800"/>
                <a:ext cx="7715200" cy="3816424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</a:rPr>
                          <m:t>𝑆𝐼𝑀</m:t>
                        </m:r>
                      </m:e>
                      <m:sub>
                        <m:r>
                          <a:rPr lang="zh-CN" altLang="en-US" i="1">
                            <a:latin typeface="Cambria Math"/>
                          </a:rPr>
                          <m:t>𝒞</m:t>
                        </m:r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i="1">
                            <a:latin typeface="Cambria Math"/>
                          </a:rPr>
                          <m:t>𝑒</m:t>
                        </m:r>
                        <m:r>
                          <a:rPr lang="en-US" altLang="zh-CN" i="1">
                            <a:latin typeface="Cambria Math"/>
                          </a:rPr>
                          <m:t>,</m:t>
                        </m:r>
                        <m:r>
                          <a:rPr lang="en-US" altLang="zh-CN" i="1">
                            <a:latin typeface="Cambria Math"/>
                          </a:rPr>
                          <m:t>𝐶</m:t>
                        </m:r>
                      </m:e>
                    </m:d>
                    <m:r>
                      <a:rPr lang="en-US" altLang="zh-CN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m:rPr>
                                <m:brk m:alnAt="9"/>
                              </m:rPr>
                              <a:rPr lang="en-US" altLang="zh-CN" i="1">
                                <a:latin typeface="Cambria Math"/>
                                <a:ea typeface="Cambria Math"/>
                              </a:rPr>
                              <m:t>∈</m:t>
                            </m:r>
                            <m:r>
                              <a:rPr lang="zh-CN" altLang="en-US" i="1">
                                <a:latin typeface="Cambria Math"/>
                              </a:rPr>
                              <m:t>𝒞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(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𝑒</m:t>
                            </m:r>
                            <m:r>
                              <a:rPr lang="en-US" altLang="zh-CN" i="1">
                                <a:latin typeface="Cambria Math"/>
                              </a:rPr>
                              <m:t>)</m:t>
                            </m:r>
                          </m:sub>
                          <m:sup/>
                          <m:e>
                            <m:nary>
                              <m:naryPr>
                                <m:chr m:val="∑"/>
                                <m:limLoc m:val="subSup"/>
                                <m:supHide m:val="on"/>
                                <m:ctrlPr>
                                  <a:rPr lang="en-US" altLang="zh-CN" i="1">
                                    <a:latin typeface="Cambria Math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US" altLang="zh-CN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altLang="zh-CN" i="1"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m:rPr>
                                    <m:brk m:alnAt="9"/>
                                  </m:rP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∈</m:t>
                                </m:r>
                                <m:r>
                                  <a:rPr lang="zh-CN" altLang="en-US" i="1">
                                    <a:latin typeface="Cambria Math"/>
                                    <a:ea typeface="Cambria Math"/>
                                  </a:rPr>
                                  <m:t>𝒞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(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  <m:r>
                                  <a:rPr lang="en-US" altLang="zh-CN" i="1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sub>
                              <m:sup/>
                              <m:e>
                                <m:f>
                                  <m:fPr>
                                    <m:ctrlPr>
                                      <a:rPr lang="en-US" altLang="zh-CN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i="1">
                                        <a:latin typeface="Cambria Math"/>
                                        <a:ea typeface="Cambria Math"/>
                                      </a:rPr>
                                      <m:t>|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  <a:ea typeface="Cambria Math"/>
                                      </a:rPr>
                                      <m:t>𝐼𝑛𝑡𝑒𝑟𝑠𝑒𝑐𝑡𝑖𝑜𝑛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  <a:ea typeface="Cambria Math"/>
                                      </a:rPr>
                                      <m:t>(</m:t>
                                    </m:r>
                                    <m:sSub>
                                      <m:sSubPr>
                                        <m:ctrlPr>
                                          <a:rPr lang="en-US" altLang="zh-CN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i="1">
                                            <a:latin typeface="Cambria Math"/>
                                            <a:ea typeface="Cambria Math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altLang="zh-CN" i="1">
                                            <a:latin typeface="Cambria Math"/>
                                            <a:ea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altLang="zh-CN" i="1">
                                        <a:latin typeface="Cambria Math"/>
                                        <a:ea typeface="Cambria Math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altLang="zh-CN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i="1">
                                            <a:latin typeface="Cambria Math"/>
                                            <a:ea typeface="Cambria Math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altLang="zh-CN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en-US" altLang="zh-CN" i="1">
                                        <a:latin typeface="Cambria Math"/>
                                        <a:ea typeface="Cambria Math"/>
                                      </a:rPr>
                                      <m:t>)|</m:t>
                                    </m:r>
                                  </m:num>
                                  <m:den>
                                    <m:r>
                                      <m:rPr>
                                        <m:sty m:val="p"/>
                                      </m:rPr>
                                      <a:rPr lang="en-US" altLang="zh-CN">
                                        <a:latin typeface="Cambria Math"/>
                                        <a:ea typeface="Cambria Math"/>
                                      </a:rPr>
                                      <m:t>max</m:t>
                                    </m:r>
                                    <m:r>
                                      <a:rPr lang="en-US" altLang="zh-CN" i="1">
                                        <a:latin typeface="Cambria Math"/>
                                        <a:ea typeface="Cambria Math"/>
                                      </a:rPr>
                                      <m:t>⁡{|</m:t>
                                    </m:r>
                                    <m:sSub>
                                      <m:sSubPr>
                                        <m:ctrlPr>
                                          <a:rPr lang="en-US" altLang="zh-CN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i="1">
                                            <a:latin typeface="Cambria Math"/>
                                            <a:ea typeface="Cambria Math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altLang="zh-CN" i="1">
                                            <a:latin typeface="Cambria Math"/>
                                            <a:ea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altLang="zh-CN" i="1">
                                        <a:latin typeface="Cambria Math"/>
                                        <a:ea typeface="Cambria Math"/>
                                      </a:rPr>
                                      <m:t>|,|</m:t>
                                    </m:r>
                                    <m:sSub>
                                      <m:sSubPr>
                                        <m:ctrlPr>
                                          <a:rPr lang="en-US" altLang="zh-CN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i="1">
                                            <a:latin typeface="Cambria Math"/>
                                            <a:ea typeface="Cambria Math"/>
                                          </a:rPr>
                                          <m:t>𝑐</m:t>
                                        </m:r>
                                      </m:e>
                                      <m:sub>
                                        <m:r>
                                          <a:rPr lang="en-US" altLang="zh-CN" i="1">
                                            <a:latin typeface="Cambria Math"/>
                                            <a:ea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en-US" altLang="zh-CN" i="1">
                                        <a:latin typeface="Cambria Math"/>
                                        <a:ea typeface="Cambria Math"/>
                                      </a:rPr>
                                      <m:t>|}</m:t>
                                    </m:r>
                                  </m:den>
                                </m:f>
                              </m:e>
                            </m:nary>
                          </m:e>
                        </m:nary>
                      </m:num>
                      <m:den>
                        <m:r>
                          <a:rPr lang="en-US" altLang="zh-CN" i="1">
                            <a:latin typeface="Cambria Math"/>
                          </a:rPr>
                          <m:t>|</m:t>
                        </m:r>
                        <m:r>
                          <a:rPr lang="zh-CN" altLang="en-US" i="1">
                            <a:latin typeface="Cambria Math"/>
                          </a:rPr>
                          <m:t>𝒞</m:t>
                        </m:r>
                        <m:r>
                          <a:rPr lang="en-US" altLang="zh-CN" i="1">
                            <a:latin typeface="Cambria Math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</a:rPr>
                          <m:t>𝑒</m:t>
                        </m:r>
                        <m:r>
                          <a:rPr lang="en-US" altLang="zh-CN" i="1">
                            <a:latin typeface="Cambria Math"/>
                          </a:rPr>
                          <m:t>)|×|</m:t>
                        </m:r>
                        <m:r>
                          <a:rPr lang="zh-CN" altLang="en-US" i="1">
                            <a:latin typeface="Cambria Math"/>
                            <a:ea typeface="Cambria Math"/>
                          </a:rPr>
                          <m:t>𝒞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𝐶</m:t>
                        </m:r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)|</m:t>
                        </m:r>
                      </m:den>
                    </m:f>
                  </m:oMath>
                </a14:m>
                <a:endParaRPr lang="zh-CN" altLang="en-US" dirty="0"/>
              </a:p>
              <a:p>
                <a:pPr marL="0" indent="0">
                  <a:buNone/>
                </a:pPr>
                <a:endParaRPr lang="en-US" altLang="zh-CN" dirty="0" smtClean="0"/>
              </a:p>
              <a:p>
                <a14:m>
                  <m:oMath xmlns:m="http://schemas.openxmlformats.org/officeDocument/2006/math">
                    <m:r>
                      <a:rPr lang="zh-CN" altLang="en-US" i="1" smtClean="0">
                        <a:latin typeface="Cambria Math"/>
                      </a:rPr>
                      <m:t>𝒞</m:t>
                    </m:r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altLang="zh-CN" b="0" dirty="0" smtClean="0">
                    <a:latin typeface="Times New Roman" pitchFamily="18" charset="0"/>
                    <a:cs typeface="Times New Roman" pitchFamily="18" charset="0"/>
                  </a:rPr>
                  <a:t> is the set of categories of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𝑠</m:t>
                    </m:r>
                  </m:oMath>
                </a14:m>
                <a:r>
                  <a:rPr lang="en-US" altLang="zh-CN" b="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  <a:p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Cambria Math"/>
                      </a:rPr>
                      <m:t>𝐼𝑛𝑡𝑒𝑟𝑠𝑒𝑐𝑡𝑖𝑜𝑛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𝑗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altLang="zh-CN" dirty="0">
                    <a:cs typeface="Times New Roman" pitchFamily="18" charset="0"/>
                  </a:rPr>
                  <a:t> </a:t>
                </a:r>
                <a:r>
                  <a:rPr lang="en-US" altLang="zh-CN" dirty="0">
                    <a:latin typeface="Times New Roman" pitchFamily="18" charset="0"/>
                    <a:cs typeface="Times New Roman" pitchFamily="18" charset="0"/>
                  </a:rPr>
                  <a:t>denotes the number of common categories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𝑎𝑛𝑑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𝑐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altLang="zh-CN" dirty="0">
                    <a:cs typeface="Times New Roman" pitchFamily="18" charset="0"/>
                  </a:rPr>
                  <a:t>.</a:t>
                </a:r>
              </a:p>
              <a:p>
                <a:endParaRPr lang="en-US" altLang="zh-CN" dirty="0">
                  <a:latin typeface="Times New Roman" pitchFamily="18" charset="0"/>
                  <a:cs typeface="Times New Roman" pitchFamily="18" charset="0"/>
                </a:endParaRP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7584" y="1628800"/>
                <a:ext cx="7715200" cy="3816424"/>
              </a:xfrm>
              <a:blipFill rotWithShape="1">
                <a:blip r:embed="rId2"/>
                <a:stretch>
                  <a:fillRect r="-19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842738" y="3429000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Event </a:t>
            </a:r>
            <a:r>
              <a:rPr lang="en-US" altLang="zh-CN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Planning → </a:t>
            </a:r>
            <a:r>
              <a:rPr lang="en-US" altLang="zh-CN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Party</a:t>
            </a:r>
          </a:p>
        </p:txBody>
      </p:sp>
      <p:sp>
        <p:nvSpPr>
          <p:cNvPr id="6" name="矩形 5"/>
          <p:cNvSpPr/>
          <p:nvPr/>
        </p:nvSpPr>
        <p:spPr>
          <a:xfrm>
            <a:off x="1115616" y="3068960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Example 49</a:t>
            </a:r>
            <a:endParaRPr lang="zh-CN" altLang="en-US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15616" y="6228020"/>
            <a:ext cx="2634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90BDD"/>
                </a:solidFill>
                <a:latin typeface="Arial" pitchFamily="34" charset="0"/>
                <a:cs typeface="Arial" pitchFamily="34" charset="0"/>
              </a:rPr>
              <a:t>Color Me Mine Tribeca</a:t>
            </a:r>
            <a:endParaRPr lang="zh-CN" altLang="en-US" dirty="0">
              <a:solidFill>
                <a:srgbClr val="F90BD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35696" y="5085184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90BDD"/>
                </a:solidFill>
                <a:latin typeface="Arial" pitchFamily="34" charset="0"/>
                <a:cs typeface="Arial" pitchFamily="34" charset="0"/>
              </a:rPr>
              <a:t>Event </a:t>
            </a:r>
            <a:r>
              <a:rPr lang="en-US" altLang="zh-CN" sz="2400" dirty="0">
                <a:solidFill>
                  <a:srgbClr val="F90BDD"/>
                </a:solidFill>
                <a:latin typeface="Arial" pitchFamily="34" charset="0"/>
                <a:cs typeface="Arial" pitchFamily="34" charset="0"/>
              </a:rPr>
              <a:t>Planning → </a:t>
            </a:r>
            <a:r>
              <a:rPr lang="en-US" altLang="zh-CN" sz="2400" dirty="0" smtClean="0">
                <a:solidFill>
                  <a:srgbClr val="F90BDD"/>
                </a:solidFill>
                <a:latin typeface="Arial" pitchFamily="34" charset="0"/>
                <a:cs typeface="Arial" pitchFamily="34" charset="0"/>
              </a:rPr>
              <a:t>Party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5346700" y="3644900"/>
            <a:ext cx="1625637" cy="1663700"/>
          </a:xfrm>
          <a:custGeom>
            <a:avLst/>
            <a:gdLst>
              <a:gd name="connsiteX0" fmla="*/ 0 w 1625637"/>
              <a:gd name="connsiteY0" fmla="*/ 0 h 1663700"/>
              <a:gd name="connsiteX1" fmla="*/ 1625600 w 1625637"/>
              <a:gd name="connsiteY1" fmla="*/ 482600 h 1663700"/>
              <a:gd name="connsiteX2" fmla="*/ 38100 w 1625637"/>
              <a:gd name="connsiteY2" fmla="*/ 1663700 h 166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37" h="1663700">
                <a:moveTo>
                  <a:pt x="0" y="0"/>
                </a:moveTo>
                <a:cubicBezTo>
                  <a:pt x="809625" y="102658"/>
                  <a:pt x="1619250" y="205317"/>
                  <a:pt x="1625600" y="482600"/>
                </a:cubicBezTo>
                <a:cubicBezTo>
                  <a:pt x="1631950" y="759883"/>
                  <a:pt x="835025" y="1211791"/>
                  <a:pt x="38100" y="1663700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804248" y="3573016"/>
            <a:ext cx="2188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Similarity : 2/2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5359400" y="3644900"/>
            <a:ext cx="1702398" cy="2019300"/>
          </a:xfrm>
          <a:custGeom>
            <a:avLst/>
            <a:gdLst>
              <a:gd name="connsiteX0" fmla="*/ 0 w 1702398"/>
              <a:gd name="connsiteY0" fmla="*/ 0 h 2019300"/>
              <a:gd name="connsiteX1" fmla="*/ 1701800 w 1702398"/>
              <a:gd name="connsiteY1" fmla="*/ 469900 h 2019300"/>
              <a:gd name="connsiteX2" fmla="*/ 152400 w 1702398"/>
              <a:gd name="connsiteY2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02398" h="2019300">
                <a:moveTo>
                  <a:pt x="0" y="0"/>
                </a:moveTo>
                <a:cubicBezTo>
                  <a:pt x="838200" y="66675"/>
                  <a:pt x="1676400" y="133350"/>
                  <a:pt x="1701800" y="469900"/>
                </a:cubicBezTo>
                <a:cubicBezTo>
                  <a:pt x="1727200" y="806450"/>
                  <a:pt x="939800" y="1412875"/>
                  <a:pt x="152400" y="2019300"/>
                </a:cubicBezTo>
              </a:path>
            </a:pathLst>
          </a:custGeom>
          <a:noFill/>
          <a:ln>
            <a:solidFill>
              <a:srgbClr val="FF330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7020272" y="3717032"/>
            <a:ext cx="2188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Similarity : 0/2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5372100" y="3632200"/>
            <a:ext cx="1702505" cy="2324100"/>
          </a:xfrm>
          <a:custGeom>
            <a:avLst/>
            <a:gdLst>
              <a:gd name="connsiteX0" fmla="*/ 0 w 1702505"/>
              <a:gd name="connsiteY0" fmla="*/ 0 h 2324100"/>
              <a:gd name="connsiteX1" fmla="*/ 1701800 w 1702505"/>
              <a:gd name="connsiteY1" fmla="*/ 469900 h 2324100"/>
              <a:gd name="connsiteX2" fmla="*/ 165100 w 1702505"/>
              <a:gd name="connsiteY2" fmla="*/ 2324100 h 232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02505" h="2324100">
                <a:moveTo>
                  <a:pt x="0" y="0"/>
                </a:moveTo>
                <a:cubicBezTo>
                  <a:pt x="837141" y="41275"/>
                  <a:pt x="1674283" y="82550"/>
                  <a:pt x="1701800" y="469900"/>
                </a:cubicBezTo>
                <a:cubicBezTo>
                  <a:pt x="1729317" y="857250"/>
                  <a:pt x="947208" y="1590675"/>
                  <a:pt x="165100" y="2324100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6804248" y="4476750"/>
            <a:ext cx="2188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Similarity : 1/2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5422900" y="4051300"/>
            <a:ext cx="1514817" cy="1295400"/>
          </a:xfrm>
          <a:custGeom>
            <a:avLst/>
            <a:gdLst>
              <a:gd name="connsiteX0" fmla="*/ 965200 w 1514817"/>
              <a:gd name="connsiteY0" fmla="*/ 0 h 1295400"/>
              <a:gd name="connsiteX1" fmla="*/ 1473200 w 1514817"/>
              <a:gd name="connsiteY1" fmla="*/ 660400 h 1295400"/>
              <a:gd name="connsiteX2" fmla="*/ 0 w 1514817"/>
              <a:gd name="connsiteY2" fmla="*/ 129540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4817" h="1295400">
                <a:moveTo>
                  <a:pt x="965200" y="0"/>
                </a:moveTo>
                <a:cubicBezTo>
                  <a:pt x="1299633" y="222250"/>
                  <a:pt x="1634067" y="444500"/>
                  <a:pt x="1473200" y="660400"/>
                </a:cubicBezTo>
                <a:cubicBezTo>
                  <a:pt x="1312333" y="876300"/>
                  <a:pt x="656166" y="1085850"/>
                  <a:pt x="0" y="1295400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919654" y="4140200"/>
            <a:ext cx="2188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Similarity : 0/2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5537200" y="4000500"/>
            <a:ext cx="1602241" cy="1625600"/>
          </a:xfrm>
          <a:custGeom>
            <a:avLst/>
            <a:gdLst>
              <a:gd name="connsiteX0" fmla="*/ 850900 w 1602241"/>
              <a:gd name="connsiteY0" fmla="*/ 0 h 1625600"/>
              <a:gd name="connsiteX1" fmla="*/ 1574800 w 1602241"/>
              <a:gd name="connsiteY1" fmla="*/ 812800 h 1625600"/>
              <a:gd name="connsiteX2" fmla="*/ 0 w 1602241"/>
              <a:gd name="connsiteY2" fmla="*/ 1625600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2241" h="1625600">
                <a:moveTo>
                  <a:pt x="850900" y="0"/>
                </a:moveTo>
                <a:cubicBezTo>
                  <a:pt x="1283758" y="270933"/>
                  <a:pt x="1716617" y="541867"/>
                  <a:pt x="1574800" y="812800"/>
                </a:cubicBezTo>
                <a:cubicBezTo>
                  <a:pt x="1432983" y="1083733"/>
                  <a:pt x="716491" y="1354666"/>
                  <a:pt x="0" y="1625600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7139441" y="4478982"/>
            <a:ext cx="2188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Similarity : 0/2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5575300" y="4025900"/>
            <a:ext cx="1540429" cy="1943100"/>
          </a:xfrm>
          <a:custGeom>
            <a:avLst/>
            <a:gdLst>
              <a:gd name="connsiteX0" fmla="*/ 850900 w 1540429"/>
              <a:gd name="connsiteY0" fmla="*/ 0 h 1943100"/>
              <a:gd name="connsiteX1" fmla="*/ 1511300 w 1540429"/>
              <a:gd name="connsiteY1" fmla="*/ 952500 h 1943100"/>
              <a:gd name="connsiteX2" fmla="*/ 0 w 1540429"/>
              <a:gd name="connsiteY2" fmla="*/ 194310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0429" h="1943100">
                <a:moveTo>
                  <a:pt x="850900" y="0"/>
                </a:moveTo>
                <a:cubicBezTo>
                  <a:pt x="1252008" y="314325"/>
                  <a:pt x="1653117" y="628650"/>
                  <a:pt x="1511300" y="952500"/>
                </a:cubicBezTo>
                <a:cubicBezTo>
                  <a:pt x="1369483" y="1276350"/>
                  <a:pt x="684741" y="1609725"/>
                  <a:pt x="0" y="1943100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6948264" y="4976862"/>
            <a:ext cx="2188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Similarity : 0/2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131840" y="4259997"/>
            <a:ext cx="0" cy="825187"/>
          </a:xfrm>
          <a:prstGeom prst="line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347864" y="4221088"/>
            <a:ext cx="46070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Similarity : </a:t>
            </a:r>
            <a:r>
              <a:rPr lang="en-US" altLang="zh-CN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2/2+0/2+1/2+0/2+0/2+0/2)/6=1/4</a:t>
            </a:r>
            <a:endParaRPr lang="zh-CN" alt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835696" y="5445224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90BDD"/>
                </a:solidFill>
                <a:latin typeface="Arial" pitchFamily="34" charset="0"/>
                <a:cs typeface="Arial" pitchFamily="34" charset="0"/>
              </a:rPr>
              <a:t>Shopping → Arts &amp; Crafts</a:t>
            </a:r>
          </a:p>
        </p:txBody>
      </p:sp>
      <p:sp>
        <p:nvSpPr>
          <p:cNvPr id="27" name="矩形 26"/>
          <p:cNvSpPr/>
          <p:nvPr/>
        </p:nvSpPr>
        <p:spPr>
          <a:xfrm>
            <a:off x="1835696" y="5775647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F90BDD"/>
                </a:solidFill>
                <a:latin typeface="Arial" pitchFamily="34" charset="0"/>
                <a:cs typeface="Arial" pitchFamily="34" charset="0"/>
              </a:rPr>
              <a:t>Event Planning → Venues</a:t>
            </a:r>
            <a:endParaRPr lang="zh-CN" altLang="en-US" sz="2400" dirty="0">
              <a:solidFill>
                <a:srgbClr val="F90BD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835696" y="3803848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Active Life</a:t>
            </a:r>
            <a:r>
              <a:rPr lang="en-US" altLang="zh-CN" sz="2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→ Amusement Parks</a:t>
            </a:r>
            <a:endParaRPr lang="zh-CN" altLang="en-US" sz="2400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64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1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6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0BD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0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0BD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4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1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6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0BD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8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9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2" presetID="3" presetClass="emph" presetSubtype="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0BD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3" presetClass="emph" presetSubtype="2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A5A5A5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6" presetID="3" presetClass="emph" presetSubtype="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7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0BD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3" presetClass="emph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" dur="1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0" presetID="3" presetClass="emph" presetSubtype="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1" dur="1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0BD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2" presetID="3" presetClass="emph" presetSubtype="2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1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0BD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6" grpId="0"/>
      <p:bldP spid="8" grpId="0"/>
      <p:bldP spid="9" grpId="0"/>
      <p:bldP spid="9" grpId="1"/>
      <p:bldP spid="9" grpId="2"/>
      <p:bldP spid="9" grpId="3"/>
      <p:bldP spid="9" grpId="4"/>
      <p:bldP spid="11" grpId="0" animBg="1"/>
      <p:bldP spid="11" grpId="1" animBg="1"/>
      <p:bldP spid="12" grpId="0"/>
      <p:bldP spid="12" grpId="1"/>
      <p:bldP spid="13" grpId="0" animBg="1"/>
      <p:bldP spid="13" grpId="1" animBg="1"/>
      <p:bldP spid="14" grpId="0"/>
      <p:bldP spid="14" grpId="1"/>
      <p:bldP spid="15" grpId="0" animBg="1"/>
      <p:bldP spid="15" grpId="1" animBg="1"/>
      <p:bldP spid="16" grpId="0"/>
      <p:bldP spid="16" grpId="1"/>
      <p:bldP spid="17" grpId="0" animBg="1"/>
      <p:bldP spid="17" grpId="1" animBg="1"/>
      <p:bldP spid="18" grpId="0"/>
      <p:bldP spid="18" grpId="1"/>
      <p:bldP spid="19" grpId="0" animBg="1"/>
      <p:bldP spid="19" grpId="1" animBg="1"/>
      <p:bldP spid="20" grpId="0"/>
      <p:bldP spid="20" grpId="1"/>
      <p:bldP spid="21" grpId="0" animBg="1"/>
      <p:bldP spid="21" grpId="1" animBg="1"/>
      <p:bldP spid="22" grpId="0"/>
      <p:bldP spid="22" grpId="1"/>
      <p:bldP spid="25" grpId="0"/>
      <p:bldP spid="26" grpId="0"/>
      <p:bldP spid="26" grpId="1"/>
      <p:bldP spid="26" grpId="2"/>
      <p:bldP spid="26" grpId="3"/>
      <p:bldP spid="26" grpId="4"/>
      <p:bldP spid="26" grpId="5"/>
      <p:bldP spid="26" grpId="6"/>
      <p:bldP spid="27" grpId="0"/>
      <p:bldP spid="27" grpId="1"/>
      <p:bldP spid="27" grpId="2"/>
      <p:bldP spid="27" grpId="3"/>
      <p:bldP spid="27" grpId="4"/>
      <p:bldP spid="28" grpId="0"/>
      <p:bldP spid="28" grpId="1"/>
      <p:bldP spid="28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Similarity Functions (3): Combined</a:t>
            </a:r>
            <a:endParaRPr lang="zh-CN" altLang="en-US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564903"/>
                <a:ext cx="8075240" cy="280831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𝑆𝐼𝑀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𝑐𝑜𝑚𝑏𝑖𝑛𝑒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𝑒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/>
                          </a:rPr>
                          <m:t>𝐶</m:t>
                        </m:r>
                      </m:e>
                    </m:d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</m:oMath>
                </a14:m>
                <a:endParaRPr lang="en-US" altLang="zh-CN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en-US" altLang="zh-CN" b="0" dirty="0" smtClean="0"/>
                  <a:t>	</a:t>
                </a:r>
                <a14:m>
                  <m:oMath xmlns:m="http://schemas.openxmlformats.org/officeDocument/2006/math">
                    <m:r>
                      <a:rPr lang="zh-CN" altLang="en-US" b="0" i="1" smtClean="0">
                        <a:latin typeface="Cambria Math"/>
                      </a:rPr>
                      <m:t>𝛼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𝑆𝐼𝑀</m:t>
                        </m:r>
                      </m:e>
                      <m:sub>
                        <m:r>
                          <a:rPr lang="zh-CN" altLang="en-US" b="0" i="1" smtClean="0">
                            <a:latin typeface="Cambria Math"/>
                            <a:ea typeface="Cambria Math"/>
                          </a:rPr>
                          <m:t>𝒞</m:t>
                        </m:r>
                      </m:sub>
                    </m:sSub>
                    <m:d>
                      <m:dPr>
                        <m:ctrlPr>
                          <a:rPr lang="en-US" altLang="zh-CN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</m:d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+(1−</m:t>
                    </m:r>
                    <m:r>
                      <a:rPr lang="zh-CN" altLang="en-US" b="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)×</m:t>
                    </m:r>
                    <m:sSub>
                      <m:sSubPr>
                        <m:ctrlPr>
                          <a:rPr lang="en-US" altLang="zh-CN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  <a:ea typeface="Cambria Math"/>
                          </a:rPr>
                          <m:t>𝑆𝐼𝑀</m:t>
                        </m:r>
                      </m:e>
                      <m:sub>
                        <m:r>
                          <a:rPr lang="zh-CN" altLang="en-US" b="0" i="1" smtClean="0">
                            <a:latin typeface="Cambria Math"/>
                            <a:ea typeface="Cambria Math"/>
                          </a:rPr>
                          <m:t>𝒟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𝑒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,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altLang="zh-CN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altLang="zh-CN" dirty="0" smtClean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564903"/>
                <a:ext cx="8075240" cy="2808313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64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Overview of Our methods</a:t>
            </a:r>
            <a:endParaRPr lang="zh-CN" alt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23528" y="2132856"/>
            <a:ext cx="2592288" cy="1944216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Gather Candidate Suggestions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491879" y="2132856"/>
            <a:ext cx="2520281" cy="1944216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Rank Suggestions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516216" y="2132856"/>
            <a:ext cx="2376264" cy="1944216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Post-Process Results </a:t>
            </a:r>
            <a:endParaRPr lang="zh-CN" altLang="en-US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直接箭头连接符 16"/>
          <p:cNvCxnSpPr>
            <a:stCxn id="9" idx="3"/>
            <a:endCxn id="10" idx="1"/>
          </p:cNvCxnSpPr>
          <p:nvPr/>
        </p:nvCxnSpPr>
        <p:spPr>
          <a:xfrm>
            <a:off x="2915816" y="3104964"/>
            <a:ext cx="576063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10" idx="3"/>
            <a:endCxn id="16" idx="1"/>
          </p:cNvCxnSpPr>
          <p:nvPr/>
        </p:nvCxnSpPr>
        <p:spPr>
          <a:xfrm>
            <a:off x="6012160" y="3104964"/>
            <a:ext cx="504056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436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Step 3: Post-Process Candidates</a:t>
            </a:r>
            <a:endParaRPr lang="zh-CN" altLang="en-US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CN" sz="2600" dirty="0" smtClean="0">
                <a:latin typeface="Arial" pitchFamily="34" charset="0"/>
                <a:cs typeface="Arial" pitchFamily="34" charset="0"/>
              </a:rPr>
              <a:t>How to filter out the suggestions that do not meet the temporal requirement? </a:t>
            </a:r>
          </a:p>
          <a:p>
            <a:pPr lvl="1"/>
            <a:r>
              <a:rPr lang="en-US" altLang="zh-CN" sz="2600" dirty="0" smtClean="0">
                <a:latin typeface="Arial" pitchFamily="34" charset="0"/>
                <a:cs typeface="Arial" pitchFamily="34" charset="0"/>
              </a:rPr>
              <a:t>Not every suggestion has listed business hours. </a:t>
            </a:r>
          </a:p>
          <a:p>
            <a:pPr lvl="1"/>
            <a:r>
              <a:rPr lang="en-US" altLang="zh-CN" sz="2600" dirty="0" smtClean="0">
                <a:latin typeface="Arial" pitchFamily="34" charset="0"/>
                <a:cs typeface="Arial" pitchFamily="34" charset="0"/>
              </a:rPr>
              <a:t>To solve the data </a:t>
            </a:r>
            <a:r>
              <a:rPr lang="en-US" altLang="zh-CN" sz="2600" dirty="0" err="1" smtClean="0">
                <a:latin typeface="Arial" pitchFamily="34" charset="0"/>
                <a:cs typeface="Arial" pitchFamily="34" charset="0"/>
              </a:rPr>
              <a:t>sparsity</a:t>
            </a:r>
            <a:r>
              <a:rPr lang="en-US" altLang="zh-CN" sz="2600" dirty="0" smtClean="0">
                <a:latin typeface="Arial" pitchFamily="34" charset="0"/>
                <a:cs typeface="Arial" pitchFamily="34" charset="0"/>
              </a:rPr>
              <a:t> problem, we propose to learn business hours for each category through majority voting, and apply the learned business hours for all the suggestions under the same category. </a:t>
            </a:r>
          </a:p>
          <a:p>
            <a:pPr marL="0" indent="0">
              <a:buNone/>
            </a:pPr>
            <a:endParaRPr lang="en-US" altLang="zh-CN" sz="2600" dirty="0" smtClean="0">
              <a:latin typeface="Arial" pitchFamily="34" charset="0"/>
              <a:cs typeface="Arial" pitchFamily="34" charset="0"/>
            </a:endParaRPr>
          </a:p>
          <a:p>
            <a:endParaRPr lang="en-US" altLang="zh-CN" sz="2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71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Performance of Our Runs</a:t>
            </a:r>
            <a:endParaRPr lang="zh-CN" altLang="en-US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4100879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400" dirty="0" smtClean="0">
                <a:latin typeface="Arial" pitchFamily="34" charset="0"/>
                <a:cs typeface="Arial" pitchFamily="34" charset="0"/>
              </a:rPr>
              <a:t>Use Category only has better performance on WGT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400" dirty="0" smtClean="0">
                <a:latin typeface="Arial" pitchFamily="34" charset="0"/>
                <a:cs typeface="Arial" pitchFamily="34" charset="0"/>
              </a:rPr>
              <a:t>Use Combination has better performance on GT</a:t>
            </a:r>
            <a:endParaRPr lang="zh-CN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内容占位符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60413513"/>
                  </p:ext>
                </p:extLst>
              </p:nvPr>
            </p:nvGraphicFramePr>
            <p:xfrm>
              <a:off x="651258" y="1916832"/>
              <a:ext cx="7809174" cy="1920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57400"/>
                    <a:gridCol w="1143000"/>
                    <a:gridCol w="1219200"/>
                    <a:gridCol w="1161817"/>
                    <a:gridCol w="1071577"/>
                    <a:gridCol w="1156180"/>
                  </a:tblGrid>
                  <a:tr h="4289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700" dirty="0" err="1" smtClean="0">
                              <a:latin typeface="+mj-lt"/>
                              <a:cs typeface="Times New Roman" pitchFamily="18" charset="0"/>
                            </a:rPr>
                            <a:t>RunID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700" dirty="0" smtClean="0">
                              <a:latin typeface="+mj-lt"/>
                              <a:cs typeface="Times New Roman" pitchFamily="18" charset="0"/>
                            </a:rPr>
                            <a:t>Use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7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700" i="1">
                                      <a:latin typeface="Cambria Math"/>
                                    </a:rPr>
                                    <m:t>𝑆𝐼𝑀</m:t>
                                  </m:r>
                                </m:e>
                                <m:sub>
                                  <m:r>
                                    <a:rPr lang="zh-CN" altLang="en-US" sz="2700" i="1">
                                      <a:latin typeface="Cambria Math"/>
                                    </a:rPr>
                                    <m:t>𝒞</m:t>
                                  </m:r>
                                </m:sub>
                              </m:sSub>
                            </m:oMath>
                          </a14:m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700" dirty="0" smtClean="0">
                              <a:latin typeface="+mj-lt"/>
                              <a:cs typeface="Times New Roman" pitchFamily="18" charset="0"/>
                            </a:rPr>
                            <a:t>Use</a:t>
                          </a:r>
                          <a:r>
                            <a:rPr lang="en-US" altLang="zh-CN" sz="2700" baseline="0" dirty="0" smtClean="0">
                              <a:latin typeface="+mj-lt"/>
                              <a:cs typeface="Times New Roman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27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700" i="1">
                                      <a:latin typeface="Cambria Math"/>
                                    </a:rPr>
                                    <m:t>𝑆𝐼𝑀</m:t>
                                  </m:r>
                                </m:e>
                                <m:sub>
                                  <m:r>
                                    <a:rPr lang="zh-CN" altLang="en-US" sz="2700" i="1" smtClean="0">
                                      <a:latin typeface="Cambria Math"/>
                                    </a:rPr>
                                    <m:t>𝓓</m:t>
                                  </m:r>
                                </m:sub>
                              </m:sSub>
                            </m:oMath>
                          </a14:m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altLang="zh-CN" sz="27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P@5 WGT 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altLang="zh-CN" sz="27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P@5 W 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l-PL" altLang="zh-CN" sz="27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P@5 GT</a:t>
                          </a:r>
                          <a:endParaRPr lang="zh-CN" altLang="en-US" sz="2700" dirty="0" smtClean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144185">
                    <a:tc>
                      <a:txBody>
                        <a:bodyPr/>
                        <a:lstStyle/>
                        <a:p>
                          <a:r>
                            <a:rPr lang="en-US" altLang="zh-CN" sz="2700" b="1" i="0" u="none" strike="noStrike" kern="1200" baseline="0" dirty="0" err="1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UDInfoCSTc</a:t>
                          </a:r>
                          <a:endParaRPr lang="zh-CN" altLang="en-US" sz="2700" b="1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700" dirty="0" smtClean="0">
                              <a:latin typeface="+mj-lt"/>
                              <a:cs typeface="Times New Roman" pitchFamily="18" charset="0"/>
                            </a:rPr>
                            <a:t>Yes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700" dirty="0" smtClean="0">
                              <a:latin typeface="+mj-lt"/>
                              <a:cs typeface="Times New Roman" pitchFamily="18" charset="0"/>
                            </a:rPr>
                            <a:t>No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700" b="1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0.2481 </a:t>
                          </a:r>
                          <a:endParaRPr lang="zh-CN" altLang="en-US" sz="2700" b="1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7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0.35 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7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0.4950</a:t>
                          </a:r>
                        </a:p>
                      </a:txBody>
                      <a:tcPr/>
                    </a:tc>
                  </a:tr>
                  <a:tr h="144185">
                    <a:tc>
                      <a:txBody>
                        <a:bodyPr/>
                        <a:lstStyle/>
                        <a:p>
                          <a:r>
                            <a:rPr lang="en-US" altLang="zh-CN" sz="2700" b="1" i="0" u="none" strike="noStrike" kern="1200" baseline="0" dirty="0" err="1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Times New Roman" pitchFamily="18" charset="0"/>
                            </a:rPr>
                            <a:t>UDInfoCSTdc</a:t>
                          </a:r>
                          <a:endParaRPr lang="zh-CN" altLang="en-US" sz="2700" b="1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700" dirty="0" smtClean="0">
                              <a:latin typeface="+mj-lt"/>
                              <a:cs typeface="Times New Roman" pitchFamily="18" charset="0"/>
                            </a:rPr>
                            <a:t>Yes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700" dirty="0" smtClean="0">
                              <a:latin typeface="+mj-lt"/>
                              <a:cs typeface="Times New Roman" pitchFamily="18" charset="0"/>
                            </a:rPr>
                            <a:t>Yes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7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0.2210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7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0.35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700" b="1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0.5442</a:t>
                          </a:r>
                          <a:endParaRPr lang="zh-CN" altLang="en-US" sz="2700" b="1" dirty="0" smtClean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内容占位符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60413513"/>
                  </p:ext>
                </p:extLst>
              </p:nvPr>
            </p:nvGraphicFramePr>
            <p:xfrm>
              <a:off x="651258" y="1916832"/>
              <a:ext cx="7809174" cy="1920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57400"/>
                    <a:gridCol w="1143000"/>
                    <a:gridCol w="1219200"/>
                    <a:gridCol w="1161817"/>
                    <a:gridCol w="1071577"/>
                    <a:gridCol w="1156180"/>
                  </a:tblGrid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700" dirty="0" err="1" smtClean="0">
                              <a:latin typeface="+mj-lt"/>
                              <a:cs typeface="Times New Roman" pitchFamily="18" charset="0"/>
                            </a:rPr>
                            <a:t>RunID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79787" t="-5333" r="-402128" b="-12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63000" t="-5333" r="-278000" b="-12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altLang="zh-CN" sz="27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P@5 WGT 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l-PL" altLang="zh-CN" sz="27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P@5 W 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l-PL" altLang="zh-CN" sz="2700" b="0" i="0" u="none" strike="noStrike" kern="1200" baseline="0" dirty="0" smtClean="0">
                              <a:solidFill>
                                <a:schemeClr val="lt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P@5 GT</a:t>
                          </a:r>
                          <a:endParaRPr lang="zh-CN" altLang="en-US" sz="2700" dirty="0" smtClean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r>
                            <a:rPr lang="en-US" altLang="zh-CN" sz="2700" b="1" i="0" u="none" strike="noStrike" kern="1200" baseline="0" dirty="0" err="1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UDInfoCSTc</a:t>
                          </a:r>
                          <a:endParaRPr lang="zh-CN" altLang="en-US" sz="2700" b="1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700" dirty="0" smtClean="0">
                              <a:latin typeface="+mj-lt"/>
                              <a:cs typeface="Times New Roman" pitchFamily="18" charset="0"/>
                            </a:rPr>
                            <a:t>Yes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700" dirty="0" smtClean="0">
                              <a:latin typeface="+mj-lt"/>
                              <a:cs typeface="Times New Roman" pitchFamily="18" charset="0"/>
                            </a:rPr>
                            <a:t>No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700" b="1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0.2481 </a:t>
                          </a:r>
                          <a:endParaRPr lang="zh-CN" altLang="en-US" sz="2700" b="1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7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0.35 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7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0.4950</a:t>
                          </a:r>
                        </a:p>
                      </a:txBody>
                      <a:tcPr/>
                    </a:tc>
                  </a:tr>
                  <a:tr h="502920">
                    <a:tc>
                      <a:txBody>
                        <a:bodyPr/>
                        <a:lstStyle/>
                        <a:p>
                          <a:r>
                            <a:rPr lang="en-US" altLang="zh-CN" sz="2700" b="1" i="0" u="none" strike="noStrike" kern="1200" baseline="0" dirty="0" err="1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Times New Roman" pitchFamily="18" charset="0"/>
                            </a:rPr>
                            <a:t>UDInfoCSTdc</a:t>
                          </a:r>
                          <a:endParaRPr lang="zh-CN" altLang="en-US" sz="2700" b="1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700" dirty="0" smtClean="0">
                              <a:latin typeface="+mj-lt"/>
                              <a:cs typeface="Times New Roman" pitchFamily="18" charset="0"/>
                            </a:rPr>
                            <a:t>Yes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700" dirty="0" smtClean="0">
                              <a:latin typeface="+mj-lt"/>
                              <a:cs typeface="Times New Roman" pitchFamily="18" charset="0"/>
                            </a:rPr>
                            <a:t>Yes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7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0.2210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700" b="0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0.35</a:t>
                          </a:r>
                          <a:endParaRPr lang="zh-CN" altLang="en-US" sz="2700" dirty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2700" b="1" i="0" u="none" strike="noStrike" kern="1200" baseline="0" dirty="0" smtClean="0">
                              <a:solidFill>
                                <a:schemeClr val="dk1"/>
                              </a:solidFill>
                              <a:latin typeface="+mj-lt"/>
                              <a:ea typeface="+mn-ea"/>
                              <a:cs typeface="Times New Roman" pitchFamily="18" charset="0"/>
                            </a:rPr>
                            <a:t>0.5442</a:t>
                          </a:r>
                          <a:endParaRPr lang="zh-CN" altLang="en-US" sz="2700" b="1" dirty="0" smtClean="0">
                            <a:latin typeface="+mj-lt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492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ypeilin\Dropbox\TREC2012\plot\pwgt_pos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35292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6096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spcBef>
                <a:spcPct val="0"/>
              </a:spcBef>
              <a:buNone/>
              <a:defRPr sz="40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altLang="zh-CN" dirty="0"/>
              <a:t>Results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347864" y="1484784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itchFamily="34" charset="0"/>
                <a:ea typeface="Arial Unicode MS" pitchFamily="34" charset="-122"/>
                <a:cs typeface="Arial" pitchFamily="34" charset="0"/>
              </a:rPr>
              <a:t>Category Similarity (</a:t>
            </a:r>
            <a:r>
              <a:rPr lang="en-US" altLang="zh-CN" dirty="0" err="1">
                <a:latin typeface="Arial" pitchFamily="34" charset="0"/>
                <a:ea typeface="Arial Unicode MS" pitchFamily="34" charset="-122"/>
                <a:cs typeface="Arial" pitchFamily="34" charset="0"/>
              </a:rPr>
              <a:t>UDInfoCSTc</a:t>
            </a:r>
            <a:r>
              <a:rPr lang="en-US" altLang="zh-CN" dirty="0">
                <a:latin typeface="Arial" pitchFamily="34" charset="0"/>
                <a:ea typeface="Arial Unicode MS" pitchFamily="34" charset="-122"/>
                <a:cs typeface="Arial" pitchFamily="34" charset="0"/>
              </a:rPr>
              <a:t>)</a:t>
            </a:r>
          </a:p>
          <a:p>
            <a:r>
              <a:rPr lang="en-US" altLang="zh-CN" dirty="0">
                <a:latin typeface="Arial" pitchFamily="34" charset="0"/>
                <a:ea typeface="Arial Unicode MS" pitchFamily="34" charset="-122"/>
                <a:cs typeface="Arial" pitchFamily="34" charset="0"/>
              </a:rPr>
              <a:t>Combination (</a:t>
            </a:r>
            <a:r>
              <a:rPr lang="en-US" altLang="zh-CN" dirty="0" err="1">
                <a:latin typeface="Arial" pitchFamily="34" charset="0"/>
                <a:ea typeface="Arial Unicode MS" pitchFamily="34" charset="-122"/>
                <a:cs typeface="Arial" pitchFamily="34" charset="0"/>
              </a:rPr>
              <a:t>UDInfoCSTdc</a:t>
            </a:r>
            <a:r>
              <a:rPr lang="en-US" altLang="zh-CN" dirty="0">
                <a:latin typeface="Arial" pitchFamily="34" charset="0"/>
                <a:ea typeface="Arial Unicode MS" pitchFamily="34" charset="-122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3807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ypeilin\Dropbox\TREC2012\plot\cwgt_pos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371656" cy="578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609600" y="-273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Results</a:t>
            </a:r>
            <a:endParaRPr lang="zh-CN" altLang="en-US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03648" y="2060848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itchFamily="34" charset="0"/>
                <a:ea typeface="Arial Unicode MS" pitchFamily="34" charset="-122"/>
                <a:cs typeface="Arial" pitchFamily="34" charset="0"/>
              </a:rPr>
              <a:t>Category Similarity (</a:t>
            </a:r>
            <a:r>
              <a:rPr lang="en-US" altLang="zh-CN" dirty="0" err="1">
                <a:latin typeface="Arial" pitchFamily="34" charset="0"/>
                <a:ea typeface="Arial Unicode MS" pitchFamily="34" charset="-122"/>
                <a:cs typeface="Arial" pitchFamily="34" charset="0"/>
              </a:rPr>
              <a:t>UDInfoCSTc</a:t>
            </a:r>
            <a:r>
              <a:rPr lang="en-US" altLang="zh-CN" dirty="0">
                <a:latin typeface="Arial" pitchFamily="34" charset="0"/>
                <a:ea typeface="Arial Unicode MS" pitchFamily="34" charset="-122"/>
                <a:cs typeface="Arial" pitchFamily="34" charset="0"/>
              </a:rPr>
              <a:t>)</a:t>
            </a:r>
          </a:p>
          <a:p>
            <a:r>
              <a:rPr lang="en-US" altLang="zh-CN" dirty="0">
                <a:latin typeface="Arial" pitchFamily="34" charset="0"/>
                <a:ea typeface="Arial Unicode MS" pitchFamily="34" charset="-122"/>
                <a:cs typeface="Arial" pitchFamily="34" charset="0"/>
              </a:rPr>
              <a:t>Combination (</a:t>
            </a:r>
            <a:r>
              <a:rPr lang="en-US" altLang="zh-CN" dirty="0" err="1">
                <a:latin typeface="Arial" pitchFamily="34" charset="0"/>
                <a:ea typeface="Arial Unicode MS" pitchFamily="34" charset="-122"/>
                <a:cs typeface="Arial" pitchFamily="34" charset="0"/>
              </a:rPr>
              <a:t>UDInfoCSTdc</a:t>
            </a:r>
            <a:r>
              <a:rPr lang="en-US" altLang="zh-CN" dirty="0">
                <a:latin typeface="Arial" pitchFamily="34" charset="0"/>
                <a:ea typeface="Arial Unicode MS" pitchFamily="34" charset="-122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9952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1"/>
          <p:cNvSpPr/>
          <p:nvPr/>
        </p:nvSpPr>
        <p:spPr>
          <a:xfrm>
            <a:off x="971600" y="1700808"/>
            <a:ext cx="1008112" cy="273630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5"/>
          <p:cNvSpPr/>
          <p:nvPr/>
        </p:nvSpPr>
        <p:spPr>
          <a:xfrm>
            <a:off x="8172400" y="3573016"/>
            <a:ext cx="504056" cy="165618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/>
          </a:p>
        </p:txBody>
      </p:sp>
      <p:graphicFrame>
        <p:nvGraphicFramePr>
          <p:cNvPr id="10" name="图表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623802"/>
              </p:ext>
            </p:extLst>
          </p:nvPr>
        </p:nvGraphicFramePr>
        <p:xfrm>
          <a:off x="251520" y="692697"/>
          <a:ext cx="8516243" cy="4977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976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findicons.com/files/icons/1609/ose_png/256/err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402" y="2828602"/>
            <a:ext cx="709235" cy="70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png-3.findicons.com/files/icons/1609/ose_png/256/ti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90193"/>
            <a:ext cx="738582" cy="73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ikieducator.org/images/1/16/Dummy_user.pn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33" y="1391004"/>
            <a:ext cx="648073" cy="64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http://wikieducator.org/images/1/16/Dummy_user.pn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91004"/>
            <a:ext cx="648072" cy="64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8" descr="http://arguzsoft.com/aplications/imagenes/icon_shopcar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35" y="5477843"/>
            <a:ext cx="653359" cy="66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4" descr="http://www.cookcenter.us/new-images/MuseumIconWords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15197"/>
            <a:ext cx="716676" cy="73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http://statefairofwv.com/files/2011/03/ferris-wheel-ico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40" y="3696160"/>
            <a:ext cx="712948" cy="71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6" descr="Hotel Icon Restaurant Clip Art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35" y="4626078"/>
            <a:ext cx="653358" cy="65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8" descr="http://www.veryicon.com/icon/png/Object/Points%20Of%20Interest/Theater%20Yellow%202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40" y="2008034"/>
            <a:ext cx="712948" cy="712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http://png-3.findicons.com/files/icons/1609/ose_png/256/ti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615974"/>
            <a:ext cx="738582" cy="73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http://png-3.findicons.com/files/icons/1609/ose_png/256/ti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675568"/>
            <a:ext cx="738582" cy="73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6" descr="http://findicons.com/files/icons/1609/ose_png/256/err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402" y="5456069"/>
            <a:ext cx="709235" cy="70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标题 1"/>
          <p:cNvSpPr txBox="1">
            <a:spLocks/>
          </p:cNvSpPr>
          <p:nvPr/>
        </p:nvSpPr>
        <p:spPr>
          <a:xfrm>
            <a:off x="72008" y="197767"/>
            <a:ext cx="8892480" cy="9989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The task is to provide suggestions based on both user profiles and contexts</a:t>
            </a:r>
            <a:endParaRPr lang="zh-CN" altLang="en-US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6" name="Picture 6" descr="http://findicons.com/files/icons/1609/ose_png/256/err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530" y="2814613"/>
            <a:ext cx="709235" cy="70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 descr="http://png-3.findicons.com/files/icons/1609/ose_png/256/ti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423452"/>
            <a:ext cx="738582" cy="73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4" descr="http://png-3.findicons.com/files/icons/1609/ose_png/256/ti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08560"/>
            <a:ext cx="738582" cy="73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6" descr="http://findicons.com/files/icons/1609/ose_png/256/err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98017"/>
            <a:ext cx="709235" cy="70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" descr="http://findicons.com/files/icons/1609/ose_png/256/err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701" y="2048174"/>
            <a:ext cx="709235" cy="70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644008" y="1311151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Arial" pitchFamily="34" charset="0"/>
                <a:cs typeface="Arial" pitchFamily="34" charset="0"/>
              </a:rPr>
              <a:t>Contexts</a:t>
            </a:r>
            <a:endParaRPr lang="zh-CN" alt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stock vector : schedule icon - office clock with calendar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918" y="4629654"/>
            <a:ext cx="1052221" cy="1094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5652120" y="3707740"/>
            <a:ext cx="2070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e.g. New </a:t>
            </a:r>
            <a:r>
              <a:rPr lang="en-US" altLang="zh-CN" dirty="0">
                <a:latin typeface="Arial" pitchFamily="34" charset="0"/>
                <a:cs typeface="Arial" pitchFamily="34" charset="0"/>
              </a:rPr>
              <a:t>York </a:t>
            </a:r>
            <a:r>
              <a:rPr lang="en-US" altLang="zh-CN" dirty="0" smtClean="0">
                <a:latin typeface="Arial" pitchFamily="34" charset="0"/>
                <a:cs typeface="Arial" pitchFamily="34" charset="0"/>
              </a:rPr>
              <a:t>City</a:t>
            </a:r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20072" y="5795972"/>
            <a:ext cx="3424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e.g. Weekday/Morning/Summer</a:t>
            </a:r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3814" y="1311151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Arial" pitchFamily="34" charset="0"/>
                <a:cs typeface="Arial" pitchFamily="34" charset="0"/>
              </a:rPr>
              <a:t>Profiles</a:t>
            </a:r>
            <a:endParaRPr lang="zh-CN" alt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156448" y="1700808"/>
            <a:ext cx="3808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Arial" pitchFamily="34" charset="0"/>
                <a:cs typeface="Arial" pitchFamily="34" charset="0"/>
              </a:rPr>
              <a:t>Geographical Information</a:t>
            </a:r>
            <a:endParaRPr lang="zh-CN" alt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148064" y="4244260"/>
            <a:ext cx="3808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Arial" pitchFamily="34" charset="0"/>
                <a:cs typeface="Arial" pitchFamily="34" charset="0"/>
              </a:rPr>
              <a:t>Temporal Information</a:t>
            </a:r>
            <a:endParaRPr lang="zh-CN" alt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://www.thebedbuginspectors.com/Portals/91702/images/nyc-bed-bugs-status-2011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302" y="2325258"/>
            <a:ext cx="1699031" cy="132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661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63" grpId="0"/>
      <p:bldP spid="6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201742"/>
              </p:ext>
            </p:extLst>
          </p:nvPr>
        </p:nvGraphicFramePr>
        <p:xfrm>
          <a:off x="323528" y="116632"/>
          <a:ext cx="8568951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460"/>
                <a:gridCol w="2302300"/>
                <a:gridCol w="2378611"/>
                <a:gridCol w="1713790"/>
                <a:gridCol w="1713790"/>
              </a:tblGrid>
              <a:tr h="139040">
                <a:tc>
                  <a:txBody>
                    <a:bodyPr/>
                    <a:lstStyle/>
                    <a:p>
                      <a:endParaRPr lang="zh-CN" altLang="en-US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Like</a:t>
                      </a:r>
                      <a:endParaRPr lang="zh-CN" altLang="en-US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Dislike</a:t>
                      </a:r>
                      <a:endParaRPr lang="zh-CN" altLang="en-US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Relevant</a:t>
                      </a:r>
                      <a:r>
                        <a:rPr lang="en-US" altLang="zh-CN" baseline="0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 </a:t>
                      </a: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 Suggestions</a:t>
                      </a: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Category</a:t>
                      </a:r>
                      <a:endParaRPr lang="zh-CN" altLang="en-US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Relevant</a:t>
                      </a:r>
                      <a:r>
                        <a:rPr lang="en-US" altLang="zh-CN" baseline="0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 </a:t>
                      </a: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 Suggestions</a:t>
                      </a: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Combination</a:t>
                      </a:r>
                      <a:endParaRPr lang="zh-CN" altLang="en-US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31</a:t>
                      </a:r>
                      <a:endParaRPr lang="zh-CN" altLang="en-US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Restaurants (6)</a:t>
                      </a: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Tours(3)</a:t>
                      </a: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Food(3)</a:t>
                      </a: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Landmarks (2)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Museum</a:t>
                      </a:r>
                      <a:r>
                        <a:rPr lang="en-US" altLang="zh-CN" baseline="0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 (2)</a:t>
                      </a:r>
                      <a:endParaRPr lang="en-US" altLang="zh-CN" dirty="0" smtClean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…</a:t>
                      </a:r>
                      <a:endParaRPr lang="zh-CN" altLang="en-US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Museum</a:t>
                      </a:r>
                      <a:r>
                        <a:rPr lang="en-US" altLang="zh-CN" baseline="0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 (2)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Shopping (2)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 smtClean="0">
                          <a:solidFill>
                            <a:srgbClr val="984807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Bowling (1)</a:t>
                      </a:r>
                      <a:endParaRPr lang="en-US" altLang="zh-CN" dirty="0" smtClean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Planning (1)</a:t>
                      </a: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…</a:t>
                      </a:r>
                      <a:endParaRPr lang="zh-CN" altLang="en-US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Restaurants (5)</a:t>
                      </a:r>
                      <a:endParaRPr lang="zh-CN" altLang="en-US" b="1" dirty="0">
                        <a:solidFill>
                          <a:srgbClr val="FF0000"/>
                        </a:solidFill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Bowling (1)</a:t>
                      </a:r>
                      <a:endParaRPr lang="zh-CN" altLang="en-US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11</a:t>
                      </a:r>
                      <a:endParaRPr lang="zh-CN" altLang="en-US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Restaurants  (3)</a:t>
                      </a:r>
                    </a:p>
                    <a:p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Food (3)</a:t>
                      </a: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Bars (2)</a:t>
                      </a:r>
                    </a:p>
                    <a:p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Spa (1)</a:t>
                      </a:r>
                    </a:p>
                    <a:p>
                      <a:r>
                        <a:rPr lang="en-US" altLang="zh-CN" b="1" dirty="0" smtClean="0">
                          <a:solidFill>
                            <a:srgbClr val="984807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Amusement Parks (1)</a:t>
                      </a: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Shopping (5)</a:t>
                      </a: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Museum</a:t>
                      </a:r>
                      <a:r>
                        <a:rPr lang="en-US" altLang="zh-CN" baseline="0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 (4)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Restaurants  (3)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…</a:t>
                      </a:r>
                    </a:p>
                    <a:p>
                      <a:r>
                        <a:rPr lang="en-US" altLang="zh-CN" b="1" dirty="0" smtClean="0">
                          <a:solidFill>
                            <a:srgbClr val="984807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Food (1)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 smtClean="0">
                          <a:solidFill>
                            <a:srgbClr val="984807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Amusement Parks (1)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Spa (2)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 smtClean="0">
                          <a:solidFill>
                            <a:srgbClr val="FF0000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Food (1)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Amusement Parks (1)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3</a:t>
                      </a:r>
                      <a:endParaRPr lang="zh-CN" altLang="en-US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Food (4)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 smtClean="0">
                          <a:solidFill>
                            <a:srgbClr val="984807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Museum (3)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Shopping (2)</a:t>
                      </a:r>
                      <a:endParaRPr lang="zh-CN" altLang="en-US" dirty="0" smtClean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Landmarks (1)</a:t>
                      </a:r>
                    </a:p>
                    <a:p>
                      <a:r>
                        <a:rPr lang="en-US" altLang="zh-CN" b="1" dirty="0" smtClean="0">
                          <a:solidFill>
                            <a:srgbClr val="984807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Theater (1)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…</a:t>
                      </a:r>
                      <a:endParaRPr lang="zh-CN" altLang="en-US" dirty="0">
                        <a:latin typeface="Arial Unicode MS" pitchFamily="34" charset="-122"/>
                        <a:ea typeface="Arial Unicode MS" pitchFamily="34" charset="-122"/>
                        <a:cs typeface="Arial Unicode MS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 dirty="0" smtClean="0">
                          <a:solidFill>
                            <a:srgbClr val="984807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Restaurants (6)</a:t>
                      </a:r>
                    </a:p>
                    <a:p>
                      <a:r>
                        <a:rPr lang="en-US" altLang="zh-CN" b="1" dirty="0" smtClean="0">
                          <a:solidFill>
                            <a:srgbClr val="984807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Theater (3)</a:t>
                      </a: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Food (3)</a:t>
                      </a: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Tours (3)</a:t>
                      </a:r>
                    </a:p>
                    <a:p>
                      <a:r>
                        <a:rPr lang="en-US" altLang="zh-CN" b="1" dirty="0" smtClean="0">
                          <a:solidFill>
                            <a:srgbClr val="984807"/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Museum (1)</a:t>
                      </a:r>
                    </a:p>
                    <a:p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Shopping (1)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Theater (1)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Restaurants (1)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 Unicode MS" pitchFamily="34" charset="-122"/>
                          <a:ea typeface="Arial Unicode MS" pitchFamily="34" charset="-122"/>
                          <a:cs typeface="Arial Unicode MS" pitchFamily="34" charset="-122"/>
                        </a:rPr>
                        <a:t>Museum (4)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35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457200" y="3417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Summary</a:t>
            </a:r>
            <a:endParaRPr lang="zh-CN" alt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673224" y="1772816"/>
            <a:ext cx="7931224" cy="3989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We propose a ranking-based strategy for the contextual suggestion task. </a:t>
            </a:r>
          </a:p>
          <a:p>
            <a:endParaRPr lang="en-US" altLang="zh-CN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zh-CN" dirty="0" smtClean="0">
                <a:latin typeface="Arial" pitchFamily="34" charset="0"/>
                <a:cs typeface="Arial" pitchFamily="34" charset="0"/>
              </a:rPr>
              <a:t>It would be great if the track organizers could release a standard evaluation set so that new methods can be more reliably evaluated. </a:t>
            </a:r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81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03848" y="2320280"/>
            <a:ext cx="2952328" cy="23328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4000" b="1" dirty="0" smtClean="0">
                <a:latin typeface="Arial" pitchFamily="34" charset="0"/>
                <a:cs typeface="Arial" pitchFamily="34" charset="0"/>
              </a:rPr>
              <a:t>Thank You!</a:t>
            </a:r>
          </a:p>
          <a:p>
            <a:pPr marL="0" indent="0">
              <a:buNone/>
            </a:pPr>
            <a:endParaRPr lang="en-US" altLang="zh-CN" sz="40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n-US" altLang="zh-CN" sz="4000" b="1" dirty="0" smtClean="0">
                <a:latin typeface="Arial" pitchFamily="34" charset="0"/>
                <a:cs typeface="Arial" pitchFamily="34" charset="0"/>
              </a:rPr>
              <a:t>Questions?</a:t>
            </a:r>
            <a:endParaRPr lang="zh-CN" alt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35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en-US" altLang="zh-CN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Overview of Our methods</a:t>
            </a:r>
            <a:endParaRPr lang="zh-CN" alt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23528" y="2132856"/>
            <a:ext cx="2592288" cy="194421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Gather Candidate Suggestions</a:t>
            </a:r>
            <a:endParaRPr lang="zh-CN" altLang="en-U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491879" y="2132856"/>
            <a:ext cx="2520281" cy="194421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Rank Suggestions</a:t>
            </a:r>
            <a:endParaRPr lang="zh-CN" altLang="en-U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516216" y="2132856"/>
            <a:ext cx="2376264" cy="194421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Post-Process Results </a:t>
            </a:r>
            <a:endParaRPr lang="zh-CN" altLang="en-US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直接箭头连接符 8"/>
          <p:cNvCxnSpPr>
            <a:stCxn id="5" idx="3"/>
            <a:endCxn id="6" idx="1"/>
          </p:cNvCxnSpPr>
          <p:nvPr/>
        </p:nvCxnSpPr>
        <p:spPr>
          <a:xfrm>
            <a:off x="2915816" y="3104964"/>
            <a:ext cx="576063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>
            <a:stCxn id="6" idx="3"/>
            <a:endCxn id="7" idx="1"/>
          </p:cNvCxnSpPr>
          <p:nvPr/>
        </p:nvCxnSpPr>
        <p:spPr>
          <a:xfrm>
            <a:off x="6012160" y="3104964"/>
            <a:ext cx="504056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灯片编号占位符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16" name="上箭头标注 15"/>
          <p:cNvSpPr/>
          <p:nvPr/>
        </p:nvSpPr>
        <p:spPr>
          <a:xfrm>
            <a:off x="395536" y="4079439"/>
            <a:ext cx="2448272" cy="1710747"/>
          </a:xfrm>
          <a:prstGeom prst="upArrowCallou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Context </a:t>
            </a:r>
          </a:p>
          <a:p>
            <a:pPr algn="ctr"/>
            <a:r>
              <a:rPr lang="en-US" altLang="zh-CN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(geographical Info.)</a:t>
            </a:r>
            <a:endParaRPr lang="zh-CN" altLang="en-U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上箭头标注 17"/>
          <p:cNvSpPr/>
          <p:nvPr/>
        </p:nvSpPr>
        <p:spPr>
          <a:xfrm>
            <a:off x="3826768" y="4077072"/>
            <a:ext cx="1897360" cy="1710747"/>
          </a:xfrm>
          <a:prstGeom prst="upArrowCallou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User Profiles</a:t>
            </a:r>
            <a:endParaRPr lang="zh-CN" altLang="en-U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上箭头标注 18"/>
          <p:cNvSpPr/>
          <p:nvPr/>
        </p:nvSpPr>
        <p:spPr>
          <a:xfrm>
            <a:off x="6707088" y="4077072"/>
            <a:ext cx="2041376" cy="1710747"/>
          </a:xfrm>
          <a:prstGeom prst="upArrowCallou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Context </a:t>
            </a:r>
          </a:p>
          <a:p>
            <a:pPr algn="ctr"/>
            <a:r>
              <a:rPr lang="en-US" altLang="zh-CN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(temporal Info.)</a:t>
            </a:r>
            <a:endParaRPr lang="zh-CN" altLang="en-U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19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Overview of Our methods</a:t>
            </a:r>
            <a:endParaRPr lang="zh-CN" alt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23528" y="2132856"/>
            <a:ext cx="2592288" cy="1944216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Gather Candidate Suggestions</a:t>
            </a:r>
            <a:endParaRPr lang="zh-CN" altLang="en-US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491879" y="2132856"/>
            <a:ext cx="2520281" cy="1944216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Rank Suggestions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516216" y="2132856"/>
            <a:ext cx="2376264" cy="1944216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Post-Process Results 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直接箭头连接符 8"/>
          <p:cNvCxnSpPr>
            <a:stCxn id="5" idx="3"/>
            <a:endCxn id="6" idx="1"/>
          </p:cNvCxnSpPr>
          <p:nvPr/>
        </p:nvCxnSpPr>
        <p:spPr>
          <a:xfrm>
            <a:off x="2915816" y="3104964"/>
            <a:ext cx="576063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>
            <a:stCxn id="6" idx="3"/>
            <a:endCxn id="7" idx="1"/>
          </p:cNvCxnSpPr>
          <p:nvPr/>
        </p:nvCxnSpPr>
        <p:spPr>
          <a:xfrm>
            <a:off x="6012160" y="3104964"/>
            <a:ext cx="504056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灯片编号占位符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720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784976" cy="208823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z="2800" b="1" dirty="0">
                <a:solidFill>
                  <a:srgbClr val="00206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Step 1.  Gather candidate suggestions based on </a:t>
            </a:r>
            <a:r>
              <a:rPr lang="en-US" altLang="zh-CN" sz="2800" b="1" i="1" dirty="0">
                <a:solidFill>
                  <a:srgbClr val="FF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geographical information </a:t>
            </a:r>
            <a:r>
              <a:rPr lang="en-US" altLang="zh-CN" sz="2800" b="1" dirty="0">
                <a:solidFill>
                  <a:srgbClr val="00206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in the contexts and </a:t>
            </a:r>
            <a:r>
              <a:rPr lang="en-US" altLang="zh-CN" sz="2800" b="1" i="1" dirty="0">
                <a:solidFill>
                  <a:srgbClr val="FF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categories</a:t>
            </a:r>
            <a:r>
              <a:rPr lang="en-US" altLang="zh-CN" sz="2800" b="1" dirty="0">
                <a:solidFill>
                  <a:srgbClr val="FF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</a:t>
            </a:r>
            <a:r>
              <a:rPr lang="en-US" altLang="zh-CN" sz="2800" b="1" dirty="0">
                <a:solidFill>
                  <a:srgbClr val="00206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that occur in examples suggestions</a:t>
            </a:r>
            <a:endParaRPr lang="zh-CN" altLang="en-US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3075" name="Picture 3" descr="C:\Users\ypeilin\Desktop\捕获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13" y="2132856"/>
            <a:ext cx="794643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椭圆 1"/>
          <p:cNvSpPr/>
          <p:nvPr/>
        </p:nvSpPr>
        <p:spPr>
          <a:xfrm>
            <a:off x="1691680" y="3645024"/>
            <a:ext cx="1440160" cy="432048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691680" y="4077072"/>
            <a:ext cx="1440160" cy="324036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331640" y="5481228"/>
            <a:ext cx="2088232" cy="324036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347864" y="616530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accent6">
                    <a:lumMod val="50000"/>
                  </a:scheme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What we used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cxnSp>
        <p:nvCxnSpPr>
          <p:cNvPr id="5" name="直接箭头连接符 4"/>
          <p:cNvCxnSpPr/>
          <p:nvPr/>
        </p:nvCxnSpPr>
        <p:spPr>
          <a:xfrm flipH="1" flipV="1">
            <a:off x="3347864" y="5733256"/>
            <a:ext cx="432048" cy="43204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endCxn id="8" idx="5"/>
          </p:cNvCxnSpPr>
          <p:nvPr/>
        </p:nvCxnSpPr>
        <p:spPr>
          <a:xfrm flipH="1" flipV="1">
            <a:off x="2920933" y="4353654"/>
            <a:ext cx="858979" cy="181165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 flipV="1">
            <a:off x="3131841" y="3861048"/>
            <a:ext cx="648071" cy="230425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997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Information about “Color Me Mine Tribeca” </a:t>
            </a:r>
            <a:endParaRPr lang="zh-CN" altLang="en-US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783810"/>
              </p:ext>
            </p:extLst>
          </p:nvPr>
        </p:nvGraphicFramePr>
        <p:xfrm>
          <a:off x="395535" y="1435358"/>
          <a:ext cx="8496945" cy="256970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16225"/>
                <a:gridCol w="3168352"/>
                <a:gridCol w="3312368"/>
              </a:tblGrid>
              <a:tr h="465567">
                <a:tc>
                  <a:txBody>
                    <a:bodyPr/>
                    <a:lstStyle/>
                    <a:p>
                      <a:endParaRPr lang="zh-CN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Yelp</a:t>
                      </a:r>
                      <a:endParaRPr lang="zh-CN" altLang="en-US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FourSquare</a:t>
                      </a:r>
                      <a:endParaRPr lang="zh-CN" altLang="en-US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4973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Category</a:t>
                      </a:r>
                      <a:endParaRPr lang="zh-CN" altLang="en-US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Arial" pitchFamily="34" charset="0"/>
                          <a:cs typeface="Arial" pitchFamily="34" charset="0"/>
                        </a:rPr>
                        <a:t>Event Planning</a:t>
                      </a:r>
                      <a:r>
                        <a:rPr lang="en-US" altLang="zh-CN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altLang="zh-CN" sz="1800" dirty="0" smtClean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→ Party;</a:t>
                      </a:r>
                    </a:p>
                    <a:p>
                      <a:r>
                        <a:rPr lang="en-US" altLang="zh-CN" dirty="0" smtClean="0">
                          <a:latin typeface="Arial" pitchFamily="34" charset="0"/>
                          <a:cs typeface="Arial" pitchFamily="34" charset="0"/>
                        </a:rPr>
                        <a:t>Shopping </a:t>
                      </a:r>
                      <a:r>
                        <a:rPr lang="en-US" altLang="zh-CN" sz="1800" dirty="0" smtClean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→ Arts &amp; Crafts;</a:t>
                      </a:r>
                    </a:p>
                    <a:p>
                      <a:r>
                        <a:rPr lang="en-US" altLang="zh-CN" dirty="0" smtClean="0">
                          <a:latin typeface="Arial" pitchFamily="34" charset="0"/>
                          <a:cs typeface="Arial" pitchFamily="34" charset="0"/>
                        </a:rPr>
                        <a:t>Event Planning </a:t>
                      </a:r>
                      <a:r>
                        <a:rPr lang="en-US" altLang="zh-CN" sz="1800" dirty="0" smtClean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→ </a:t>
                      </a:r>
                      <a:r>
                        <a:rPr lang="en-US" altLang="zh-CN" dirty="0" smtClean="0">
                          <a:latin typeface="Arial" pitchFamily="34" charset="0"/>
                          <a:cs typeface="Arial" pitchFamily="34" charset="0"/>
                        </a:rPr>
                        <a:t>Venues</a:t>
                      </a:r>
                      <a:endParaRPr lang="zh-CN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>
                          <a:latin typeface="Arial" pitchFamily="34" charset="0"/>
                          <a:cs typeface="Arial" pitchFamily="34" charset="0"/>
                        </a:rPr>
                        <a:t>Arts &amp; Entertainment </a:t>
                      </a:r>
                      <a:r>
                        <a:rPr lang="en-US" altLang="zh-CN" sz="1800" dirty="0" smtClean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→ Art Gallery</a:t>
                      </a:r>
                      <a:endParaRPr lang="zh-CN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94137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Web_site</a:t>
                      </a:r>
                      <a:endParaRPr lang="zh-CN" altLang="en-US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Arial" pitchFamily="34" charset="0"/>
                          <a:cs typeface="Arial" pitchFamily="34" charset="0"/>
                          <a:hlinkClick r:id="rId2"/>
                        </a:rPr>
                        <a:t>http://tribeca.colormemine.com/</a:t>
                      </a:r>
                      <a:endParaRPr lang="zh-CN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>
                          <a:latin typeface="Arial" pitchFamily="34" charset="0"/>
                          <a:cs typeface="Arial" pitchFamily="34" charset="0"/>
                          <a:hlinkClick r:id="rId2"/>
                        </a:rPr>
                        <a:t>http://tribeca.colormemine.com/</a:t>
                      </a:r>
                      <a:endParaRPr lang="zh-CN" altLang="en-US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95602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Business_hours</a:t>
                      </a:r>
                      <a:endParaRPr lang="zh-CN" altLang="en-US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altLang="zh-CN" dirty="0" smtClean="0">
                          <a:latin typeface="Arial" pitchFamily="34" charset="0"/>
                          <a:cs typeface="Arial" pitchFamily="34" charset="0"/>
                        </a:rPr>
                        <a:t>Mon-Sat 11 am - 9 pm,         </a:t>
                      </a:r>
                    </a:p>
                    <a:p>
                      <a:r>
                        <a:rPr lang="de-DE" altLang="zh-CN" dirty="0" smtClean="0">
                          <a:latin typeface="Arial" pitchFamily="34" charset="0"/>
                          <a:cs typeface="Arial" pitchFamily="34" charset="0"/>
                        </a:rPr>
                        <a:t>Sun 11 am - 8 pm</a:t>
                      </a:r>
                      <a:endParaRPr lang="zh-CN" altLang="en-US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X</a:t>
                      </a:r>
                      <a:endParaRPr lang="zh-CN" altLang="en-US" sz="18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endParaRPr lang="zh-CN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28" y="4295674"/>
            <a:ext cx="8403852" cy="2130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958" y="2276872"/>
            <a:ext cx="3959790" cy="3742859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椭圆 2"/>
          <p:cNvSpPr/>
          <p:nvPr/>
        </p:nvSpPr>
        <p:spPr>
          <a:xfrm>
            <a:off x="2267744" y="2996952"/>
            <a:ext cx="2619206" cy="100811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411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457200" y="413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Overview of Our methods</a:t>
            </a:r>
            <a:endParaRPr lang="zh-CN" alt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23528" y="2132856"/>
            <a:ext cx="2592288" cy="1944216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Gather Candidate Suggestions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491879" y="2132856"/>
            <a:ext cx="2520281" cy="1944216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Rank Suggestions</a:t>
            </a:r>
            <a:endParaRPr lang="zh-CN" altLang="en-US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6516216" y="2132856"/>
            <a:ext cx="2376264" cy="1944216"/>
          </a:xfrm>
          <a:prstGeom prst="round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Post-Process Results </a:t>
            </a:r>
            <a:endParaRPr lang="zh-CN" altLang="en-US" sz="28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直接箭头连接符 18"/>
          <p:cNvCxnSpPr>
            <a:stCxn id="16" idx="3"/>
            <a:endCxn id="17" idx="1"/>
          </p:cNvCxnSpPr>
          <p:nvPr/>
        </p:nvCxnSpPr>
        <p:spPr>
          <a:xfrm>
            <a:off x="2915816" y="3104964"/>
            <a:ext cx="576063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17" idx="3"/>
            <a:endCxn id="18" idx="1"/>
          </p:cNvCxnSpPr>
          <p:nvPr/>
        </p:nvCxnSpPr>
        <p:spPr>
          <a:xfrm>
            <a:off x="6012160" y="3104964"/>
            <a:ext cx="504056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77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mputer User 2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103258"/>
            <a:ext cx="669239" cy="102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6768244" y="2240521"/>
            <a:ext cx="612068" cy="468052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E15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519772" y="2240521"/>
            <a:ext cx="504056" cy="468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E9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819561" y="2240521"/>
            <a:ext cx="504056" cy="468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E8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084168" y="2240521"/>
            <a:ext cx="576064" cy="468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E14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356752" y="2240521"/>
            <a:ext cx="583400" cy="468052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E13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621374" y="2240521"/>
            <a:ext cx="598698" cy="468052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E12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913347" y="2240521"/>
            <a:ext cx="586645" cy="468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E11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203847" y="2240521"/>
            <a:ext cx="576065" cy="468052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E10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475656" y="2625366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1259632" y="2625366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43608" y="2625713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07504" y="1556792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Example Suggestions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07503" y="4499828"/>
            <a:ext cx="3436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Candidate Suggestions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7956376" y="263656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7740352" y="263656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7524328" y="2636912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TextBox 111"/>
          <p:cNvSpPr txBox="1"/>
          <p:nvPr/>
        </p:nvSpPr>
        <p:spPr>
          <a:xfrm>
            <a:off x="1835696" y="190754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zh-CN" altLang="en-US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263557" y="1907540"/>
            <a:ext cx="82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660232" y="1907540"/>
            <a:ext cx="82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521324" y="1906960"/>
            <a:ext cx="82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092736" y="1906960"/>
            <a:ext cx="82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2528099" y="190754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zh-CN" altLang="en-US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974232" y="190696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zh-CN" altLang="en-US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109593" y="190754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zh-CN" altLang="en-US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537992" y="3887760"/>
            <a:ext cx="1178024" cy="4680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C21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6893297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6677273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6461249" y="4272952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7524328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7308304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7092280" y="4272952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1043608" y="427225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827584" y="427225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611560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1691680" y="427225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1458615" y="427225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1242591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5122168" y="3887760"/>
            <a:ext cx="1178024" cy="4680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C22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907704" y="3887760"/>
            <a:ext cx="1178024" cy="4680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C20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标题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Step 2: Rank suggestions Based on User Profiles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43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768244" y="2240521"/>
            <a:ext cx="612068" cy="468052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E15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519772" y="2240521"/>
            <a:ext cx="504056" cy="468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E9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819561" y="2240521"/>
            <a:ext cx="504056" cy="468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E8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084168" y="2240521"/>
            <a:ext cx="576064" cy="468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E14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356752" y="2240521"/>
            <a:ext cx="583400" cy="468052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E13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621374" y="2240521"/>
            <a:ext cx="598698" cy="468052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E12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913347" y="2240521"/>
            <a:ext cx="586645" cy="46805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E11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203847" y="2240521"/>
            <a:ext cx="576065" cy="468052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E10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475656" y="2625366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1259632" y="2625366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43608" y="2625713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07503" y="1556792"/>
            <a:ext cx="3096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Example Suggestions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3537992" y="3887760"/>
            <a:ext cx="1178024" cy="468052"/>
          </a:xfrm>
          <a:prstGeom prst="rect">
            <a:avLst/>
          </a:prstGeom>
          <a:gradFill>
            <a:gsLst>
              <a:gs pos="50000">
                <a:srgbClr val="0086EA"/>
              </a:gs>
              <a:gs pos="52000">
                <a:srgbClr val="FF3300"/>
              </a:gs>
            </a:gsLst>
            <a:lin ang="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C21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6893297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6677273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>
            <a:off x="6461249" y="4272952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TextBox 94"/>
          <p:cNvSpPr txBox="1"/>
          <p:nvPr/>
        </p:nvSpPr>
        <p:spPr>
          <a:xfrm>
            <a:off x="107503" y="4499828"/>
            <a:ext cx="328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Candidate Suggestions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7956376" y="263656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>
            <a:off x="7740352" y="263656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7524328" y="2636912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7524328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>
            <a:off x="7308304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7092280" y="4272952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>
            <a:off x="1043608" y="427225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827584" y="427225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611560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1691680" y="427225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1458615" y="4272258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1242591" y="4272605"/>
            <a:ext cx="72008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箭头连接符 6"/>
          <p:cNvCxnSpPr>
            <a:stCxn id="55" idx="2"/>
          </p:cNvCxnSpPr>
          <p:nvPr/>
        </p:nvCxnSpPr>
        <p:spPr>
          <a:xfrm>
            <a:off x="2071589" y="2708573"/>
            <a:ext cx="1453350" cy="1179187"/>
          </a:xfrm>
          <a:prstGeom prst="straightConnector1">
            <a:avLst/>
          </a:prstGeom>
          <a:ln w="28575">
            <a:solidFill>
              <a:srgbClr val="0086EA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/>
          <p:nvPr/>
        </p:nvCxnSpPr>
        <p:spPr>
          <a:xfrm>
            <a:off x="2762749" y="2708920"/>
            <a:ext cx="945155" cy="1178840"/>
          </a:xfrm>
          <a:prstGeom prst="straightConnector1">
            <a:avLst/>
          </a:prstGeom>
          <a:ln w="28575">
            <a:solidFill>
              <a:srgbClr val="0086EA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/>
          <p:cNvCxnSpPr/>
          <p:nvPr/>
        </p:nvCxnSpPr>
        <p:spPr>
          <a:xfrm flipH="1">
            <a:off x="3779912" y="2708920"/>
            <a:ext cx="461306" cy="1178840"/>
          </a:xfrm>
          <a:prstGeom prst="straightConnector1">
            <a:avLst/>
          </a:prstGeom>
          <a:ln w="28575">
            <a:solidFill>
              <a:srgbClr val="0086EA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>
            <a:stCxn id="56" idx="2"/>
          </p:cNvCxnSpPr>
          <p:nvPr/>
        </p:nvCxnSpPr>
        <p:spPr>
          <a:xfrm flipH="1">
            <a:off x="3935245" y="2708573"/>
            <a:ext cx="2436955" cy="1179187"/>
          </a:xfrm>
          <a:prstGeom prst="straightConnector1">
            <a:avLst/>
          </a:prstGeom>
          <a:ln w="28575">
            <a:solidFill>
              <a:srgbClr val="0086EA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stCxn id="6" idx="2"/>
          </p:cNvCxnSpPr>
          <p:nvPr/>
        </p:nvCxnSpPr>
        <p:spPr>
          <a:xfrm flipH="1">
            <a:off x="4716016" y="2708573"/>
            <a:ext cx="2358262" cy="1179187"/>
          </a:xfrm>
          <a:prstGeom prst="straightConnector1">
            <a:avLst/>
          </a:prstGeom>
          <a:ln w="28575">
            <a:solidFill>
              <a:srgbClr val="FF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>
            <a:stCxn id="59" idx="2"/>
          </p:cNvCxnSpPr>
          <p:nvPr/>
        </p:nvCxnSpPr>
        <p:spPr>
          <a:xfrm flipH="1">
            <a:off x="4499992" y="2708573"/>
            <a:ext cx="420731" cy="1179187"/>
          </a:xfrm>
          <a:prstGeom prst="straightConnector1">
            <a:avLst/>
          </a:prstGeom>
          <a:ln w="28575">
            <a:solidFill>
              <a:srgbClr val="FF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箭头连接符 65"/>
          <p:cNvCxnSpPr>
            <a:stCxn id="58" idx="2"/>
          </p:cNvCxnSpPr>
          <p:nvPr/>
        </p:nvCxnSpPr>
        <p:spPr>
          <a:xfrm flipH="1">
            <a:off x="4621374" y="2708573"/>
            <a:ext cx="1027078" cy="1179187"/>
          </a:xfrm>
          <a:prstGeom prst="straightConnector1">
            <a:avLst/>
          </a:prstGeom>
          <a:ln w="28575">
            <a:solidFill>
              <a:srgbClr val="FF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>
            <a:stCxn id="62" idx="2"/>
          </p:cNvCxnSpPr>
          <p:nvPr/>
        </p:nvCxnSpPr>
        <p:spPr>
          <a:xfrm>
            <a:off x="3491880" y="2708573"/>
            <a:ext cx="936104" cy="1179187"/>
          </a:xfrm>
          <a:prstGeom prst="straightConnector1">
            <a:avLst/>
          </a:prstGeom>
          <a:ln w="28575">
            <a:solidFill>
              <a:srgbClr val="FF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5122168" y="3887760"/>
            <a:ext cx="1178024" cy="4680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C22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907704" y="3887760"/>
            <a:ext cx="1178024" cy="4680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C20</a:t>
            </a:r>
            <a:endParaRPr lang="zh-CN" alt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40691" y="3068960"/>
            <a:ext cx="1719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Positive</a:t>
            </a:r>
          </a:p>
          <a:p>
            <a:r>
              <a:rPr lang="en-US" altLang="zh-CN" sz="2400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Similarity</a:t>
            </a:r>
            <a:endParaRPr lang="zh-CN" altLang="en-US" sz="2400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093219" y="3068960"/>
            <a:ext cx="17191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Negative</a:t>
            </a:r>
          </a:p>
          <a:p>
            <a:r>
              <a:rPr lang="en-US" altLang="zh-CN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Similarity</a:t>
            </a:r>
            <a:endParaRPr lang="zh-CN" altLang="en-US" sz="24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标题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Step 2: Rank suggestions Based on User Profiles</a:t>
            </a:r>
          </a:p>
        </p:txBody>
      </p:sp>
      <p:pic>
        <p:nvPicPr>
          <p:cNvPr id="60" name="Picture 2" descr="Computer User 2 Clip 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103258"/>
            <a:ext cx="669239" cy="102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1835696" y="190754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zh-CN" altLang="en-US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263557" y="1907540"/>
            <a:ext cx="82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660232" y="1907540"/>
            <a:ext cx="82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521324" y="1906960"/>
            <a:ext cx="82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092736" y="1906960"/>
            <a:ext cx="820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zh-CN" alt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528099" y="190754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zh-CN" altLang="en-US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974232" y="190696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zh-CN" altLang="en-US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109593" y="1907540"/>
            <a:ext cx="56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86EA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zh-CN" altLang="en-US" b="1" dirty="0">
              <a:solidFill>
                <a:srgbClr val="0086EA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54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7752</TotalTime>
  <Words>1081</Words>
  <Application>Microsoft Office PowerPoint</Application>
  <PresentationFormat>全屏显示(4:3)</PresentationFormat>
  <Paragraphs>275</Paragraphs>
  <Slides>22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An Exploration of Ranking-based Strategy for Contextual Suggestion  TREC 2012 Contextual Suggestion Track</vt:lpstr>
      <vt:lpstr>PowerPoint 演示文稿</vt:lpstr>
      <vt:lpstr>Overview of Our methods</vt:lpstr>
      <vt:lpstr>Overview of Our methods</vt:lpstr>
      <vt:lpstr>Step 1.  Gather candidate suggestions based on geographical information in the contexts and categories that occur in examples suggestions</vt:lpstr>
      <vt:lpstr>Information about “Color Me Mine Tribeca” </vt:lpstr>
      <vt:lpstr>PowerPoint 演示文稿</vt:lpstr>
      <vt:lpstr>Step 2: Rank suggestions Based on User Profiles</vt:lpstr>
      <vt:lpstr>Step 2: Rank suggestions Based on User Profiles</vt:lpstr>
      <vt:lpstr>Step 2: Rank suggestions Based on User Profiles</vt:lpstr>
      <vt:lpstr>Similarity Functions (1): Description-based </vt:lpstr>
      <vt:lpstr>Similarity Functions (2): Category-based</vt:lpstr>
      <vt:lpstr>Similarity Functions (3): Combined</vt:lpstr>
      <vt:lpstr>Overview of Our methods</vt:lpstr>
      <vt:lpstr>Step 3: Post-Process Candidates</vt:lpstr>
      <vt:lpstr>Performance of Our Runs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TREC2012 Contextual Suggestions</dc:title>
  <dc:creator>ypeilin</dc:creator>
  <cp:lastModifiedBy>ypeilin</cp:lastModifiedBy>
  <cp:revision>530</cp:revision>
  <dcterms:created xsi:type="dcterms:W3CDTF">2012-08-05T23:40:23Z</dcterms:created>
  <dcterms:modified xsi:type="dcterms:W3CDTF">2012-11-08T01:58:56Z</dcterms:modified>
</cp:coreProperties>
</file>