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48463200" cy="36576000"/>
  <p:notesSz cx="6667500" cy="8686800"/>
  <p:defaultTextStyle>
    <a:defPPr>
      <a:defRPr lang="en-US"/>
    </a:defPPr>
    <a:lvl1pPr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602890" indent="-2096723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205778" indent="-4193446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808667" indent="-6290169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411556" indent="-8386891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530831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036997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543163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049329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520" userDrawn="1">
          <p15:clr>
            <a:srgbClr val="A4A3A4"/>
          </p15:clr>
        </p15:guide>
        <p15:guide id="2" pos="15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37B8"/>
    <a:srgbClr val="8031A5"/>
    <a:srgbClr val="1E0FBE"/>
    <a:srgbClr val="78AA00"/>
    <a:srgbClr val="EB4B4B"/>
    <a:srgbClr val="7030A0"/>
    <a:srgbClr val="00B0F0"/>
    <a:srgbClr val="FFB0F0"/>
    <a:srgbClr val="33CCCC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88" autoAdjust="0"/>
  </p:normalViewPr>
  <p:slideViewPr>
    <p:cSldViewPr>
      <p:cViewPr>
        <p:scale>
          <a:sx n="100" d="100"/>
          <a:sy n="100" d="100"/>
        </p:scale>
        <p:origin x="21048" y="14514"/>
      </p:cViewPr>
      <p:guideLst>
        <p:guide orient="horz" pos="10848"/>
        <p:guide pos="152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4740" y="11362271"/>
            <a:ext cx="41193720" cy="7840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69480" y="20726400"/>
            <a:ext cx="3392424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96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92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88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385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98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57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174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770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EC40AE-6574-44DE-BBE4-129D26C7B752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DDD30-106D-4E95-A87E-5333788637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19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535EC-A68D-48F4-A94C-EBAE2211C9E0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35553-7E69-409E-9B77-2FD3D61E42A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5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9466843" y="10938936"/>
            <a:ext cx="37070983" cy="23301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37062" y="10938936"/>
            <a:ext cx="110422055" cy="23301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3A4B0-CF60-4B8E-90A1-E118E647F700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A438A-3959-433B-9E61-AD84B1898D9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24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DDC46-EEA6-4B2B-8FA5-68070244FB25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0B0-09E1-4AFF-9CA0-06715687C57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26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8257" y="23503469"/>
            <a:ext cx="41193720" cy="7264400"/>
          </a:xfrm>
        </p:spPr>
        <p:txBody>
          <a:bodyPr anchor="t"/>
          <a:lstStyle>
            <a:lvl1pPr algn="l">
              <a:defRPr sz="2274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8257" y="15502474"/>
            <a:ext cx="41193720" cy="8000999"/>
          </a:xfrm>
        </p:spPr>
        <p:txBody>
          <a:bodyPr anchor="b"/>
          <a:lstStyle>
            <a:lvl1pPr marL="0" indent="0">
              <a:buNone/>
              <a:defRPr sz="11373">
                <a:solidFill>
                  <a:schemeClr val="tx1">
                    <a:tint val="75000"/>
                  </a:schemeClr>
                </a:solidFill>
              </a:defRPr>
            </a:lvl1pPr>
            <a:lvl2pPr marL="2596292" indent="0">
              <a:buNone/>
              <a:defRPr sz="10269">
                <a:solidFill>
                  <a:schemeClr val="tx1">
                    <a:tint val="75000"/>
                  </a:schemeClr>
                </a:solidFill>
              </a:defRPr>
            </a:lvl2pPr>
            <a:lvl3pPr marL="5192584" indent="0">
              <a:buNone/>
              <a:defRPr sz="9054">
                <a:solidFill>
                  <a:schemeClr val="tx1">
                    <a:tint val="75000"/>
                  </a:schemeClr>
                </a:solidFill>
              </a:defRPr>
            </a:lvl3pPr>
            <a:lvl4pPr marL="7788877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4pPr>
            <a:lvl5pPr marL="10385170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5pPr>
            <a:lvl6pPr marL="12981462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6pPr>
            <a:lvl7pPr marL="15577754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7pPr>
            <a:lvl8pPr marL="18174047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8pPr>
            <a:lvl9pPr marL="20770339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54CA86-DF2E-4B56-8A33-94FEC39FD56A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CC609-4A5A-4F46-A0B7-D55EC4ED5E4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6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37069" y="63720133"/>
            <a:ext cx="73746518" cy="180238400"/>
          </a:xfrm>
        </p:spPr>
        <p:txBody>
          <a:bodyPr/>
          <a:lstStyle>
            <a:lvl1pPr>
              <a:defRPr sz="15900"/>
            </a:lvl1pPr>
            <a:lvl2pPr>
              <a:defRPr sz="13582"/>
            </a:lvl2pPr>
            <a:lvl3pPr>
              <a:defRPr sz="11373"/>
            </a:lvl3pPr>
            <a:lvl4pPr>
              <a:defRPr sz="10269"/>
            </a:lvl4pPr>
            <a:lvl5pPr>
              <a:defRPr sz="10269"/>
            </a:lvl5pPr>
            <a:lvl6pPr>
              <a:defRPr sz="10269"/>
            </a:lvl6pPr>
            <a:lvl7pPr>
              <a:defRPr sz="10269"/>
            </a:lvl7pPr>
            <a:lvl8pPr>
              <a:defRPr sz="10269"/>
            </a:lvl8pPr>
            <a:lvl9pPr>
              <a:defRPr sz="102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91305" y="63720133"/>
            <a:ext cx="73746520" cy="180238400"/>
          </a:xfrm>
        </p:spPr>
        <p:txBody>
          <a:bodyPr/>
          <a:lstStyle>
            <a:lvl1pPr>
              <a:defRPr sz="15900"/>
            </a:lvl1pPr>
            <a:lvl2pPr>
              <a:defRPr sz="13582"/>
            </a:lvl2pPr>
            <a:lvl3pPr>
              <a:defRPr sz="11373"/>
            </a:lvl3pPr>
            <a:lvl4pPr>
              <a:defRPr sz="10269"/>
            </a:lvl4pPr>
            <a:lvl5pPr>
              <a:defRPr sz="10269"/>
            </a:lvl5pPr>
            <a:lvl6pPr>
              <a:defRPr sz="10269"/>
            </a:lvl6pPr>
            <a:lvl7pPr>
              <a:defRPr sz="10269"/>
            </a:lvl7pPr>
            <a:lvl8pPr>
              <a:defRPr sz="10269"/>
            </a:lvl8pPr>
            <a:lvl9pPr>
              <a:defRPr sz="102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AF953-AD1A-4041-9C1C-D1723DFD86EE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8E9EE-3743-4989-8E40-6CCA9588EAD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69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160" y="1464736"/>
            <a:ext cx="43616880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3165" y="8187271"/>
            <a:ext cx="21412995" cy="3412064"/>
          </a:xfrm>
        </p:spPr>
        <p:txBody>
          <a:bodyPr anchor="b"/>
          <a:lstStyle>
            <a:lvl1pPr marL="0" indent="0">
              <a:buNone/>
              <a:defRPr sz="13582" b="1"/>
            </a:lvl1pPr>
            <a:lvl2pPr marL="2596292" indent="0">
              <a:buNone/>
              <a:defRPr sz="11373" b="1"/>
            </a:lvl2pPr>
            <a:lvl3pPr marL="5192584" indent="0">
              <a:buNone/>
              <a:defRPr sz="10269" b="1"/>
            </a:lvl3pPr>
            <a:lvl4pPr marL="7788877" indent="0">
              <a:buNone/>
              <a:defRPr sz="9054" b="1"/>
            </a:lvl4pPr>
            <a:lvl5pPr marL="10385170" indent="0">
              <a:buNone/>
              <a:defRPr sz="9054" b="1"/>
            </a:lvl5pPr>
            <a:lvl6pPr marL="12981462" indent="0">
              <a:buNone/>
              <a:defRPr sz="9054" b="1"/>
            </a:lvl6pPr>
            <a:lvl7pPr marL="15577754" indent="0">
              <a:buNone/>
              <a:defRPr sz="9054" b="1"/>
            </a:lvl7pPr>
            <a:lvl8pPr marL="18174047" indent="0">
              <a:buNone/>
              <a:defRPr sz="9054" b="1"/>
            </a:lvl8pPr>
            <a:lvl9pPr marL="20770339" indent="0">
              <a:buNone/>
              <a:defRPr sz="905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3165" y="11599335"/>
            <a:ext cx="21412995" cy="21073536"/>
          </a:xfrm>
        </p:spPr>
        <p:txBody>
          <a:bodyPr/>
          <a:lstStyle>
            <a:lvl1pPr>
              <a:defRPr sz="13582"/>
            </a:lvl1pPr>
            <a:lvl2pPr>
              <a:defRPr sz="11373"/>
            </a:lvl2pPr>
            <a:lvl3pPr>
              <a:defRPr sz="10269"/>
            </a:lvl3pPr>
            <a:lvl4pPr>
              <a:defRPr sz="9054"/>
            </a:lvl4pPr>
            <a:lvl5pPr>
              <a:defRPr sz="9054"/>
            </a:lvl5pPr>
            <a:lvl6pPr>
              <a:defRPr sz="9054"/>
            </a:lvl6pPr>
            <a:lvl7pPr>
              <a:defRPr sz="9054"/>
            </a:lvl7pPr>
            <a:lvl8pPr>
              <a:defRPr sz="9054"/>
            </a:lvl8pPr>
            <a:lvl9pPr>
              <a:defRPr sz="90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18637" y="8187271"/>
            <a:ext cx="21421408" cy="3412064"/>
          </a:xfrm>
        </p:spPr>
        <p:txBody>
          <a:bodyPr anchor="b"/>
          <a:lstStyle>
            <a:lvl1pPr marL="0" indent="0">
              <a:buNone/>
              <a:defRPr sz="13582" b="1"/>
            </a:lvl1pPr>
            <a:lvl2pPr marL="2596292" indent="0">
              <a:buNone/>
              <a:defRPr sz="11373" b="1"/>
            </a:lvl2pPr>
            <a:lvl3pPr marL="5192584" indent="0">
              <a:buNone/>
              <a:defRPr sz="10269" b="1"/>
            </a:lvl3pPr>
            <a:lvl4pPr marL="7788877" indent="0">
              <a:buNone/>
              <a:defRPr sz="9054" b="1"/>
            </a:lvl4pPr>
            <a:lvl5pPr marL="10385170" indent="0">
              <a:buNone/>
              <a:defRPr sz="9054" b="1"/>
            </a:lvl5pPr>
            <a:lvl6pPr marL="12981462" indent="0">
              <a:buNone/>
              <a:defRPr sz="9054" b="1"/>
            </a:lvl6pPr>
            <a:lvl7pPr marL="15577754" indent="0">
              <a:buNone/>
              <a:defRPr sz="9054" b="1"/>
            </a:lvl7pPr>
            <a:lvl8pPr marL="18174047" indent="0">
              <a:buNone/>
              <a:defRPr sz="9054" b="1"/>
            </a:lvl8pPr>
            <a:lvl9pPr marL="20770339" indent="0">
              <a:buNone/>
              <a:defRPr sz="905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18637" y="11599335"/>
            <a:ext cx="21421408" cy="21073536"/>
          </a:xfrm>
        </p:spPr>
        <p:txBody>
          <a:bodyPr/>
          <a:lstStyle>
            <a:lvl1pPr>
              <a:defRPr sz="13582"/>
            </a:lvl1pPr>
            <a:lvl2pPr>
              <a:defRPr sz="11373"/>
            </a:lvl2pPr>
            <a:lvl3pPr>
              <a:defRPr sz="10269"/>
            </a:lvl3pPr>
            <a:lvl4pPr>
              <a:defRPr sz="9054"/>
            </a:lvl4pPr>
            <a:lvl5pPr>
              <a:defRPr sz="9054"/>
            </a:lvl5pPr>
            <a:lvl6pPr>
              <a:defRPr sz="9054"/>
            </a:lvl6pPr>
            <a:lvl7pPr>
              <a:defRPr sz="9054"/>
            </a:lvl7pPr>
            <a:lvl8pPr>
              <a:defRPr sz="9054"/>
            </a:lvl8pPr>
            <a:lvl9pPr>
              <a:defRPr sz="90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BEBE7-F796-4EA1-B1A6-CA7E50468DAF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BBA0D-8307-4EE3-9542-9FBFB12364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2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0A881-0234-4D0E-A16A-3D22CE9F49B9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54213-9A79-4BC7-AFAA-D6862551D5B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09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91471-2792-43E5-8606-3E0B251CDC73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BBAE-B3C7-41DB-9BBC-4AF37EEF88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21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167" y="1456266"/>
            <a:ext cx="15944057" cy="6197600"/>
          </a:xfrm>
        </p:spPr>
        <p:txBody>
          <a:bodyPr anchor="b"/>
          <a:lstStyle>
            <a:lvl1pPr algn="l">
              <a:defRPr sz="1137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47765" y="1456270"/>
            <a:ext cx="27092275" cy="31216603"/>
          </a:xfrm>
        </p:spPr>
        <p:txBody>
          <a:bodyPr/>
          <a:lstStyle>
            <a:lvl1pPr>
              <a:defRPr sz="18219"/>
            </a:lvl1pPr>
            <a:lvl2pPr>
              <a:defRPr sz="15900"/>
            </a:lvl2pPr>
            <a:lvl3pPr>
              <a:defRPr sz="13582"/>
            </a:lvl3pPr>
            <a:lvl4pPr>
              <a:defRPr sz="11373"/>
            </a:lvl4pPr>
            <a:lvl5pPr>
              <a:defRPr sz="11373"/>
            </a:lvl5pPr>
            <a:lvl6pPr>
              <a:defRPr sz="11373"/>
            </a:lvl6pPr>
            <a:lvl7pPr>
              <a:defRPr sz="11373"/>
            </a:lvl7pPr>
            <a:lvl8pPr>
              <a:defRPr sz="11373"/>
            </a:lvl8pPr>
            <a:lvl9pPr>
              <a:defRPr sz="1137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3167" y="7653870"/>
            <a:ext cx="15944057" cy="25019003"/>
          </a:xfrm>
        </p:spPr>
        <p:txBody>
          <a:bodyPr/>
          <a:lstStyle>
            <a:lvl1pPr marL="0" indent="0">
              <a:buNone/>
              <a:defRPr sz="7950"/>
            </a:lvl1pPr>
            <a:lvl2pPr marL="2596292" indent="0">
              <a:buNone/>
              <a:defRPr sz="6846"/>
            </a:lvl2pPr>
            <a:lvl3pPr marL="5192584" indent="0">
              <a:buNone/>
              <a:defRPr sz="5631"/>
            </a:lvl3pPr>
            <a:lvl4pPr marL="7788877" indent="0">
              <a:buNone/>
              <a:defRPr sz="5079"/>
            </a:lvl4pPr>
            <a:lvl5pPr marL="10385170" indent="0">
              <a:buNone/>
              <a:defRPr sz="5079"/>
            </a:lvl5pPr>
            <a:lvl6pPr marL="12981462" indent="0">
              <a:buNone/>
              <a:defRPr sz="5079"/>
            </a:lvl6pPr>
            <a:lvl7pPr marL="15577754" indent="0">
              <a:buNone/>
              <a:defRPr sz="5079"/>
            </a:lvl7pPr>
            <a:lvl8pPr marL="18174047" indent="0">
              <a:buNone/>
              <a:defRPr sz="5079"/>
            </a:lvl8pPr>
            <a:lvl9pPr marL="20770339" indent="0">
              <a:buNone/>
              <a:defRPr sz="507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566780-8306-429F-846D-32B97926BC21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47F75-E379-41A2-A1BA-8408F01292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1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9125" y="25603202"/>
            <a:ext cx="29077920" cy="3022603"/>
          </a:xfrm>
        </p:spPr>
        <p:txBody>
          <a:bodyPr anchor="b"/>
          <a:lstStyle>
            <a:lvl1pPr algn="l">
              <a:defRPr sz="1137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99125" y="3268136"/>
            <a:ext cx="29077920" cy="21945600"/>
          </a:xfrm>
        </p:spPr>
        <p:txBody>
          <a:bodyPr rtlCol="0">
            <a:normAutofit/>
          </a:bodyPr>
          <a:lstStyle>
            <a:lvl1pPr marL="0" indent="0">
              <a:buNone/>
              <a:defRPr sz="18219"/>
            </a:lvl1pPr>
            <a:lvl2pPr marL="2596292" indent="0">
              <a:buNone/>
              <a:defRPr sz="15900"/>
            </a:lvl2pPr>
            <a:lvl3pPr marL="5192584" indent="0">
              <a:buNone/>
              <a:defRPr sz="13582"/>
            </a:lvl3pPr>
            <a:lvl4pPr marL="7788877" indent="0">
              <a:buNone/>
              <a:defRPr sz="11373"/>
            </a:lvl4pPr>
            <a:lvl5pPr marL="10385170" indent="0">
              <a:buNone/>
              <a:defRPr sz="11373"/>
            </a:lvl5pPr>
            <a:lvl6pPr marL="12981462" indent="0">
              <a:buNone/>
              <a:defRPr sz="11373"/>
            </a:lvl6pPr>
            <a:lvl7pPr marL="15577754" indent="0">
              <a:buNone/>
              <a:defRPr sz="11373"/>
            </a:lvl7pPr>
            <a:lvl8pPr marL="18174047" indent="0">
              <a:buNone/>
              <a:defRPr sz="11373"/>
            </a:lvl8pPr>
            <a:lvl9pPr marL="20770339" indent="0">
              <a:buNone/>
              <a:defRPr sz="11373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99125" y="28625804"/>
            <a:ext cx="29077920" cy="4292599"/>
          </a:xfrm>
        </p:spPr>
        <p:txBody>
          <a:bodyPr/>
          <a:lstStyle>
            <a:lvl1pPr marL="0" indent="0">
              <a:buNone/>
              <a:defRPr sz="7950"/>
            </a:lvl1pPr>
            <a:lvl2pPr marL="2596292" indent="0">
              <a:buNone/>
              <a:defRPr sz="6846"/>
            </a:lvl2pPr>
            <a:lvl3pPr marL="5192584" indent="0">
              <a:buNone/>
              <a:defRPr sz="5631"/>
            </a:lvl3pPr>
            <a:lvl4pPr marL="7788877" indent="0">
              <a:buNone/>
              <a:defRPr sz="5079"/>
            </a:lvl4pPr>
            <a:lvl5pPr marL="10385170" indent="0">
              <a:buNone/>
              <a:defRPr sz="5079"/>
            </a:lvl5pPr>
            <a:lvl6pPr marL="12981462" indent="0">
              <a:buNone/>
              <a:defRPr sz="5079"/>
            </a:lvl6pPr>
            <a:lvl7pPr marL="15577754" indent="0">
              <a:buNone/>
              <a:defRPr sz="5079"/>
            </a:lvl7pPr>
            <a:lvl8pPr marL="18174047" indent="0">
              <a:buNone/>
              <a:defRPr sz="5079"/>
            </a:lvl8pPr>
            <a:lvl9pPr marL="20770339" indent="0">
              <a:buNone/>
              <a:defRPr sz="507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AF725D-7B60-4815-9725-A005F1866946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F0C5C-28E2-4B00-8E37-BCCBB48288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1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423160" y="1465516"/>
            <a:ext cx="4361688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23160" y="8534068"/>
            <a:ext cx="43616880" cy="2413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0258" tIns="235129" rIns="470258" bIns="2351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3160" y="33900648"/>
            <a:ext cx="11308080" cy="1946776"/>
          </a:xfrm>
          <a:prstGeom prst="rect">
            <a:avLst/>
          </a:prstGeom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>
            <a:lvl1pPr>
              <a:defRPr sz="6846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1EA1827-F7C4-48B2-BD66-E3022146E6FD}" type="datetime1">
              <a:rPr lang="en-US"/>
              <a:pPr/>
              <a:t>2/26/2014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558260" y="33900648"/>
            <a:ext cx="15346680" cy="1946776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 defTabSz="5192584" fontAlgn="auto">
              <a:spcBef>
                <a:spcPts val="0"/>
              </a:spcBef>
              <a:spcAft>
                <a:spcPts val="0"/>
              </a:spcAft>
              <a:defRPr sz="6846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731960" y="33900648"/>
            <a:ext cx="11308080" cy="1946776"/>
          </a:xfrm>
          <a:prstGeom prst="rect">
            <a:avLst/>
          </a:prstGeom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>
            <a:lvl1pPr algn="r">
              <a:defRPr sz="6846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85A55B1-3D87-4C0C-8759-B544C2A1D51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92142" rtl="0" eaLnBrk="0" fontAlgn="base" hangingPunct="0">
        <a:spcBef>
          <a:spcPct val="0"/>
        </a:spcBef>
        <a:spcAft>
          <a:spcPct val="0"/>
        </a:spcAft>
        <a:defRPr sz="24955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504840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6pPr>
      <a:lvl7pPr marL="1009680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7pPr>
      <a:lvl8pPr marL="1514521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8pPr>
      <a:lvl9pPr marL="2019361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9pPr>
    </p:titleStyle>
    <p:bodyStyle>
      <a:lvl1pPr marL="1945738" indent="-1945738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219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4217520" indent="-162144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9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6489301" indent="-129715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3582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9085372" indent="-129715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1373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1683196" indent="-129715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1373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4279608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6pPr>
      <a:lvl7pPr marL="16875900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7pPr>
      <a:lvl8pPr marL="19472193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8pPr>
      <a:lvl9pPr marL="22068485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1pPr>
      <a:lvl2pPr marL="2596292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2pPr>
      <a:lvl3pPr marL="5192584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3pPr>
      <a:lvl4pPr marL="7788877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4pPr>
      <a:lvl5pPr marL="10385170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5pPr>
      <a:lvl6pPr marL="12981462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6pPr>
      <a:lvl7pPr marL="15577754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7pPr>
      <a:lvl8pPr marL="18174047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8pPr>
      <a:lvl9pPr marL="20770339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矩形 232"/>
          <p:cNvSpPr/>
          <p:nvPr/>
        </p:nvSpPr>
        <p:spPr>
          <a:xfrm>
            <a:off x="37299900" y="33343085"/>
            <a:ext cx="10934699" cy="2507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矩形 254"/>
          <p:cNvSpPr/>
          <p:nvPr/>
        </p:nvSpPr>
        <p:spPr>
          <a:xfrm>
            <a:off x="24993600" y="5524211"/>
            <a:ext cx="11582399" cy="24662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6" name="矩形 385"/>
          <p:cNvSpPr/>
          <p:nvPr/>
        </p:nvSpPr>
        <p:spPr>
          <a:xfrm>
            <a:off x="12877799" y="5524211"/>
            <a:ext cx="11353801" cy="166148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2" name="矩形 321"/>
          <p:cNvSpPr/>
          <p:nvPr/>
        </p:nvSpPr>
        <p:spPr>
          <a:xfrm>
            <a:off x="761999" y="14195817"/>
            <a:ext cx="11353801" cy="151494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9" name="矩形 238"/>
          <p:cNvSpPr/>
          <p:nvPr/>
        </p:nvSpPr>
        <p:spPr>
          <a:xfrm>
            <a:off x="37299900" y="5563815"/>
            <a:ext cx="10934699" cy="2419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矩形 217"/>
          <p:cNvSpPr/>
          <p:nvPr/>
        </p:nvSpPr>
        <p:spPr>
          <a:xfrm>
            <a:off x="37299900" y="30186630"/>
            <a:ext cx="10934699" cy="28343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矩形 121"/>
          <p:cNvSpPr/>
          <p:nvPr/>
        </p:nvSpPr>
        <p:spPr>
          <a:xfrm>
            <a:off x="762000" y="29671326"/>
            <a:ext cx="11353801" cy="6179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矩形 117"/>
          <p:cNvSpPr/>
          <p:nvPr/>
        </p:nvSpPr>
        <p:spPr>
          <a:xfrm>
            <a:off x="12877800" y="22555200"/>
            <a:ext cx="11353801" cy="13295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5031700" y="30491430"/>
            <a:ext cx="11544300" cy="5359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54603" y="5524212"/>
            <a:ext cx="11353801" cy="8368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4300"/>
            <a:ext cx="48463200" cy="4543425"/>
          </a:xfrm>
          <a:prstGeom prst="rect">
            <a:avLst/>
          </a:prstGeom>
          <a:gradFill rotWithShape="1">
            <a:gsLst>
              <a:gs pos="0">
                <a:srgbClr val="558ED5"/>
              </a:gs>
              <a:gs pos="35001">
                <a:srgbClr val="558ED5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4097000" y="114301"/>
            <a:ext cx="255460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zh-CN" sz="8000" b="1" dirty="0">
                <a:cs typeface="Arial" charset="0"/>
              </a:rPr>
              <a:t>Opinion matters: a general approach to user profile </a:t>
            </a:r>
            <a:r>
              <a:rPr lang="en-US" altLang="zh-CN" sz="8000" b="1" dirty="0" smtClean="0">
                <a:cs typeface="Arial" charset="0"/>
              </a:rPr>
              <a:t>modeling for </a:t>
            </a:r>
            <a:r>
              <a:rPr lang="en-US" altLang="zh-CN" sz="8000" b="1" dirty="0">
                <a:cs typeface="Arial" charset="0"/>
              </a:rPr>
              <a:t>contextual suggestions</a:t>
            </a: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 flipH="1">
            <a:off x="12344400" y="5453548"/>
            <a:ext cx="292378" cy="30397050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908685" y="5056274"/>
            <a:ext cx="46544865" cy="159418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20" name="TextBox 5"/>
          <p:cNvSpPr txBox="1">
            <a:spLocks noChangeArrowheads="1"/>
          </p:cNvSpPr>
          <p:nvPr/>
        </p:nvSpPr>
        <p:spPr bwMode="auto">
          <a:xfrm>
            <a:off x="6324600" y="2461737"/>
            <a:ext cx="3976232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7200" dirty="0" err="1">
                <a:cs typeface="Arial" charset="0"/>
              </a:rPr>
              <a:t>Peilin</a:t>
            </a:r>
            <a:r>
              <a:rPr lang="en-US" altLang="zh-CN" sz="7200" dirty="0">
                <a:cs typeface="Arial" charset="0"/>
              </a:rPr>
              <a:t> Yang and </a:t>
            </a:r>
            <a:r>
              <a:rPr lang="en-US" altLang="zh-CN" sz="7200" dirty="0" err="1">
                <a:cs typeface="Arial" charset="0"/>
              </a:rPr>
              <a:t>Hui</a:t>
            </a:r>
            <a:r>
              <a:rPr lang="en-US" altLang="zh-CN" sz="7200" dirty="0">
                <a:cs typeface="Arial" charset="0"/>
              </a:rPr>
              <a:t> Fang</a:t>
            </a:r>
          </a:p>
          <a:p>
            <a:pPr algn="ctr" eaLnBrk="1" hangingPunct="1"/>
            <a:r>
              <a:rPr lang="en-US" altLang="zh-CN" sz="6600" dirty="0">
                <a:cs typeface="Arial" charset="0"/>
              </a:rPr>
              <a:t>Electrical and Computer </a:t>
            </a:r>
            <a:r>
              <a:rPr lang="en-US" altLang="zh-CN" sz="6600" dirty="0" smtClean="0">
                <a:cs typeface="Arial" charset="0"/>
              </a:rPr>
              <a:t>Engineering, </a:t>
            </a:r>
            <a:r>
              <a:rPr lang="en-US" altLang="zh-CN" sz="6600" dirty="0">
                <a:cs typeface="Arial" charset="0"/>
              </a:rPr>
              <a:t>University of Delaware</a:t>
            </a:r>
          </a:p>
        </p:txBody>
      </p:sp>
      <p:sp>
        <p:nvSpPr>
          <p:cNvPr id="60" name="Rounded Rectangle 59"/>
          <p:cNvSpPr>
            <a:spLocks noChangeArrowheads="1"/>
          </p:cNvSpPr>
          <p:nvPr/>
        </p:nvSpPr>
        <p:spPr bwMode="auto">
          <a:xfrm>
            <a:off x="908685" y="36035582"/>
            <a:ext cx="46544865" cy="159418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>
              <a:solidFill>
                <a:schemeClr val="dk1"/>
              </a:solidFill>
              <a:latin typeface="+mn-lt"/>
              <a:ea typeface="+mn-ea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787400"/>
            <a:ext cx="8026035" cy="3281363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940818" y="14444380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Introduction</a:t>
            </a:r>
            <a:endParaRPr lang="zh-CN" altLang="en-US" sz="6000" b="1" dirty="0"/>
          </a:p>
        </p:txBody>
      </p:sp>
      <p:sp>
        <p:nvSpPr>
          <p:cNvPr id="20" name="矩形 19"/>
          <p:cNvSpPr/>
          <p:nvPr/>
        </p:nvSpPr>
        <p:spPr>
          <a:xfrm>
            <a:off x="940817" y="15201677"/>
            <a:ext cx="110151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The task of </a:t>
            </a:r>
            <a:r>
              <a:rPr lang="en-US" altLang="zh-CN" sz="3200" i="1" dirty="0" smtClean="0"/>
              <a:t>Contextual Suggestion</a:t>
            </a:r>
            <a:r>
              <a:rPr lang="en-US" altLang="zh-CN" sz="3200" dirty="0" smtClean="0"/>
              <a:t> is to recommend </a:t>
            </a:r>
            <a:r>
              <a:rPr lang="en-US" altLang="zh-CN" sz="3200" i="1" u="sng" dirty="0" smtClean="0"/>
              <a:t>interesting places or activities</a:t>
            </a:r>
            <a:r>
              <a:rPr lang="en-US" altLang="zh-CN" sz="3200" i="1" dirty="0" smtClean="0"/>
              <a:t> </a:t>
            </a:r>
            <a:r>
              <a:rPr lang="en-US" altLang="zh-CN" sz="3200" dirty="0" smtClean="0"/>
              <a:t>and </a:t>
            </a:r>
            <a:r>
              <a:rPr lang="en-US" altLang="zh-CN" sz="3200" i="1" u="sng" dirty="0" smtClean="0"/>
              <a:t>their short summaries</a:t>
            </a:r>
            <a:r>
              <a:rPr lang="en-US" altLang="zh-CN" sz="3200" i="1" dirty="0" smtClean="0"/>
              <a:t> </a:t>
            </a:r>
            <a:r>
              <a:rPr lang="en-US" altLang="zh-CN" sz="3200" dirty="0" smtClean="0"/>
              <a:t>based on users preferences and </a:t>
            </a:r>
            <a:r>
              <a:rPr lang="en-US" altLang="zh-CN" sz="3200" i="1" u="sng" dirty="0"/>
              <a:t>contexts</a:t>
            </a:r>
            <a:r>
              <a:rPr lang="en-US" altLang="zh-CN" sz="3200" dirty="0"/>
              <a:t> such as locations and </a:t>
            </a:r>
            <a:r>
              <a:rPr lang="en-US" altLang="zh-CN" sz="3200" dirty="0" smtClean="0"/>
              <a:t>time.</a:t>
            </a:r>
          </a:p>
        </p:txBody>
      </p:sp>
      <p:sp>
        <p:nvSpPr>
          <p:cNvPr id="115" name="Rounded Rectangle 7"/>
          <p:cNvSpPr>
            <a:spLocks noChangeArrowheads="1"/>
          </p:cNvSpPr>
          <p:nvPr/>
        </p:nvSpPr>
        <p:spPr bwMode="auto">
          <a:xfrm flipH="1">
            <a:off x="24460200" y="5453548"/>
            <a:ext cx="292378" cy="30397050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16" name="Rounded Rectangle 7"/>
          <p:cNvSpPr>
            <a:spLocks noChangeArrowheads="1"/>
          </p:cNvSpPr>
          <p:nvPr/>
        </p:nvSpPr>
        <p:spPr bwMode="auto">
          <a:xfrm flipH="1">
            <a:off x="36804600" y="5453548"/>
            <a:ext cx="292378" cy="30397050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21" name="圆角矩形 120"/>
          <p:cNvSpPr/>
          <p:nvPr/>
        </p:nvSpPr>
        <p:spPr>
          <a:xfrm>
            <a:off x="948214" y="29881830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Why Opinion Matters?</a:t>
            </a:r>
            <a:endParaRPr lang="zh-CN" altLang="en-US" sz="6000" b="1" dirty="0"/>
          </a:p>
        </p:txBody>
      </p:sp>
      <p:sp>
        <p:nvSpPr>
          <p:cNvPr id="123" name="圆角矩形 122"/>
          <p:cNvSpPr/>
          <p:nvPr/>
        </p:nvSpPr>
        <p:spPr>
          <a:xfrm>
            <a:off x="13030200" y="22907703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Methods</a:t>
            </a:r>
            <a:endParaRPr lang="zh-CN" altLang="en-US" sz="6000" b="1" dirty="0"/>
          </a:p>
        </p:txBody>
      </p:sp>
      <p:sp>
        <p:nvSpPr>
          <p:cNvPr id="125" name="矩形 124"/>
          <p:cNvSpPr/>
          <p:nvPr/>
        </p:nvSpPr>
        <p:spPr>
          <a:xfrm>
            <a:off x="13071411" y="18516600"/>
            <a:ext cx="1100778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zh-CN" sz="3200" dirty="0"/>
              <a:t>Opinions can capture user interests in a more general yet precise way. </a:t>
            </a:r>
          </a:p>
          <a:p>
            <a:pPr marL="457200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altLang="zh-CN" sz="3200" dirty="0"/>
              <a:t>With the increasing use of social media, </a:t>
            </a:r>
            <a:r>
              <a:rPr lang="en-US" altLang="zh-CN" sz="3200" dirty="0" smtClean="0"/>
              <a:t>users </a:t>
            </a:r>
            <a:r>
              <a:rPr lang="en-US" altLang="zh-CN" sz="3200" dirty="0"/>
              <a:t>can easily share their opinions through both numerical rating as well as arguments described in the reviews – making it possible to infer a user’s opinion about a new item based on the opinions from similar users.  </a:t>
            </a:r>
          </a:p>
        </p:txBody>
      </p:sp>
      <p:sp>
        <p:nvSpPr>
          <p:cNvPr id="6" name="矩形 5"/>
          <p:cNvSpPr/>
          <p:nvPr/>
        </p:nvSpPr>
        <p:spPr>
          <a:xfrm>
            <a:off x="1143000" y="32461200"/>
            <a:ext cx="107003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altLang="zh-CN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 existing studies </a:t>
            </a:r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model the user profile?</a:t>
            </a:r>
          </a:p>
        </p:txBody>
      </p:sp>
      <p:sp>
        <p:nvSpPr>
          <p:cNvPr id="126" name="矩形 125"/>
          <p:cNvSpPr/>
          <p:nvPr/>
        </p:nvSpPr>
        <p:spPr>
          <a:xfrm>
            <a:off x="1524000" y="33299400"/>
            <a:ext cx="44757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Widely used strategy: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Category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Description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Website Text</a:t>
            </a:r>
          </a:p>
        </p:txBody>
      </p:sp>
      <p:sp>
        <p:nvSpPr>
          <p:cNvPr id="127" name="矩形 126"/>
          <p:cNvSpPr/>
          <p:nvPr/>
        </p:nvSpPr>
        <p:spPr>
          <a:xfrm>
            <a:off x="6331411" y="33328689"/>
            <a:ext cx="51547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What is the problem?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Too general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Too specific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Chance of unavailability</a:t>
            </a:r>
          </a:p>
        </p:txBody>
      </p:sp>
      <p:sp>
        <p:nvSpPr>
          <p:cNvPr id="129" name="矩形 128"/>
          <p:cNvSpPr/>
          <p:nvPr/>
        </p:nvSpPr>
        <p:spPr>
          <a:xfrm>
            <a:off x="13030200" y="23916382"/>
            <a:ext cx="110151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p"/>
            </a:pPr>
            <a:r>
              <a:rPr lang="en-US" altLang="zh-CN" sz="3200" dirty="0" smtClean="0"/>
              <a:t>How to model the users profiles and rank the candidates? 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p"/>
            </a:pPr>
            <a:r>
              <a:rPr lang="en-US" altLang="zh-CN" sz="3200" dirty="0" smtClean="0"/>
              <a:t>How to generate the summary of the candidates?</a:t>
            </a:r>
          </a:p>
        </p:txBody>
      </p:sp>
      <p:sp>
        <p:nvSpPr>
          <p:cNvPr id="130" name="圆角矩形 129"/>
          <p:cNvSpPr/>
          <p:nvPr/>
        </p:nvSpPr>
        <p:spPr>
          <a:xfrm>
            <a:off x="13030200" y="25450800"/>
            <a:ext cx="8534400" cy="6096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Rank Candidate Suggestions</a:t>
            </a:r>
            <a:endParaRPr lang="zh-CN" altLang="en-US" sz="5400" dirty="0"/>
          </a:p>
        </p:txBody>
      </p:sp>
      <p:sp>
        <p:nvSpPr>
          <p:cNvPr id="131" name="圆角矩形 130"/>
          <p:cNvSpPr/>
          <p:nvPr/>
        </p:nvSpPr>
        <p:spPr>
          <a:xfrm>
            <a:off x="25146000" y="17221200"/>
            <a:ext cx="8534400" cy="6096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Generate Summary</a:t>
            </a:r>
            <a:endParaRPr lang="zh-CN" altLang="en-US" sz="5400" dirty="0"/>
          </a:p>
        </p:txBody>
      </p:sp>
      <p:sp>
        <p:nvSpPr>
          <p:cNvPr id="149" name="矩形 148"/>
          <p:cNvSpPr/>
          <p:nvPr/>
        </p:nvSpPr>
        <p:spPr>
          <a:xfrm>
            <a:off x="25222199" y="5836302"/>
            <a:ext cx="11092859" cy="101896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0" name="矩形 149"/>
          <p:cNvSpPr/>
          <p:nvPr/>
        </p:nvSpPr>
        <p:spPr>
          <a:xfrm>
            <a:off x="25907998" y="16209682"/>
            <a:ext cx="975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User profile modeling and candidate suggestions ranking</a:t>
            </a:r>
          </a:p>
        </p:txBody>
      </p:sp>
      <p:sp>
        <p:nvSpPr>
          <p:cNvPr id="151" name="圆角矩形 150"/>
          <p:cNvSpPr/>
          <p:nvPr/>
        </p:nvSpPr>
        <p:spPr>
          <a:xfrm>
            <a:off x="25146000" y="30784800"/>
            <a:ext cx="11277598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Results</a:t>
            </a:r>
            <a:endParaRPr lang="zh-CN" altLang="en-US" sz="6000" b="1" dirty="0"/>
          </a:p>
        </p:txBody>
      </p:sp>
      <p:sp>
        <p:nvSpPr>
          <p:cNvPr id="153" name="TextBox 23"/>
          <p:cNvSpPr txBox="1">
            <a:spLocks noChangeArrowheads="1"/>
          </p:cNvSpPr>
          <p:nvPr/>
        </p:nvSpPr>
        <p:spPr bwMode="auto">
          <a:xfrm>
            <a:off x="34250029" y="11170302"/>
            <a:ext cx="2173569" cy="523220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>
                <a:ea typeface="宋体" pitchFamily="2" charset="-122"/>
              </a:rPr>
              <a:t>User </a:t>
            </a:r>
            <a:r>
              <a:rPr lang="en-US" altLang="zh-CN" sz="2800" b="1" dirty="0" smtClean="0">
                <a:ea typeface="宋体" pitchFamily="2" charset="-122"/>
              </a:rPr>
              <a:t>Profile</a:t>
            </a:r>
            <a:endParaRPr lang="en-US" altLang="zh-CN" sz="2800" b="1" dirty="0">
              <a:ea typeface="宋体" pitchFamily="2" charset="-122"/>
            </a:endParaRPr>
          </a:p>
        </p:txBody>
      </p:sp>
      <p:cxnSp>
        <p:nvCxnSpPr>
          <p:cNvPr id="161" name="直接箭头连接符 160"/>
          <p:cNvCxnSpPr>
            <a:stCxn id="191" idx="2"/>
            <a:endCxn id="190" idx="0"/>
          </p:cNvCxnSpPr>
          <p:nvPr/>
        </p:nvCxnSpPr>
        <p:spPr>
          <a:xfrm>
            <a:off x="29856265" y="6664798"/>
            <a:ext cx="236" cy="45855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63" name="TextBox 4"/>
          <p:cNvSpPr txBox="1">
            <a:spLocks noChangeArrowheads="1"/>
          </p:cNvSpPr>
          <p:nvPr/>
        </p:nvSpPr>
        <p:spPr bwMode="auto">
          <a:xfrm>
            <a:off x="25549019" y="10767553"/>
            <a:ext cx="3811607" cy="1384995"/>
          </a:xfrm>
          <a:prstGeom prst="rect">
            <a:avLst/>
          </a:prstGeom>
          <a:solidFill>
            <a:srgbClr val="8F37B8"/>
          </a:solidFill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ea typeface="宋体" pitchFamily="2" charset="-122"/>
              </a:rPr>
              <a:t>Negative Opinions</a:t>
            </a:r>
          </a:p>
          <a:p>
            <a:pPr algn="ctr" eaLnBrk="1" hangingPunct="1"/>
            <a:r>
              <a:rPr lang="en-US" altLang="zh-CN" sz="2800" b="1" dirty="0" smtClean="0">
                <a:ea typeface="宋体" pitchFamily="2" charset="-122"/>
              </a:rPr>
              <a:t>(Why </a:t>
            </a:r>
            <a:r>
              <a:rPr lang="en-US" altLang="zh-CN" sz="2800" b="1" dirty="0">
                <a:ea typeface="宋体" pitchFamily="2" charset="-122"/>
              </a:rPr>
              <a:t>the user dislikes  example suggestions</a:t>
            </a:r>
            <a:r>
              <a:rPr lang="en-US" altLang="zh-CN" sz="2800" b="1" dirty="0" smtClean="0">
                <a:ea typeface="宋体" pitchFamily="2" charset="-122"/>
              </a:rPr>
              <a:t>?) </a:t>
            </a:r>
            <a:endParaRPr lang="zh-CN" altLang="en-US" sz="2800" b="1" dirty="0">
              <a:ea typeface="宋体" pitchFamily="2" charset="-122"/>
            </a:endParaRPr>
          </a:p>
        </p:txBody>
      </p:sp>
      <p:sp>
        <p:nvSpPr>
          <p:cNvPr id="164" name="TextBox 4"/>
          <p:cNvSpPr txBox="1">
            <a:spLocks noChangeArrowheads="1"/>
          </p:cNvSpPr>
          <p:nvPr/>
        </p:nvSpPr>
        <p:spPr bwMode="auto">
          <a:xfrm>
            <a:off x="26234817" y="12762147"/>
            <a:ext cx="2416381" cy="1384995"/>
          </a:xfrm>
          <a:prstGeom prst="rect">
            <a:avLst/>
          </a:prstGeom>
          <a:noFill/>
          <a:ln w="28575">
            <a:solidFill>
              <a:srgbClr val="8F37B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8F37B8"/>
                </a:solidFill>
                <a:ea typeface="宋体" pitchFamily="2" charset="-122"/>
              </a:rPr>
              <a:t>Negative Example Suggestions</a:t>
            </a:r>
          </a:p>
        </p:txBody>
      </p:sp>
      <p:sp>
        <p:nvSpPr>
          <p:cNvPr id="165" name="TextBox 4"/>
          <p:cNvSpPr txBox="1">
            <a:spLocks noChangeArrowheads="1"/>
          </p:cNvSpPr>
          <p:nvPr/>
        </p:nvSpPr>
        <p:spPr bwMode="auto">
          <a:xfrm>
            <a:off x="30851125" y="12762148"/>
            <a:ext cx="4505673" cy="523220"/>
          </a:xfrm>
          <a:prstGeom prst="rect">
            <a:avLst/>
          </a:prstGeom>
          <a:noFill/>
          <a:ln w="28575">
            <a:solidFill>
              <a:srgbClr val="78AA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78AA00"/>
                </a:solidFill>
                <a:ea typeface="宋体" pitchFamily="2" charset="-122"/>
              </a:rPr>
              <a:t>Positive Example Suggestions</a:t>
            </a:r>
            <a:endParaRPr lang="zh-CN" altLang="en-US" sz="2800" b="1" dirty="0">
              <a:solidFill>
                <a:srgbClr val="78AA00"/>
              </a:solidFill>
              <a:ea typeface="宋体" pitchFamily="2" charset="-122"/>
            </a:endParaRPr>
          </a:p>
        </p:txBody>
      </p:sp>
      <p:sp>
        <p:nvSpPr>
          <p:cNvPr id="166" name="TextBox 4"/>
          <p:cNvSpPr txBox="1">
            <a:spLocks noChangeArrowheads="1"/>
          </p:cNvSpPr>
          <p:nvPr/>
        </p:nvSpPr>
        <p:spPr bwMode="auto">
          <a:xfrm>
            <a:off x="30249458" y="10767553"/>
            <a:ext cx="3908124" cy="1384995"/>
          </a:xfrm>
          <a:prstGeom prst="rect">
            <a:avLst/>
          </a:prstGeom>
          <a:solidFill>
            <a:srgbClr val="78AA00"/>
          </a:solidFill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ea typeface="宋体" pitchFamily="2" charset="-122"/>
              </a:rPr>
              <a:t>Positive </a:t>
            </a:r>
            <a:r>
              <a:rPr lang="en-US" altLang="zh-CN" sz="2800" b="1" dirty="0">
                <a:solidFill>
                  <a:schemeClr val="bg1"/>
                </a:solidFill>
                <a:ea typeface="宋体" pitchFamily="2" charset="-122"/>
              </a:rPr>
              <a:t>Opinions</a:t>
            </a:r>
            <a:endParaRPr lang="en-US" altLang="zh-CN" sz="2800" b="1" dirty="0" smtClean="0">
              <a:solidFill>
                <a:schemeClr val="bg1"/>
              </a:solidFill>
              <a:ea typeface="宋体" pitchFamily="2" charset="-122"/>
            </a:endParaRPr>
          </a:p>
          <a:p>
            <a:pPr algn="ctr" eaLnBrk="1" hangingPunct="1"/>
            <a:r>
              <a:rPr lang="en-US" altLang="zh-CN" sz="2800" b="1" dirty="0" smtClean="0">
                <a:ea typeface="宋体" pitchFamily="2" charset="-122"/>
              </a:rPr>
              <a:t>(Why </a:t>
            </a:r>
            <a:r>
              <a:rPr lang="en-US" altLang="zh-CN" sz="2800" b="1" dirty="0">
                <a:ea typeface="宋体" pitchFamily="2" charset="-122"/>
              </a:rPr>
              <a:t>the user likes example suggestions</a:t>
            </a:r>
            <a:r>
              <a:rPr lang="en-US" altLang="zh-CN" sz="2800" b="1" dirty="0" smtClean="0">
                <a:ea typeface="宋体" pitchFamily="2" charset="-122"/>
              </a:rPr>
              <a:t>?) </a:t>
            </a:r>
            <a:endParaRPr lang="zh-CN" altLang="en-US" sz="2800" b="1" dirty="0">
              <a:ea typeface="宋体" pitchFamily="2" charset="-122"/>
            </a:endParaRPr>
          </a:p>
        </p:txBody>
      </p:sp>
      <p:sp>
        <p:nvSpPr>
          <p:cNvPr id="167" name="TextBox 4"/>
          <p:cNvSpPr txBox="1">
            <a:spLocks noChangeArrowheads="1"/>
          </p:cNvSpPr>
          <p:nvPr/>
        </p:nvSpPr>
        <p:spPr bwMode="auto">
          <a:xfrm>
            <a:off x="25549019" y="8190148"/>
            <a:ext cx="3811607" cy="1384995"/>
          </a:xfrm>
          <a:prstGeom prst="rect">
            <a:avLst/>
          </a:prstGeom>
          <a:solidFill>
            <a:srgbClr val="8F37B8"/>
          </a:solidFill>
          <a:ln>
            <a:solidFill>
              <a:schemeClr val="bg2">
                <a:lumMod val="90000"/>
              </a:schemeClr>
            </a:solidFill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ea typeface="宋体" pitchFamily="2" charset="-122"/>
              </a:rPr>
              <a:t>Negative </a:t>
            </a:r>
            <a:r>
              <a:rPr lang="en-US" altLang="zh-CN" sz="2800" b="1" dirty="0">
                <a:solidFill>
                  <a:schemeClr val="bg1"/>
                </a:solidFill>
                <a:ea typeface="宋体" pitchFamily="2" charset="-122"/>
              </a:rPr>
              <a:t>Opinions</a:t>
            </a:r>
            <a:endParaRPr lang="en-US" altLang="zh-CN" sz="2800" b="1" dirty="0" smtClean="0">
              <a:solidFill>
                <a:schemeClr val="bg1"/>
              </a:solidFill>
              <a:ea typeface="宋体" pitchFamily="2" charset="-122"/>
            </a:endParaRPr>
          </a:p>
          <a:p>
            <a:pPr algn="ctr" eaLnBrk="1" hangingPunct="1"/>
            <a:r>
              <a:rPr lang="en-US" altLang="zh-CN" sz="2800" b="1" dirty="0">
                <a:ea typeface="宋体" pitchFamily="2" charset="-122"/>
              </a:rPr>
              <a:t>(Why other users dislike candidate suggestions? </a:t>
            </a:r>
            <a:r>
              <a:rPr lang="en-US" altLang="zh-CN" sz="2800" b="1" dirty="0" smtClean="0">
                <a:ea typeface="宋体" pitchFamily="2" charset="-122"/>
              </a:rPr>
              <a:t>)</a:t>
            </a:r>
            <a:endParaRPr lang="zh-CN" altLang="en-US" sz="2800" b="1" dirty="0">
              <a:ea typeface="宋体" pitchFamily="2" charset="-122"/>
            </a:endParaRPr>
          </a:p>
        </p:txBody>
      </p:sp>
      <p:sp>
        <p:nvSpPr>
          <p:cNvPr id="168" name="TextBox 4"/>
          <p:cNvSpPr txBox="1">
            <a:spLocks noChangeArrowheads="1"/>
          </p:cNvSpPr>
          <p:nvPr/>
        </p:nvSpPr>
        <p:spPr bwMode="auto">
          <a:xfrm>
            <a:off x="30249458" y="8195384"/>
            <a:ext cx="3908124" cy="1384995"/>
          </a:xfrm>
          <a:prstGeom prst="rect">
            <a:avLst/>
          </a:prstGeom>
          <a:solidFill>
            <a:srgbClr val="78AA00"/>
          </a:solidFill>
          <a:ln>
            <a:solidFill>
              <a:schemeClr val="bg2">
                <a:lumMod val="90000"/>
              </a:schemeClr>
            </a:solidFill>
            <a:headEnd/>
            <a:tailEnd/>
          </a:ln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chemeClr val="bg1"/>
                </a:solidFill>
                <a:ea typeface="宋体" pitchFamily="2" charset="-122"/>
              </a:rPr>
              <a:t>Positive </a:t>
            </a:r>
            <a:r>
              <a:rPr lang="en-US" altLang="zh-CN" sz="2800" b="1" dirty="0">
                <a:solidFill>
                  <a:schemeClr val="bg1"/>
                </a:solidFill>
                <a:ea typeface="宋体" pitchFamily="2" charset="-122"/>
              </a:rPr>
              <a:t>Opinions</a:t>
            </a:r>
            <a:endParaRPr lang="en-US" altLang="zh-CN" sz="2800" b="1" dirty="0" smtClean="0">
              <a:solidFill>
                <a:schemeClr val="bg1"/>
              </a:solidFill>
              <a:ea typeface="宋体" pitchFamily="2" charset="-122"/>
            </a:endParaRPr>
          </a:p>
          <a:p>
            <a:pPr algn="ctr" eaLnBrk="1" hangingPunct="1"/>
            <a:r>
              <a:rPr lang="en-US" altLang="zh-CN" sz="2800" b="1" dirty="0" smtClean="0">
                <a:ea typeface="宋体" pitchFamily="2" charset="-122"/>
              </a:rPr>
              <a:t>(</a:t>
            </a:r>
            <a:r>
              <a:rPr lang="en-US" altLang="zh-CN" sz="2800" b="1" dirty="0">
                <a:ea typeface="宋体" pitchFamily="2" charset="-122"/>
              </a:rPr>
              <a:t>Why other users like candidate suggestions? </a:t>
            </a:r>
            <a:r>
              <a:rPr lang="en-US" altLang="zh-CN" sz="2800" b="1" dirty="0" smtClean="0">
                <a:ea typeface="宋体" pitchFamily="2" charset="-122"/>
              </a:rPr>
              <a:t>)</a:t>
            </a:r>
            <a:endParaRPr lang="zh-CN" altLang="en-US" sz="2800" b="1" dirty="0">
              <a:ea typeface="宋体" pitchFamily="2" charset="-122"/>
            </a:endParaRPr>
          </a:p>
        </p:txBody>
      </p:sp>
      <p:sp>
        <p:nvSpPr>
          <p:cNvPr id="170" name="TextBox 23"/>
          <p:cNvSpPr txBox="1">
            <a:spLocks noChangeArrowheads="1"/>
          </p:cNvSpPr>
          <p:nvPr/>
        </p:nvSpPr>
        <p:spPr bwMode="auto">
          <a:xfrm>
            <a:off x="32613296" y="7436502"/>
            <a:ext cx="3048302" cy="523220"/>
          </a:xfrm>
          <a:prstGeom prst="rect">
            <a:avLst/>
          </a:prstGeom>
          <a:noFill/>
          <a:ln w="38100">
            <a:noFill/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ea typeface="宋体" pitchFamily="2" charset="-122"/>
              </a:rPr>
              <a:t>Candidate Profile</a:t>
            </a:r>
            <a:endParaRPr lang="en-US" altLang="zh-CN" sz="2800" b="1" dirty="0">
              <a:ea typeface="宋体" pitchFamily="2" charset="-122"/>
            </a:endParaRPr>
          </a:p>
        </p:txBody>
      </p:sp>
      <p:grpSp>
        <p:nvGrpSpPr>
          <p:cNvPr id="172" name="组合 171"/>
          <p:cNvGrpSpPr/>
          <p:nvPr/>
        </p:nvGrpSpPr>
        <p:grpSpPr>
          <a:xfrm>
            <a:off x="33216830" y="9810215"/>
            <a:ext cx="2725363" cy="727502"/>
            <a:chOff x="8972385" y="7791450"/>
            <a:chExt cx="2725363" cy="727502"/>
          </a:xfrm>
        </p:grpSpPr>
        <p:sp>
          <p:nvSpPr>
            <p:cNvPr id="175" name="TextBox 174"/>
            <p:cNvSpPr txBox="1"/>
            <p:nvPr/>
          </p:nvSpPr>
          <p:spPr>
            <a:xfrm>
              <a:off x="8992648" y="7791450"/>
              <a:ext cx="27051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 smtClean="0">
                  <a:ln w="28575">
                    <a:noFill/>
                  </a:ln>
                </a:rPr>
                <a:t>Positive Similarity</a:t>
              </a:r>
              <a:endParaRPr lang="zh-CN" altLang="en-US" sz="2200" b="1" dirty="0">
                <a:ln w="28575">
                  <a:noFill/>
                </a:ln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8972385" y="8088065"/>
              <a:ext cx="27051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200" b="1" dirty="0" smtClean="0"/>
                <a:t>Negative Similarity</a:t>
              </a:r>
              <a:endParaRPr lang="zh-CN" altLang="en-US" sz="2200" b="1" dirty="0"/>
            </a:p>
          </p:txBody>
        </p:sp>
      </p:grpSp>
      <p:sp>
        <p:nvSpPr>
          <p:cNvPr id="178" name="五角星 177"/>
          <p:cNvSpPr/>
          <p:nvPr/>
        </p:nvSpPr>
        <p:spPr>
          <a:xfrm>
            <a:off x="30937198" y="14149465"/>
            <a:ext cx="464498" cy="441483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82" name="直接箭头连接符 181"/>
          <p:cNvCxnSpPr>
            <a:stCxn id="190" idx="2"/>
            <a:endCxn id="167" idx="0"/>
          </p:cNvCxnSpPr>
          <p:nvPr/>
        </p:nvCxnSpPr>
        <p:spPr>
          <a:xfrm flipH="1">
            <a:off x="27454823" y="7646568"/>
            <a:ext cx="2401678" cy="543580"/>
          </a:xfrm>
          <a:prstGeom prst="straightConnector1">
            <a:avLst/>
          </a:prstGeom>
          <a:ln>
            <a:solidFill>
              <a:srgbClr val="8F37B8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>
            <a:stCxn id="190" idx="2"/>
            <a:endCxn id="168" idx="0"/>
          </p:cNvCxnSpPr>
          <p:nvPr/>
        </p:nvCxnSpPr>
        <p:spPr>
          <a:xfrm>
            <a:off x="29856501" y="7646568"/>
            <a:ext cx="2347019" cy="548816"/>
          </a:xfrm>
          <a:prstGeom prst="straightConnector1">
            <a:avLst/>
          </a:prstGeom>
          <a:ln>
            <a:solidFill>
              <a:srgbClr val="78AA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8" name="直接箭头连接符 187"/>
          <p:cNvCxnSpPr>
            <a:endCxn id="163" idx="2"/>
          </p:cNvCxnSpPr>
          <p:nvPr/>
        </p:nvCxnSpPr>
        <p:spPr>
          <a:xfrm flipV="1">
            <a:off x="27454822" y="12152548"/>
            <a:ext cx="1" cy="609600"/>
          </a:xfrm>
          <a:prstGeom prst="straightConnector1">
            <a:avLst/>
          </a:prstGeom>
          <a:ln w="38100">
            <a:solidFill>
              <a:srgbClr val="8F37B8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9" name="直接箭头连接符 188"/>
          <p:cNvCxnSpPr>
            <a:endCxn id="166" idx="2"/>
          </p:cNvCxnSpPr>
          <p:nvPr/>
        </p:nvCxnSpPr>
        <p:spPr>
          <a:xfrm flipV="1">
            <a:off x="32203520" y="12152548"/>
            <a:ext cx="0" cy="617954"/>
          </a:xfrm>
          <a:prstGeom prst="straightConnector1">
            <a:avLst/>
          </a:prstGeom>
          <a:ln w="38100">
            <a:solidFill>
              <a:srgbClr val="78AA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0" name="TextBox 4"/>
          <p:cNvSpPr txBox="1">
            <a:spLocks noChangeArrowheads="1"/>
          </p:cNvSpPr>
          <p:nvPr/>
        </p:nvSpPr>
        <p:spPr bwMode="auto">
          <a:xfrm>
            <a:off x="28811865" y="7123348"/>
            <a:ext cx="2089272" cy="52322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 smtClean="0">
                <a:solidFill>
                  <a:srgbClr val="0070C0"/>
                </a:solidFill>
                <a:ea typeface="宋体" pitchFamily="2" charset="-122"/>
              </a:rPr>
              <a:t>Opinions</a:t>
            </a:r>
            <a:endParaRPr lang="zh-CN" altLang="en-US" sz="2800" b="1" dirty="0">
              <a:solidFill>
                <a:srgbClr val="0070C0"/>
              </a:solidFill>
              <a:ea typeface="宋体" pitchFamily="2" charset="-122"/>
            </a:endParaRPr>
          </a:p>
        </p:txBody>
      </p:sp>
      <p:sp>
        <p:nvSpPr>
          <p:cNvPr id="191" name="TextBox 4"/>
          <p:cNvSpPr txBox="1">
            <a:spLocks noChangeArrowheads="1"/>
          </p:cNvSpPr>
          <p:nvPr/>
        </p:nvSpPr>
        <p:spPr bwMode="auto">
          <a:xfrm>
            <a:off x="27909042" y="6141578"/>
            <a:ext cx="3894446" cy="52322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>
                <a:solidFill>
                  <a:srgbClr val="0070C0"/>
                </a:solidFill>
                <a:ea typeface="宋体" pitchFamily="2" charset="-122"/>
              </a:rPr>
              <a:t>Candidate </a:t>
            </a:r>
            <a:r>
              <a:rPr lang="en-US" altLang="zh-CN" sz="2800" b="1" dirty="0" smtClean="0">
                <a:solidFill>
                  <a:srgbClr val="0070C0"/>
                </a:solidFill>
                <a:ea typeface="宋体" pitchFamily="2" charset="-122"/>
              </a:rPr>
              <a:t>Suggestions</a:t>
            </a:r>
            <a:endParaRPr lang="zh-CN" altLang="en-US" sz="2800" b="1" dirty="0">
              <a:solidFill>
                <a:srgbClr val="0070C0"/>
              </a:solidFill>
              <a:ea typeface="宋体" pitchFamily="2" charset="-122"/>
            </a:endParaRPr>
          </a:p>
        </p:txBody>
      </p:sp>
      <p:sp>
        <p:nvSpPr>
          <p:cNvPr id="192" name="TextBox 8"/>
          <p:cNvSpPr txBox="1">
            <a:spLocks noChangeArrowheads="1"/>
          </p:cNvSpPr>
          <p:nvPr/>
        </p:nvSpPr>
        <p:spPr bwMode="auto">
          <a:xfrm>
            <a:off x="27736013" y="15210728"/>
            <a:ext cx="4407685" cy="52322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zh-CN" sz="2800" b="1" dirty="0">
                <a:solidFill>
                  <a:srgbClr val="0070C0"/>
                </a:solidFill>
                <a:latin typeface="Arial" panose="020B0604020202020204" pitchFamily="34" charset="0"/>
                <a:ea typeface="宋体" pitchFamily="2" charset="-122"/>
                <a:cs typeface="Arial" panose="020B0604020202020204" pitchFamily="34" charset="0"/>
              </a:rPr>
              <a:t>Example Suggestions</a:t>
            </a:r>
          </a:p>
        </p:txBody>
      </p:sp>
      <p:sp>
        <p:nvSpPr>
          <p:cNvPr id="7" name="虚尾箭头 6"/>
          <p:cNvSpPr/>
          <p:nvPr/>
        </p:nvSpPr>
        <p:spPr>
          <a:xfrm rot="16200000">
            <a:off x="29520090" y="14537737"/>
            <a:ext cx="652155" cy="521067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9" name="直接箭头连接符 218"/>
          <p:cNvCxnSpPr/>
          <p:nvPr/>
        </p:nvCxnSpPr>
        <p:spPr>
          <a:xfrm flipV="1">
            <a:off x="30086298" y="13285368"/>
            <a:ext cx="790226" cy="695980"/>
          </a:xfrm>
          <a:prstGeom prst="straightConnector1">
            <a:avLst/>
          </a:prstGeom>
          <a:ln w="38100">
            <a:solidFill>
              <a:srgbClr val="78AA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2" name="直接箭头连接符 221"/>
          <p:cNvCxnSpPr>
            <a:endCxn id="164" idx="3"/>
          </p:cNvCxnSpPr>
          <p:nvPr/>
        </p:nvCxnSpPr>
        <p:spPr>
          <a:xfrm flipH="1" flipV="1">
            <a:off x="28651198" y="13454645"/>
            <a:ext cx="914033" cy="526703"/>
          </a:xfrm>
          <a:prstGeom prst="straightConnector1">
            <a:avLst/>
          </a:prstGeom>
          <a:ln w="38100">
            <a:solidFill>
              <a:srgbClr val="8F37B8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48" name="Picture 2" descr="File:User Circle.png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90" y="13816853"/>
            <a:ext cx="644208" cy="64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矩形 228"/>
              <p:cNvSpPr/>
              <p:nvPr/>
            </p:nvSpPr>
            <p:spPr>
              <a:xfrm>
                <a:off x="31074616" y="13524148"/>
                <a:ext cx="5044182" cy="15469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200" b="0" i="1" smtClean="0">
                          <a:latin typeface="Cambria Math"/>
                        </a:rPr>
                        <m:t>𝑆𝑐𝑜𝑟𝑒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=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𝑃𝑜𝑠𝑖𝑡𝑖𝑣𝑒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 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𝑆𝑖𝑚𝑖𝑙𝑎𝑟𝑖𝑡𝑦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 −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𝑁𝑒𝑔𝑎𝑡𝑖𝑣𝑒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 </m:t>
                      </m:r>
                      <m:r>
                        <a:rPr lang="en-US" altLang="zh-CN" sz="3200" b="0" i="1" smtClean="0">
                          <a:latin typeface="Cambria Math"/>
                        </a:rPr>
                        <m:t>𝑆𝑖𝑚𝑖𝑙𝑎𝑟𝑖𝑡𝑦</m:t>
                      </m:r>
                    </m:oMath>
                  </m:oMathPara>
                </a14:m>
                <a:endParaRPr lang="en-US" altLang="zh-CN" sz="3200" dirty="0" smtClean="0"/>
              </a:p>
            </p:txBody>
          </p:sp>
        </mc:Choice>
        <mc:Fallback xmlns="">
          <p:sp>
            <p:nvSpPr>
              <p:cNvPr id="229" name="矩形 2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74616" y="13524148"/>
                <a:ext cx="5044182" cy="154696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4" name="矩形 223"/>
          <p:cNvSpPr/>
          <p:nvPr/>
        </p:nvSpPr>
        <p:spPr>
          <a:xfrm>
            <a:off x="30860998" y="13524148"/>
            <a:ext cx="4876800" cy="15297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矩形 230"/>
          <p:cNvSpPr/>
          <p:nvPr/>
        </p:nvSpPr>
        <p:spPr>
          <a:xfrm>
            <a:off x="13121211" y="26400502"/>
            <a:ext cx="10924175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Opinions are mapped to either positive or negative:</a:t>
            </a:r>
          </a:p>
          <a:p>
            <a:r>
              <a:rPr lang="en-US" altLang="zh-CN" sz="3200" dirty="0" smtClean="0"/>
              <a:t>    Ratings of 1,2 </a:t>
            </a:r>
            <a:r>
              <a:rPr lang="en-US" altLang="zh-CN" sz="3200" dirty="0" smtClean="0">
                <a:sym typeface="Wingdings" panose="05000000000000000000" pitchFamily="2" charset="2"/>
              </a:rPr>
              <a:t> </a:t>
            </a:r>
            <a:r>
              <a:rPr lang="en-US" altLang="zh-CN" sz="3200" dirty="0" smtClean="0"/>
              <a:t>negative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Ratings of 4,5 </a:t>
            </a:r>
            <a:r>
              <a:rPr lang="en-US" altLang="zh-CN" sz="3200" dirty="0" smtClean="0">
                <a:sym typeface="Wingdings" panose="05000000000000000000" pitchFamily="2" charset="2"/>
              </a:rPr>
              <a:t></a:t>
            </a:r>
            <a:r>
              <a:rPr lang="en-US" altLang="zh-CN" sz="3200" dirty="0" smtClean="0"/>
              <a:t> positive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Ratings of 3 </a:t>
            </a:r>
            <a:r>
              <a:rPr lang="en-US" altLang="zh-CN" sz="3200" dirty="0" smtClean="0">
                <a:sym typeface="Wingdings" panose="05000000000000000000" pitchFamily="2" charset="2"/>
              </a:rPr>
              <a:t></a:t>
            </a:r>
            <a:r>
              <a:rPr lang="en-US" altLang="zh-CN" sz="3200" dirty="0" smtClean="0"/>
              <a:t> dropped (we treat them as neutral)</a:t>
            </a:r>
          </a:p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Several representations of the opinions text are explored:</a:t>
            </a:r>
          </a:p>
          <a:p>
            <a:r>
              <a:rPr lang="en-US" altLang="zh-CN" sz="3200" dirty="0" smtClean="0"/>
              <a:t>    </a:t>
            </a:r>
            <a:r>
              <a:rPr lang="en-US" altLang="zh-CN" sz="3200" b="1" i="1" dirty="0" smtClean="0"/>
              <a:t>FR</a:t>
            </a:r>
            <a:r>
              <a:rPr lang="en-US" altLang="zh-CN" sz="3200" dirty="0" smtClean="0"/>
              <a:t> – Full review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 </a:t>
            </a:r>
            <a:r>
              <a:rPr lang="en-US" altLang="zh-CN" sz="3200" dirty="0"/>
              <a:t>A</a:t>
            </a:r>
            <a:r>
              <a:rPr lang="en-US" altLang="zh-CN" sz="3200" dirty="0" smtClean="0"/>
              <a:t>ll terms in reviews.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</a:t>
            </a:r>
            <a:r>
              <a:rPr lang="en-US" altLang="zh-CN" sz="3200" b="1" i="1" dirty="0" smtClean="0"/>
              <a:t>UFR</a:t>
            </a:r>
            <a:r>
              <a:rPr lang="en-US" altLang="zh-CN" sz="3200" dirty="0" smtClean="0"/>
              <a:t> – Unique Full Review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 Unique terms in reviews.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</a:t>
            </a:r>
            <a:r>
              <a:rPr lang="en-US" altLang="zh-CN" sz="3200" b="1" i="1" dirty="0" smtClean="0"/>
              <a:t>SR</a:t>
            </a:r>
            <a:r>
              <a:rPr lang="en-US" altLang="zh-CN" sz="3200" dirty="0" smtClean="0"/>
              <a:t> – Short Review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 Top frequent terms in reviews.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</a:t>
            </a:r>
            <a:r>
              <a:rPr lang="en-US" altLang="zh-CN" sz="3200" b="1" i="1" dirty="0" smtClean="0"/>
              <a:t>USR</a:t>
            </a:r>
            <a:r>
              <a:rPr lang="en-US" altLang="zh-CN" sz="3200" dirty="0" smtClean="0"/>
              <a:t> – Unique Short Review</a:t>
            </a:r>
          </a:p>
          <a:p>
            <a:r>
              <a:rPr lang="en-US" altLang="zh-CN" sz="3200" dirty="0" smtClean="0"/>
              <a:t>             Unique top frequent terms.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</a:t>
            </a:r>
            <a:r>
              <a:rPr lang="en-US" altLang="zh-CN" sz="3200" b="1" i="1" dirty="0" smtClean="0"/>
              <a:t>NR</a:t>
            </a:r>
            <a:r>
              <a:rPr lang="en-US" altLang="zh-CN" sz="3200" dirty="0" smtClean="0"/>
              <a:t> – Noun Review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 Nouns  in review.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</a:t>
            </a:r>
            <a:r>
              <a:rPr lang="en-US" altLang="zh-CN" sz="3200" b="1" i="1" dirty="0" smtClean="0"/>
              <a:t>RS</a:t>
            </a:r>
            <a:r>
              <a:rPr lang="en-US" altLang="zh-CN" sz="3200" dirty="0" smtClean="0"/>
              <a:t> – Review Summary</a:t>
            </a:r>
          </a:p>
          <a:p>
            <a:r>
              <a:rPr lang="en-US" altLang="zh-CN" sz="3200" dirty="0"/>
              <a:t> </a:t>
            </a:r>
            <a:r>
              <a:rPr lang="en-US" altLang="zh-CN" sz="3200" dirty="0" smtClean="0"/>
              <a:t>            Review summary generated by a graph algorithm.</a:t>
            </a:r>
            <a:endParaRPr lang="en-US" altLang="zh-CN" sz="3200" baseline="30000" dirty="0" smtClean="0"/>
          </a:p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For similarity calculation, we use F2EXP function.</a:t>
            </a:r>
          </a:p>
        </p:txBody>
      </p:sp>
      <p:sp>
        <p:nvSpPr>
          <p:cNvPr id="152" name="圆角矩形 151"/>
          <p:cNvSpPr/>
          <p:nvPr/>
        </p:nvSpPr>
        <p:spPr>
          <a:xfrm>
            <a:off x="37490400" y="30404812"/>
            <a:ext cx="10591800" cy="6085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Conclusion</a:t>
            </a:r>
            <a:endParaRPr lang="zh-CN" altLang="en-US" sz="6000" b="1" dirty="0"/>
          </a:p>
        </p:txBody>
      </p:sp>
      <p:sp>
        <p:nvSpPr>
          <p:cNvPr id="154" name="Rounded Rectangle 1"/>
          <p:cNvSpPr>
            <a:spLocks noChangeArrowheads="1"/>
          </p:cNvSpPr>
          <p:nvPr/>
        </p:nvSpPr>
        <p:spPr bwMode="auto">
          <a:xfrm>
            <a:off x="25222200" y="18882654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rgbClr val="7030A0"/>
                </a:solidFill>
                <a:cs typeface="宋体" pitchFamily="2" charset="-122"/>
              </a:rPr>
              <a:t>Opening </a:t>
            </a:r>
            <a:r>
              <a:rPr lang="en-US" altLang="zh-CN" sz="3200" dirty="0" smtClean="0">
                <a:solidFill>
                  <a:srgbClr val="7030A0"/>
                </a:solidFill>
                <a:cs typeface="宋体" pitchFamily="2" charset="-122"/>
              </a:rPr>
              <a:t>Sentence</a:t>
            </a:r>
            <a:endParaRPr lang="en-US" altLang="zh-CN" sz="3200" dirty="0">
              <a:solidFill>
                <a:srgbClr val="7030A0"/>
              </a:solidFill>
              <a:cs typeface="宋体" pitchFamily="2" charset="-122"/>
            </a:endParaRPr>
          </a:p>
        </p:txBody>
      </p:sp>
      <p:sp>
        <p:nvSpPr>
          <p:cNvPr id="155" name="Rounded Rectangle 6"/>
          <p:cNvSpPr>
            <a:spLocks noChangeArrowheads="1"/>
          </p:cNvSpPr>
          <p:nvPr/>
        </p:nvSpPr>
        <p:spPr bwMode="auto">
          <a:xfrm>
            <a:off x="25222200" y="20783253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92D05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rgbClr val="00B050"/>
                </a:solidFill>
                <a:cs typeface="宋体" pitchFamily="2" charset="-122"/>
              </a:rPr>
              <a:t>Highlighted Reviews</a:t>
            </a:r>
          </a:p>
        </p:txBody>
      </p:sp>
      <p:sp>
        <p:nvSpPr>
          <p:cNvPr id="156" name="Rounded Rectangle 8"/>
          <p:cNvSpPr>
            <a:spLocks noChangeArrowheads="1"/>
          </p:cNvSpPr>
          <p:nvPr/>
        </p:nvSpPr>
        <p:spPr bwMode="auto">
          <a:xfrm>
            <a:off x="25222200" y="22569480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accent6">
                    <a:lumMod val="50000"/>
                  </a:schemeClr>
                </a:solidFill>
                <a:cs typeface="宋体" pitchFamily="2" charset="-122"/>
              </a:rPr>
              <a:t>Concluding Sentence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  <a:cs typeface="宋体" pitchFamily="2" charset="-122"/>
            </a:endParaRPr>
          </a:p>
        </p:txBody>
      </p:sp>
      <p:sp>
        <p:nvSpPr>
          <p:cNvPr id="157" name="Rounded Rectangle 6"/>
          <p:cNvSpPr>
            <a:spLocks noChangeArrowheads="1"/>
          </p:cNvSpPr>
          <p:nvPr/>
        </p:nvSpPr>
        <p:spPr bwMode="auto">
          <a:xfrm>
            <a:off x="25222200" y="20097453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F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rgbClr val="0070C0"/>
                </a:solidFill>
                <a:cs typeface="宋体" pitchFamily="2" charset="-122"/>
              </a:rPr>
              <a:t>“Official” Introduction</a:t>
            </a:r>
          </a:p>
        </p:txBody>
      </p:sp>
      <p:sp>
        <p:nvSpPr>
          <p:cNvPr id="5" name="矩形 4"/>
          <p:cNvSpPr/>
          <p:nvPr/>
        </p:nvSpPr>
        <p:spPr>
          <a:xfrm>
            <a:off x="37490400" y="31196340"/>
            <a:ext cx="1059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Opinion based methods are effective to both user </a:t>
            </a:r>
            <a:r>
              <a:rPr lang="en-US" altLang="zh-CN" sz="3200" dirty="0"/>
              <a:t>profile modeling </a:t>
            </a:r>
            <a:r>
              <a:rPr lang="en-US" altLang="zh-CN" sz="3200" dirty="0" smtClean="0"/>
              <a:t>and </a:t>
            </a:r>
            <a:r>
              <a:rPr lang="en-US" altLang="zh-CN" sz="3200" dirty="0"/>
              <a:t>short summary generation </a:t>
            </a:r>
            <a:r>
              <a:rPr lang="en-US" altLang="zh-CN" sz="3200" dirty="0" smtClean="0"/>
              <a:t>for contextual suggestions.</a:t>
            </a:r>
          </a:p>
        </p:txBody>
      </p:sp>
      <p:sp>
        <p:nvSpPr>
          <p:cNvPr id="158" name="矩形 157"/>
          <p:cNvSpPr/>
          <p:nvPr/>
        </p:nvSpPr>
        <p:spPr>
          <a:xfrm>
            <a:off x="25298400" y="24801255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“Olive Room” is a bar. </a:t>
            </a:r>
            <a:r>
              <a:rPr lang="en-US" altLang="zh-CN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Here at the olive room, you will receive the finest </a:t>
            </a:r>
            <a:r>
              <a:rPr lang="en-US" altLang="zh-CN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cuisine. “</a:t>
            </a:r>
            <a:r>
              <a:rPr lang="en-US" altLang="zh-CN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zh-CN" sz="32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you are looking for a unique dining experience, with excellent food, service, location, and outstanding ambiance, look no further</a:t>
            </a:r>
            <a:r>
              <a:rPr lang="en-US" altLang="zh-CN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!”</a:t>
            </a:r>
            <a:r>
              <a:rPr lang="en-US" altLang="zh-CN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place is similar to another place you liked: </a:t>
            </a:r>
            <a:r>
              <a:rPr lang="en-US" altLang="zh-CN" sz="3200" i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Tria</a:t>
            </a:r>
            <a:r>
              <a:rPr lang="en-US" altLang="zh-CN" sz="32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Wine </a:t>
            </a:r>
            <a:r>
              <a:rPr lang="en-US" altLang="zh-CN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Room.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25336499" y="28194000"/>
            <a:ext cx="97917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Olive Room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French Restaurant in Montgomery. See the menu, 49 photos, 1 blog post and 34 user reviews. Reviews from critics, food blogs and fellow 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US" altLang="zh-C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5431140" y="7920975"/>
            <a:ext cx="8935057" cy="1889239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矩形 193"/>
          <p:cNvSpPr/>
          <p:nvPr/>
        </p:nvSpPr>
        <p:spPr>
          <a:xfrm>
            <a:off x="25450798" y="10568109"/>
            <a:ext cx="8935057" cy="1823219"/>
          </a:xfrm>
          <a:prstGeom prst="rect">
            <a:avLst/>
          </a:prstGeom>
          <a:noFill/>
          <a:ln w="381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矩形 196"/>
          <p:cNvSpPr/>
          <p:nvPr/>
        </p:nvSpPr>
        <p:spPr>
          <a:xfrm>
            <a:off x="29793898" y="18835718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/>
              <a:t>What </a:t>
            </a:r>
            <a:r>
              <a:rPr lang="en-US" altLang="zh-CN" sz="3000" dirty="0" smtClean="0"/>
              <a:t>kind of </a:t>
            </a:r>
            <a:r>
              <a:rPr lang="en-US" altLang="zh-CN" sz="3000" dirty="0"/>
              <a:t>this </a:t>
            </a:r>
            <a:r>
              <a:rPr lang="en-US" altLang="zh-CN" sz="3000" dirty="0" smtClean="0"/>
              <a:t>place is? </a:t>
            </a:r>
            <a:endParaRPr lang="zh-CN" altLang="en-US" sz="3000" dirty="0"/>
          </a:p>
        </p:txBody>
      </p:sp>
      <p:sp>
        <p:nvSpPr>
          <p:cNvPr id="198" name="矩形 197"/>
          <p:cNvSpPr/>
          <p:nvPr/>
        </p:nvSpPr>
        <p:spPr>
          <a:xfrm>
            <a:off x="29794200" y="20076855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 smtClean="0"/>
              <a:t>What is this place? (see below) </a:t>
            </a:r>
            <a:endParaRPr lang="zh-CN" altLang="en-US" sz="3000" dirty="0"/>
          </a:p>
        </p:txBody>
      </p:sp>
      <p:sp>
        <p:nvSpPr>
          <p:cNvPr id="93" name="矩形 92"/>
          <p:cNvSpPr/>
          <p:nvPr/>
        </p:nvSpPr>
        <p:spPr>
          <a:xfrm>
            <a:off x="25222200" y="19467255"/>
            <a:ext cx="2802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/>
              <a:t>Finer category</a:t>
            </a:r>
            <a:endParaRPr lang="zh-CN" altLang="en-US" sz="3200" dirty="0"/>
          </a:p>
        </p:txBody>
      </p:sp>
      <p:sp>
        <p:nvSpPr>
          <p:cNvPr id="160" name="矩形 159"/>
          <p:cNvSpPr/>
          <p:nvPr/>
        </p:nvSpPr>
        <p:spPr>
          <a:xfrm>
            <a:off x="29794200" y="20762655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 smtClean="0"/>
              <a:t>Why do other people like it? </a:t>
            </a:r>
            <a:endParaRPr lang="zh-CN" altLang="en-US" sz="3000" dirty="0"/>
          </a:p>
        </p:txBody>
      </p:sp>
      <p:sp>
        <p:nvSpPr>
          <p:cNvPr id="162" name="矩形 161"/>
          <p:cNvSpPr/>
          <p:nvPr/>
        </p:nvSpPr>
        <p:spPr>
          <a:xfrm>
            <a:off x="29794200" y="22515081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 smtClean="0"/>
              <a:t>Why is this recommended for YOU? </a:t>
            </a:r>
            <a:endParaRPr lang="zh-CN" altLang="en-US" sz="3000" dirty="0"/>
          </a:p>
        </p:txBody>
      </p:sp>
      <p:sp>
        <p:nvSpPr>
          <p:cNvPr id="169" name="矩形 168"/>
          <p:cNvSpPr/>
          <p:nvPr/>
        </p:nvSpPr>
        <p:spPr>
          <a:xfrm>
            <a:off x="25222200" y="23149680"/>
            <a:ext cx="10938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Positive example suggestions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with the same </a:t>
            </a:r>
            <a:r>
              <a:rPr lang="en-US" altLang="zh-CN" sz="3200" dirty="0"/>
              <a:t>finer </a:t>
            </a:r>
            <a:r>
              <a:rPr lang="en-US" altLang="zh-CN" sz="3200" dirty="0" smtClean="0"/>
              <a:t>category.</a:t>
            </a:r>
            <a:endParaRPr lang="zh-CN" altLang="en-US" sz="3200" dirty="0"/>
          </a:p>
        </p:txBody>
      </p:sp>
      <p:sp>
        <p:nvSpPr>
          <p:cNvPr id="171" name="矩形 170"/>
          <p:cNvSpPr/>
          <p:nvPr/>
        </p:nvSpPr>
        <p:spPr>
          <a:xfrm>
            <a:off x="25222200" y="24216480"/>
            <a:ext cx="3357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/>
              <a:t>An example:</a:t>
            </a:r>
            <a:endParaRPr lang="zh-CN" altLang="en-US" sz="3200" b="1" dirty="0"/>
          </a:p>
        </p:txBody>
      </p:sp>
      <p:sp>
        <p:nvSpPr>
          <p:cNvPr id="177" name="矩形 176"/>
          <p:cNvSpPr/>
          <p:nvPr/>
        </p:nvSpPr>
        <p:spPr>
          <a:xfrm>
            <a:off x="25222200" y="21372255"/>
            <a:ext cx="109389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Sentences contain high frequent nouns in positive reviews and more </a:t>
            </a:r>
            <a:r>
              <a:rPr lang="en-US" altLang="zh-CN" sz="3200" dirty="0"/>
              <a:t>positive </a:t>
            </a:r>
            <a:r>
              <a:rPr lang="en-US" altLang="zh-CN" sz="3200" dirty="0" smtClean="0"/>
              <a:t>adjectives.</a:t>
            </a:r>
            <a:endParaRPr lang="zh-CN" altLang="en-US" sz="3200" dirty="0"/>
          </a:p>
        </p:txBody>
      </p:sp>
      <p:sp>
        <p:nvSpPr>
          <p:cNvPr id="179" name="流程图: 联系 178"/>
          <p:cNvSpPr/>
          <p:nvPr/>
        </p:nvSpPr>
        <p:spPr>
          <a:xfrm>
            <a:off x="253746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流程图: 联系 179"/>
          <p:cNvSpPr/>
          <p:nvPr/>
        </p:nvSpPr>
        <p:spPr>
          <a:xfrm>
            <a:off x="259842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流程图: 联系 180"/>
          <p:cNvSpPr/>
          <p:nvPr/>
        </p:nvSpPr>
        <p:spPr>
          <a:xfrm>
            <a:off x="265938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流程图: 联系 192"/>
          <p:cNvSpPr/>
          <p:nvPr/>
        </p:nvSpPr>
        <p:spPr>
          <a:xfrm>
            <a:off x="272034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流程图: 联系 194"/>
          <p:cNvSpPr/>
          <p:nvPr/>
        </p:nvSpPr>
        <p:spPr>
          <a:xfrm>
            <a:off x="278130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流程图: 联系 195"/>
          <p:cNvSpPr/>
          <p:nvPr/>
        </p:nvSpPr>
        <p:spPr>
          <a:xfrm>
            <a:off x="284226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流程图: 联系 198"/>
          <p:cNvSpPr/>
          <p:nvPr/>
        </p:nvSpPr>
        <p:spPr>
          <a:xfrm>
            <a:off x="290322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流程图: 联系 199"/>
          <p:cNvSpPr/>
          <p:nvPr/>
        </p:nvSpPr>
        <p:spPr>
          <a:xfrm>
            <a:off x="296418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流程图: 联系 200"/>
          <p:cNvSpPr/>
          <p:nvPr/>
        </p:nvSpPr>
        <p:spPr>
          <a:xfrm>
            <a:off x="302514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流程图: 联系 201"/>
          <p:cNvSpPr/>
          <p:nvPr/>
        </p:nvSpPr>
        <p:spPr>
          <a:xfrm>
            <a:off x="30861000" y="238868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流程图: 联系 202"/>
          <p:cNvSpPr/>
          <p:nvPr/>
        </p:nvSpPr>
        <p:spPr>
          <a:xfrm>
            <a:off x="314706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流程图: 联系 203"/>
          <p:cNvSpPr/>
          <p:nvPr/>
        </p:nvSpPr>
        <p:spPr>
          <a:xfrm>
            <a:off x="320802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流程图: 联系 204"/>
          <p:cNvSpPr/>
          <p:nvPr/>
        </p:nvSpPr>
        <p:spPr>
          <a:xfrm>
            <a:off x="326898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流程图: 联系 205"/>
          <p:cNvSpPr/>
          <p:nvPr/>
        </p:nvSpPr>
        <p:spPr>
          <a:xfrm>
            <a:off x="332994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流程图: 联系 206"/>
          <p:cNvSpPr/>
          <p:nvPr/>
        </p:nvSpPr>
        <p:spPr>
          <a:xfrm>
            <a:off x="339090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流程图: 联系 207"/>
          <p:cNvSpPr/>
          <p:nvPr/>
        </p:nvSpPr>
        <p:spPr>
          <a:xfrm>
            <a:off x="345186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流程图: 联系 208"/>
          <p:cNvSpPr/>
          <p:nvPr/>
        </p:nvSpPr>
        <p:spPr>
          <a:xfrm>
            <a:off x="351282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流程图: 联系 209"/>
          <p:cNvSpPr/>
          <p:nvPr/>
        </p:nvSpPr>
        <p:spPr>
          <a:xfrm>
            <a:off x="35737800" y="238917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圆角矩形 211"/>
          <p:cNvSpPr/>
          <p:nvPr/>
        </p:nvSpPr>
        <p:spPr>
          <a:xfrm>
            <a:off x="25146000" y="31623000"/>
            <a:ext cx="8534400" cy="6096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Results on TREC Collections</a:t>
            </a:r>
            <a:endParaRPr lang="zh-CN" altLang="en-US" sz="5400" dirty="0"/>
          </a:p>
        </p:txBody>
      </p:sp>
      <p:sp>
        <p:nvSpPr>
          <p:cNvPr id="221" name="矩形 220"/>
          <p:cNvSpPr/>
          <p:nvPr/>
        </p:nvSpPr>
        <p:spPr>
          <a:xfrm>
            <a:off x="39814500" y="11516380"/>
            <a:ext cx="5676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 Results of TREC collection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3" name="矩形 222"/>
              <p:cNvSpPr/>
              <p:nvPr/>
            </p:nvSpPr>
            <p:spPr>
              <a:xfrm>
                <a:off x="25177155" y="32390127"/>
                <a:ext cx="11246444" cy="32714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buClr>
                    <a:srgbClr val="0070C0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3200" dirty="0" smtClean="0"/>
                  <a:t>P@5 – Precision at 5.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/>
                          </a:rPr>
                          <m:t># 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𝑜𝑓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𝑐𝑜𝑟𝑟𝑒𝑐𝑡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𝑟𝑒𝑠𝑢𝑙𝑡𝑠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𝑖𝑛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𝑡𝑜𝑝</m:t>
                        </m:r>
                        <m:r>
                          <a:rPr lang="en-US" altLang="zh-CN" sz="3200" b="0" i="1" smtClean="0">
                            <a:latin typeface="Cambria Math"/>
                          </a:rPr>
                          <m:t> 5 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en-US" altLang="zh-CN" sz="3200" dirty="0" smtClean="0"/>
              </a:p>
              <a:p>
                <a:pPr marL="457200" indent="-457200">
                  <a:buClr>
                    <a:srgbClr val="0070C0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3200" dirty="0" smtClean="0"/>
                  <a:t>Baselines </a:t>
                </a:r>
                <a:r>
                  <a:rPr lang="en-US" altLang="zh-CN" sz="3200" dirty="0"/>
                  <a:t>use </a:t>
                </a:r>
                <a:r>
                  <a:rPr lang="en-US" altLang="zh-CN" sz="3200" i="1" u="sng" dirty="0" smtClean="0"/>
                  <a:t>Categories</a:t>
                </a:r>
                <a:r>
                  <a:rPr lang="en-US" altLang="zh-CN" sz="3200" dirty="0" smtClean="0"/>
                  <a:t> and </a:t>
                </a:r>
                <a:r>
                  <a:rPr lang="en-US" altLang="zh-CN" sz="3200" i="1" u="sng" dirty="0" smtClean="0"/>
                  <a:t>Descriptions</a:t>
                </a:r>
                <a:r>
                  <a:rPr lang="en-US" altLang="zh-CN" sz="3200" dirty="0" smtClean="0"/>
                  <a:t> </a:t>
                </a:r>
                <a:r>
                  <a:rPr lang="en-US" altLang="zh-CN" sz="3200" dirty="0"/>
                  <a:t>of example </a:t>
                </a:r>
                <a:r>
                  <a:rPr lang="en-US" altLang="zh-CN" sz="3200" dirty="0" smtClean="0"/>
                  <a:t>suggestions to model the users profiles. </a:t>
                </a:r>
              </a:p>
              <a:p>
                <a:pPr marL="457200" indent="-457200">
                  <a:buClr>
                    <a:srgbClr val="0070C0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3200" dirty="0" smtClean="0"/>
                  <a:t>5-fold </a:t>
                </a:r>
                <a:r>
                  <a:rPr lang="en-US" altLang="zh-CN" sz="3200" dirty="0"/>
                  <a:t>cross validation.</a:t>
                </a:r>
              </a:p>
              <a:p>
                <a:pPr marL="457200" indent="-457200">
                  <a:buClr>
                    <a:srgbClr val="0070C0"/>
                  </a:buClr>
                  <a:buFont typeface="Arial" panose="020B0604020202020204" pitchFamily="34" charset="0"/>
                  <a:buChar char="•"/>
                </a:pPr>
                <a:r>
                  <a:rPr lang="en-US" altLang="zh-CN" sz="3200" dirty="0" smtClean="0"/>
                  <a:t>Our opinion based methods outperform the baselines in terms of P@5. </a:t>
                </a:r>
                <a:r>
                  <a:rPr lang="en-US" altLang="zh-CN" sz="3200" i="1" u="sng" dirty="0" smtClean="0"/>
                  <a:t>FR and NR perform better than others</a:t>
                </a:r>
                <a:r>
                  <a:rPr lang="en-US" altLang="zh-CN" sz="3200" dirty="0" smtClean="0"/>
                  <a:t>.</a:t>
                </a:r>
              </a:p>
            </p:txBody>
          </p:sp>
        </mc:Choice>
        <mc:Fallback xmlns="">
          <p:sp>
            <p:nvSpPr>
              <p:cNvPr id="223" name="矩形 2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77155" y="32390127"/>
                <a:ext cx="11246444" cy="3271473"/>
              </a:xfrm>
              <a:prstGeom prst="rect">
                <a:avLst/>
              </a:prstGeom>
              <a:blipFill rotWithShape="1">
                <a:blip r:embed="rId5"/>
                <a:stretch>
                  <a:fillRect l="-1192" b="-50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2" name="矩形 251"/>
          <p:cNvSpPr/>
          <p:nvPr/>
        </p:nvSpPr>
        <p:spPr>
          <a:xfrm>
            <a:off x="37642800" y="5861225"/>
            <a:ext cx="10354559" cy="55943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3" name="圆角矩形 252"/>
          <p:cNvSpPr/>
          <p:nvPr/>
        </p:nvSpPr>
        <p:spPr>
          <a:xfrm>
            <a:off x="37490401" y="33604200"/>
            <a:ext cx="105917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Acknowledgement</a:t>
            </a:r>
            <a:endParaRPr lang="zh-CN" altLang="en-US" sz="6000" b="1" dirty="0"/>
          </a:p>
        </p:txBody>
      </p:sp>
      <p:sp>
        <p:nvSpPr>
          <p:cNvPr id="254" name="矩形 253"/>
          <p:cNvSpPr/>
          <p:nvPr/>
        </p:nvSpPr>
        <p:spPr>
          <a:xfrm>
            <a:off x="37490401" y="34442400"/>
            <a:ext cx="1066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altLang="zh-CN" sz="3200" dirty="0" smtClean="0"/>
              <a:t>This project is supported by University of Delaware Research Foundation.</a:t>
            </a:r>
            <a:endParaRPr lang="zh-CN" altLang="en-US" sz="3200" dirty="0"/>
          </a:p>
        </p:txBody>
      </p:sp>
      <p:sp>
        <p:nvSpPr>
          <p:cNvPr id="260" name="加号 259"/>
          <p:cNvSpPr/>
          <p:nvPr/>
        </p:nvSpPr>
        <p:spPr>
          <a:xfrm>
            <a:off x="31703662" y="10166331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加号 260"/>
          <p:cNvSpPr/>
          <p:nvPr/>
        </p:nvSpPr>
        <p:spPr>
          <a:xfrm>
            <a:off x="31703662" y="10471334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5" name="加号 264"/>
          <p:cNvSpPr/>
          <p:nvPr/>
        </p:nvSpPr>
        <p:spPr>
          <a:xfrm>
            <a:off x="31703662" y="9860014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7" name="加号 266"/>
          <p:cNvSpPr/>
          <p:nvPr/>
        </p:nvSpPr>
        <p:spPr>
          <a:xfrm>
            <a:off x="31703662" y="9547242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8" name="加号 267"/>
          <p:cNvSpPr/>
          <p:nvPr/>
        </p:nvSpPr>
        <p:spPr>
          <a:xfrm>
            <a:off x="32860557" y="9865436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减号 13"/>
          <p:cNvSpPr/>
          <p:nvPr/>
        </p:nvSpPr>
        <p:spPr>
          <a:xfrm>
            <a:off x="30337526" y="9876597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9" name="减号 268"/>
          <p:cNvSpPr/>
          <p:nvPr/>
        </p:nvSpPr>
        <p:spPr>
          <a:xfrm>
            <a:off x="30000386" y="9972130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0" name="减号 269"/>
          <p:cNvSpPr/>
          <p:nvPr/>
        </p:nvSpPr>
        <p:spPr>
          <a:xfrm>
            <a:off x="29696509" y="10125166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1" name="减号 270"/>
          <p:cNvSpPr/>
          <p:nvPr/>
        </p:nvSpPr>
        <p:spPr>
          <a:xfrm>
            <a:off x="30670499" y="970318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2" name="减号 271"/>
          <p:cNvSpPr/>
          <p:nvPr/>
        </p:nvSpPr>
        <p:spPr>
          <a:xfrm>
            <a:off x="30937198" y="9585264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3" name="减号 272"/>
          <p:cNvSpPr/>
          <p:nvPr/>
        </p:nvSpPr>
        <p:spPr>
          <a:xfrm>
            <a:off x="32876019" y="10283097"/>
            <a:ext cx="345611" cy="78352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5" name="减号 274"/>
          <p:cNvSpPr/>
          <p:nvPr/>
        </p:nvSpPr>
        <p:spPr>
          <a:xfrm>
            <a:off x="29120969" y="9881984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减号 275"/>
          <p:cNvSpPr/>
          <p:nvPr/>
        </p:nvSpPr>
        <p:spPr>
          <a:xfrm>
            <a:off x="28782091" y="970519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7" name="减号 276"/>
          <p:cNvSpPr/>
          <p:nvPr/>
        </p:nvSpPr>
        <p:spPr>
          <a:xfrm>
            <a:off x="28494321" y="960398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减号 277"/>
          <p:cNvSpPr/>
          <p:nvPr/>
        </p:nvSpPr>
        <p:spPr>
          <a:xfrm>
            <a:off x="29984279" y="10293752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减号 278"/>
          <p:cNvSpPr/>
          <p:nvPr/>
        </p:nvSpPr>
        <p:spPr>
          <a:xfrm>
            <a:off x="29408739" y="9972129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704382" y="34171591"/>
            <a:ext cx="1502161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箭头连接符 279"/>
          <p:cNvCxnSpPr/>
          <p:nvPr/>
        </p:nvCxnSpPr>
        <p:spPr>
          <a:xfrm>
            <a:off x="4704382" y="34628791"/>
            <a:ext cx="1502161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箭头连接符 280"/>
          <p:cNvCxnSpPr/>
          <p:nvPr/>
        </p:nvCxnSpPr>
        <p:spPr>
          <a:xfrm>
            <a:off x="4704382" y="35085991"/>
            <a:ext cx="1502161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加号 282"/>
          <p:cNvSpPr/>
          <p:nvPr/>
        </p:nvSpPr>
        <p:spPr>
          <a:xfrm>
            <a:off x="27431998" y="10166331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加号 283"/>
          <p:cNvSpPr/>
          <p:nvPr/>
        </p:nvSpPr>
        <p:spPr>
          <a:xfrm>
            <a:off x="27431998" y="10471334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加号 284"/>
          <p:cNvSpPr/>
          <p:nvPr/>
        </p:nvSpPr>
        <p:spPr>
          <a:xfrm>
            <a:off x="27431998" y="9860014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7" name="加号 286"/>
          <p:cNvSpPr/>
          <p:nvPr/>
        </p:nvSpPr>
        <p:spPr>
          <a:xfrm>
            <a:off x="27431998" y="9547242"/>
            <a:ext cx="376536" cy="357602"/>
          </a:xfrm>
          <a:prstGeom prst="mathPlu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8" name="减号 287"/>
          <p:cNvSpPr/>
          <p:nvPr/>
        </p:nvSpPr>
        <p:spPr>
          <a:xfrm>
            <a:off x="30327598" y="1048632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9" name="减号 288"/>
          <p:cNvSpPr/>
          <p:nvPr/>
        </p:nvSpPr>
        <p:spPr>
          <a:xfrm>
            <a:off x="30649428" y="10636902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0" name="减号 289"/>
          <p:cNvSpPr/>
          <p:nvPr/>
        </p:nvSpPr>
        <p:spPr>
          <a:xfrm>
            <a:off x="30958269" y="1074333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1" name="减号 290"/>
          <p:cNvSpPr/>
          <p:nvPr/>
        </p:nvSpPr>
        <p:spPr>
          <a:xfrm>
            <a:off x="29408739" y="1029941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2" name="减号 291"/>
          <p:cNvSpPr/>
          <p:nvPr/>
        </p:nvSpPr>
        <p:spPr>
          <a:xfrm>
            <a:off x="29095390" y="10474672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3" name="减号 292"/>
          <p:cNvSpPr/>
          <p:nvPr/>
        </p:nvSpPr>
        <p:spPr>
          <a:xfrm>
            <a:off x="28782091" y="10636902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4" name="减号 293"/>
          <p:cNvSpPr/>
          <p:nvPr/>
        </p:nvSpPr>
        <p:spPr>
          <a:xfrm>
            <a:off x="28494321" y="10743583"/>
            <a:ext cx="287770" cy="45719"/>
          </a:xfrm>
          <a:prstGeom prst="mathMinus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4" name="圆角矩形 263"/>
          <p:cNvSpPr/>
          <p:nvPr/>
        </p:nvSpPr>
        <p:spPr>
          <a:xfrm>
            <a:off x="37490399" y="12293025"/>
            <a:ext cx="10506959" cy="73717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/>
              <a:t>Comparison with other TREC participants </a:t>
            </a:r>
            <a:endParaRPr lang="zh-CN" altLang="en-US" sz="5400" dirty="0"/>
          </a:p>
        </p:txBody>
      </p:sp>
      <p:sp>
        <p:nvSpPr>
          <p:cNvPr id="266" name="矩形 265"/>
          <p:cNvSpPr/>
          <p:nvPr/>
        </p:nvSpPr>
        <p:spPr>
          <a:xfrm>
            <a:off x="37490400" y="15000982"/>
            <a:ext cx="105069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altLang="zh-CN" sz="3200" b="1" dirty="0" smtClean="0"/>
              <a:t>UDInfoCS1</a:t>
            </a:r>
            <a:r>
              <a:rPr lang="en-US" altLang="zh-CN" sz="3200" dirty="0" smtClean="0"/>
              <a:t>: Uses </a:t>
            </a:r>
            <a:r>
              <a:rPr lang="en-US" altLang="zh-CN" sz="3200" i="1" dirty="0" smtClean="0"/>
              <a:t>RS</a:t>
            </a:r>
            <a:r>
              <a:rPr lang="en-US" altLang="zh-CN" sz="3200" dirty="0" smtClean="0"/>
              <a:t>.</a:t>
            </a:r>
          </a:p>
          <a:p>
            <a:pPr marL="457200" indent="-457200">
              <a:buClr>
                <a:srgbClr val="0070C0"/>
              </a:buClr>
              <a:buFont typeface="Arial" panose="020B0604020202020204" pitchFamily="34" charset="0"/>
              <a:buChar char="•"/>
            </a:pPr>
            <a:r>
              <a:rPr lang="en-US" altLang="zh-CN" sz="3200" b="1" dirty="0" smtClean="0"/>
              <a:t>UDInfoCS2</a:t>
            </a:r>
            <a:r>
              <a:rPr lang="en-US" altLang="zh-CN" sz="3200" dirty="0" smtClean="0"/>
              <a:t>: Uses </a:t>
            </a:r>
            <a:r>
              <a:rPr lang="en-US" altLang="zh-CN" sz="3200" i="1" dirty="0" smtClean="0"/>
              <a:t>UFR</a:t>
            </a:r>
            <a:r>
              <a:rPr lang="en-US" altLang="zh-CN" sz="3200" dirty="0" smtClean="0"/>
              <a:t>.</a:t>
            </a:r>
          </a:p>
        </p:txBody>
      </p:sp>
      <p:sp>
        <p:nvSpPr>
          <p:cNvPr id="282" name="矩形 281"/>
          <p:cNvSpPr/>
          <p:nvPr/>
        </p:nvSpPr>
        <p:spPr>
          <a:xfrm>
            <a:off x="43244055" y="15392400"/>
            <a:ext cx="47533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altLang="zh-CN" sz="2800" b="1" dirty="0">
                <a:solidFill>
                  <a:srgbClr val="FF0000"/>
                </a:solidFill>
              </a:rPr>
              <a:t>Our submitted runs are ranked as top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2!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45643800" y="16346507"/>
            <a:ext cx="182287" cy="76518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圆角矩形 296"/>
          <p:cNvSpPr/>
          <p:nvPr/>
        </p:nvSpPr>
        <p:spPr>
          <a:xfrm>
            <a:off x="948214" y="5676614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Motivation</a:t>
            </a:r>
            <a:endParaRPr lang="zh-CN" altLang="en-US" sz="6000" b="1" dirty="0"/>
          </a:p>
        </p:txBody>
      </p:sp>
      <p:sp>
        <p:nvSpPr>
          <p:cNvPr id="323" name="矩形 322"/>
          <p:cNvSpPr/>
          <p:nvPr/>
        </p:nvSpPr>
        <p:spPr>
          <a:xfrm>
            <a:off x="1219199" y="17492380"/>
            <a:ext cx="10439401" cy="109067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4" name="矩形 323"/>
          <p:cNvSpPr/>
          <p:nvPr/>
        </p:nvSpPr>
        <p:spPr>
          <a:xfrm>
            <a:off x="1981201" y="28475360"/>
            <a:ext cx="8991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The problem formulation of Contextual Suggestion</a:t>
            </a:r>
          </a:p>
        </p:txBody>
      </p:sp>
      <p:grpSp>
        <p:nvGrpSpPr>
          <p:cNvPr id="325" name="组合 324"/>
          <p:cNvGrpSpPr/>
          <p:nvPr/>
        </p:nvGrpSpPr>
        <p:grpSpPr>
          <a:xfrm>
            <a:off x="8256719" y="19103210"/>
            <a:ext cx="609600" cy="605420"/>
            <a:chOff x="5562600" y="12272380"/>
            <a:chExt cx="609600" cy="605420"/>
          </a:xfrm>
        </p:grpSpPr>
        <p:sp>
          <p:nvSpPr>
            <p:cNvPr id="326" name="椭圆 325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L 形 326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33" name="Picture 2" descr="File:User Circle.png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179" y="18395690"/>
            <a:ext cx="644208" cy="64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4" name="组合 333"/>
          <p:cNvGrpSpPr/>
          <p:nvPr/>
        </p:nvGrpSpPr>
        <p:grpSpPr>
          <a:xfrm>
            <a:off x="8256719" y="19927412"/>
            <a:ext cx="609600" cy="605420"/>
            <a:chOff x="6248400" y="12277404"/>
            <a:chExt cx="609600" cy="605420"/>
          </a:xfrm>
        </p:grpSpPr>
        <p:sp>
          <p:nvSpPr>
            <p:cNvPr id="335" name="椭圆 334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6" name="直接连接符 335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2" name="组合 341"/>
          <p:cNvGrpSpPr/>
          <p:nvPr/>
        </p:nvGrpSpPr>
        <p:grpSpPr>
          <a:xfrm>
            <a:off x="8256719" y="20737573"/>
            <a:ext cx="609600" cy="605420"/>
            <a:chOff x="5562600" y="12272380"/>
            <a:chExt cx="609600" cy="605420"/>
          </a:xfrm>
        </p:grpSpPr>
        <p:sp>
          <p:nvSpPr>
            <p:cNvPr id="343" name="椭圆 342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L 形 343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2" name="组合 351"/>
          <p:cNvGrpSpPr/>
          <p:nvPr/>
        </p:nvGrpSpPr>
        <p:grpSpPr>
          <a:xfrm>
            <a:off x="8253980" y="21634684"/>
            <a:ext cx="609600" cy="605420"/>
            <a:chOff x="5562600" y="12272380"/>
            <a:chExt cx="609600" cy="605420"/>
          </a:xfrm>
        </p:grpSpPr>
        <p:sp>
          <p:nvSpPr>
            <p:cNvPr id="353" name="椭圆 352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L 形 353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8" name="组合 357"/>
          <p:cNvGrpSpPr/>
          <p:nvPr/>
        </p:nvGrpSpPr>
        <p:grpSpPr>
          <a:xfrm>
            <a:off x="8256719" y="22525760"/>
            <a:ext cx="609600" cy="605420"/>
            <a:chOff x="6248400" y="12277404"/>
            <a:chExt cx="609600" cy="605420"/>
          </a:xfrm>
        </p:grpSpPr>
        <p:sp>
          <p:nvSpPr>
            <p:cNvPr id="359" name="椭圆 358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0" name="直接连接符 359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2" name="Picture 10" descr="Theater Yellow 2 Icon 256x256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676" y="19086486"/>
            <a:ext cx="719649" cy="71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3" name="Picture 12" descr="Touristic-Museum ico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600" y="19853092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4" name="Picture 14" descr="Restaurant Blue 2 Icon 256x256 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087" y="21594344"/>
            <a:ext cx="782827" cy="78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5" name="Picture 16" descr="http://www.clker.com/cliparts/0/F/C/X/L/f/orange-shopping-cart-h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083" y="22536454"/>
            <a:ext cx="626835" cy="58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6" name="Picture 22" descr="http://www.clker.com/cliparts/0/2/8/8/1339626288454470509ferris_wheel-1969px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75" y="20621084"/>
            <a:ext cx="728050" cy="82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7" name="矩形 366"/>
          <p:cNvSpPr/>
          <p:nvPr/>
        </p:nvSpPr>
        <p:spPr>
          <a:xfrm>
            <a:off x="3119876" y="19224382"/>
            <a:ext cx="34260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/>
              <a:t>The Wilma Theater</a:t>
            </a:r>
            <a:endParaRPr lang="zh-CN" altLang="en-US" sz="3000" dirty="0"/>
          </a:p>
        </p:txBody>
      </p:sp>
      <p:sp>
        <p:nvSpPr>
          <p:cNvPr id="368" name="矩形 367"/>
          <p:cNvSpPr/>
          <p:nvPr/>
        </p:nvSpPr>
        <p:spPr>
          <a:xfrm>
            <a:off x="3701993" y="19973546"/>
            <a:ext cx="24807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err="1"/>
              <a:t>Elfreths</a:t>
            </a:r>
            <a:r>
              <a:rPr lang="en-US" altLang="zh-CN" sz="3000" dirty="0"/>
              <a:t> </a:t>
            </a:r>
            <a:r>
              <a:rPr lang="en-US" altLang="zh-CN" sz="3000" dirty="0" smtClean="0"/>
              <a:t>Alley</a:t>
            </a:r>
            <a:endParaRPr lang="zh-CN" altLang="en-US" sz="3000" dirty="0"/>
          </a:p>
        </p:txBody>
      </p:sp>
      <p:sp>
        <p:nvSpPr>
          <p:cNvPr id="369" name="矩形 368"/>
          <p:cNvSpPr/>
          <p:nvPr/>
        </p:nvSpPr>
        <p:spPr>
          <a:xfrm>
            <a:off x="3363379" y="20811746"/>
            <a:ext cx="29449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/>
              <a:t>Clementon Park</a:t>
            </a:r>
            <a:endParaRPr lang="zh-CN" altLang="en-US" sz="3000" dirty="0"/>
          </a:p>
        </p:txBody>
      </p:sp>
      <p:sp>
        <p:nvSpPr>
          <p:cNvPr id="370" name="矩形 369"/>
          <p:cNvSpPr/>
          <p:nvPr/>
        </p:nvSpPr>
        <p:spPr>
          <a:xfrm>
            <a:off x="4379562" y="21695351"/>
            <a:ext cx="11174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err="1"/>
              <a:t>Estia</a:t>
            </a:r>
            <a:endParaRPr lang="zh-CN" altLang="en-US" sz="3000" dirty="0"/>
          </a:p>
        </p:txBody>
      </p:sp>
      <p:sp>
        <p:nvSpPr>
          <p:cNvPr id="371" name="矩形 370"/>
          <p:cNvSpPr/>
          <p:nvPr/>
        </p:nvSpPr>
        <p:spPr>
          <a:xfrm>
            <a:off x="3439579" y="22488146"/>
            <a:ext cx="28860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/>
              <a:t>The Little Apple</a:t>
            </a:r>
            <a:endParaRPr lang="zh-CN" altLang="en-US" sz="3000" dirty="0"/>
          </a:p>
        </p:txBody>
      </p:sp>
      <p:sp>
        <p:nvSpPr>
          <p:cNvPr id="372" name="圆角矩形 371"/>
          <p:cNvSpPr/>
          <p:nvPr/>
        </p:nvSpPr>
        <p:spPr>
          <a:xfrm>
            <a:off x="3058579" y="18716048"/>
            <a:ext cx="4419600" cy="4643732"/>
          </a:xfrm>
          <a:prstGeom prst="roundRect">
            <a:avLst>
              <a:gd name="adj" fmla="val 10225"/>
            </a:avLst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3" name="圆角矩形 372"/>
          <p:cNvSpPr/>
          <p:nvPr/>
        </p:nvSpPr>
        <p:spPr>
          <a:xfrm>
            <a:off x="7765114" y="18274820"/>
            <a:ext cx="1541865" cy="5084959"/>
          </a:xfrm>
          <a:prstGeom prst="roundRect">
            <a:avLst>
              <a:gd name="adj" fmla="val 10225"/>
            </a:avLst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4" name="矩形 373"/>
          <p:cNvSpPr/>
          <p:nvPr/>
        </p:nvSpPr>
        <p:spPr>
          <a:xfrm>
            <a:off x="3186675" y="17568580"/>
            <a:ext cx="41552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B0F0"/>
                </a:solidFill>
              </a:rPr>
              <a:t>Example Suggestions</a:t>
            </a:r>
          </a:p>
          <a:p>
            <a:pPr algn="ctr"/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@Philadelphia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5" name="矩形 374"/>
          <p:cNvSpPr/>
          <p:nvPr/>
        </p:nvSpPr>
        <p:spPr>
          <a:xfrm>
            <a:off x="7706779" y="17568579"/>
            <a:ext cx="16658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7030A0"/>
                </a:solidFill>
              </a:rPr>
              <a:t>Profiles</a:t>
            </a:r>
          </a:p>
        </p:txBody>
      </p:sp>
      <p:sp>
        <p:nvSpPr>
          <p:cNvPr id="376" name="燕尾形 375"/>
          <p:cNvSpPr/>
          <p:nvPr/>
        </p:nvSpPr>
        <p:spPr>
          <a:xfrm rot="5400000">
            <a:off x="5938463" y="23517561"/>
            <a:ext cx="821293" cy="84636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7" name="矩形 376"/>
          <p:cNvSpPr/>
          <p:nvPr/>
        </p:nvSpPr>
        <p:spPr>
          <a:xfrm>
            <a:off x="6875561" y="23589392"/>
            <a:ext cx="18768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Outputs</a:t>
            </a:r>
          </a:p>
        </p:txBody>
      </p:sp>
      <p:pic>
        <p:nvPicPr>
          <p:cNvPr id="378" name="Picture 2" descr="File:User Circle.png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92" y="24591192"/>
            <a:ext cx="644208" cy="64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0" name="左大括号 379"/>
          <p:cNvSpPr/>
          <p:nvPr/>
        </p:nvSpPr>
        <p:spPr>
          <a:xfrm>
            <a:off x="5240893" y="24502780"/>
            <a:ext cx="381000" cy="2590800"/>
          </a:xfrm>
          <a:prstGeom prst="leftBrace">
            <a:avLst>
              <a:gd name="adj1" fmla="val 50926"/>
              <a:gd name="adj2" fmla="val 50732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1" name="矩形 380"/>
          <p:cNvSpPr/>
          <p:nvPr/>
        </p:nvSpPr>
        <p:spPr>
          <a:xfrm>
            <a:off x="5774293" y="24351392"/>
            <a:ext cx="588430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Park</a:t>
            </a: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 </a:t>
            </a: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famous spots</a:t>
            </a:r>
          </a:p>
          <a:p>
            <a:endParaRPr lang="en-US" altLang="zh-CN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MET</a:t>
            </a: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North End Grill</a:t>
            </a: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384" name="矩形 383"/>
          <p:cNvSpPr/>
          <p:nvPr/>
        </p:nvSpPr>
        <p:spPr>
          <a:xfrm>
            <a:off x="2006432" y="25493380"/>
            <a:ext cx="3037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@New York City</a:t>
            </a:r>
          </a:p>
        </p:txBody>
      </p:sp>
      <p:sp>
        <p:nvSpPr>
          <p:cNvPr id="385" name="矩形 384"/>
          <p:cNvSpPr/>
          <p:nvPr/>
        </p:nvSpPr>
        <p:spPr>
          <a:xfrm>
            <a:off x="1716874" y="27245980"/>
            <a:ext cx="94845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*</a:t>
            </a:r>
            <a:r>
              <a:rPr lang="en-US" altLang="zh-C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Contexts are </a:t>
            </a:r>
            <a:r>
              <a:rPr lang="en-US" altLang="zh-CN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processed when collecting candidates and are not our main concerns</a:t>
            </a:r>
            <a:r>
              <a:rPr lang="en-US" altLang="zh-CN" sz="3200" i="1" dirty="0" smtClean="0"/>
              <a:t>.</a:t>
            </a:r>
            <a:endParaRPr lang="en-US" altLang="zh-CN" sz="3200" i="1" dirty="0"/>
          </a:p>
        </p:txBody>
      </p:sp>
      <p:sp>
        <p:nvSpPr>
          <p:cNvPr id="215" name="矩形 214"/>
          <p:cNvSpPr/>
          <p:nvPr/>
        </p:nvSpPr>
        <p:spPr>
          <a:xfrm>
            <a:off x="13161049" y="5715000"/>
            <a:ext cx="3983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/>
              <a:t>An example: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671648"/>
              </p:ext>
            </p:extLst>
          </p:nvPr>
        </p:nvGraphicFramePr>
        <p:xfrm>
          <a:off x="13062360" y="6484794"/>
          <a:ext cx="10940640" cy="11064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0040"/>
                <a:gridCol w="2667000"/>
                <a:gridCol w="2895600"/>
                <a:gridCol w="3048000"/>
              </a:tblGrid>
              <a:tr h="769562">
                <a:tc>
                  <a:txBody>
                    <a:bodyPr/>
                    <a:lstStyle/>
                    <a:p>
                      <a:pPr algn="l"/>
                      <a:endParaRPr lang="zh-CN" altLang="en-US" sz="30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McDonald's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Subway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Iron Hill Brewery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95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Preference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000" b="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Known as </a:t>
                      </a:r>
                      <a:endParaRPr lang="zh-CN" altLang="en-US" sz="3000" b="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?</a:t>
                      </a:r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(In reality </a:t>
                      </a:r>
                      <a:r>
                        <a:rPr lang="en-US" altLang="zh-CN" sz="30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NO</a:t>
                      </a:r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)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?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(In reality </a:t>
                      </a:r>
                      <a:r>
                        <a:rPr lang="en-US" altLang="zh-CN" sz="30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YES</a:t>
                      </a:r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)</a:t>
                      </a:r>
                      <a:endParaRPr lang="zh-CN" altLang="en-US" sz="3000" b="1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95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Category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Fast food</a:t>
                      </a:r>
                      <a:endParaRPr lang="zh-CN" altLang="en-US" sz="28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Fast food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(YES)</a:t>
                      </a:r>
                      <a:endParaRPr lang="zh-CN" altLang="en-US" sz="2800" b="1" kern="1200" dirty="0" smtClean="0">
                        <a:solidFill>
                          <a:srgbClr val="00B05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Restaurant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28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2800" kern="1200" dirty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95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Description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McDonald's is the world's largest chain of hamburger fast food restaurants…</a:t>
                      </a:r>
                      <a:endParaRPr lang="zh-CN" altLang="en-US" sz="28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Subway leads in providing consumers with choices, including many healthier meal options…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28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2800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Here you'll find fine handcrafted beers, creative yet informal cuisine…</a:t>
                      </a:r>
                    </a:p>
                    <a:p>
                      <a:pPr algn="l"/>
                      <a:endParaRPr lang="en-US" altLang="zh-CN" sz="280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algn="l"/>
                      <a:endParaRPr lang="en-US" altLang="zh-CN" sz="280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28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2800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95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Website</a:t>
                      </a:r>
                      <a:endParaRPr lang="zh-CN" altLang="en-US" sz="3000" b="1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Some Text..</a:t>
                      </a:r>
                      <a:endParaRPr lang="zh-CN" altLang="en-US" sz="30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0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Some Common</a:t>
                      </a:r>
                      <a:r>
                        <a:rPr lang="en-US" altLang="zh-CN" sz="3000" kern="1200" baseline="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r>
                        <a:rPr lang="en-US" altLang="zh-CN" sz="30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Text with McDonald’s..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(YES)</a:t>
                      </a:r>
                      <a:endParaRPr lang="zh-CN" altLang="en-US" sz="3200" b="1" kern="1200" dirty="0" smtClean="0">
                        <a:solidFill>
                          <a:srgbClr val="00B05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30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Full of Pics…NO Text…</a:t>
                      </a:r>
                    </a:p>
                    <a:p>
                      <a:pPr algn="l"/>
                      <a:endParaRPr lang="en-US" altLang="zh-CN" sz="300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2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r>
                        <a:rPr lang="en-US" altLang="zh-CN" sz="3200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</a:t>
                      </a:r>
                      <a:endParaRPr lang="zh-CN" altLang="en-US" sz="3200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6956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000" b="1" kern="120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Opinions (from</a:t>
                      </a:r>
                      <a:r>
                        <a:rPr lang="en-US" altLang="zh-CN" sz="3000" b="1" kern="1200" baseline="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 other users</a:t>
                      </a:r>
                      <a:r>
                        <a:rPr lang="en-US" altLang="zh-CN" sz="3000" b="1" kern="120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)</a:t>
                      </a:r>
                      <a:endParaRPr lang="zh-CN" altLang="en-US" sz="3000" b="1" kern="1200" dirty="0">
                        <a:solidFill>
                          <a:srgbClr val="0070C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The </a:t>
                      </a:r>
                      <a:r>
                        <a:rPr lang="en-US" altLang="zh-CN" sz="2800" i="1" u="sng" kern="1200" dirty="0" smtClean="0">
                          <a:solidFill>
                            <a:srgbClr val="0070C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location is preferable</a:t>
                      </a:r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.</a:t>
                      </a:r>
                      <a:endParaRPr lang="zh-CN" altLang="en-US" sz="28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800" kern="1200" dirty="0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Friendly service with affordable foods. Like it.</a:t>
                      </a:r>
                    </a:p>
                    <a:p>
                      <a:pPr algn="ctr"/>
                      <a:endParaRPr lang="en-US" altLang="zh-CN" sz="2800" b="1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algn="ctr"/>
                      <a:endParaRPr lang="en-US" altLang="zh-CN" sz="2800" b="1" kern="1200" dirty="0" smtClean="0">
                        <a:solidFill>
                          <a:srgbClr val="8F37B8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  <a:p>
                      <a:pPr algn="ctr"/>
                      <a:r>
                        <a:rPr lang="en-US" altLang="zh-CN" sz="2800" b="1" kern="1200" dirty="0" smtClean="0">
                          <a:solidFill>
                            <a:srgbClr val="8F37B8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(NO)</a:t>
                      </a:r>
                      <a:endParaRPr lang="zh-CN" altLang="en-US" sz="2800" kern="1200" dirty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2800" b="0" i="0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Service and food are at a consistently high level</a:t>
                      </a:r>
                      <a:r>
                        <a:rPr lang="en-US" altLang="zh-CN" sz="2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US" altLang="zh-CN" sz="2800" b="0" i="1" u="sng" kern="1200" baseline="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good location</a:t>
                      </a:r>
                      <a:r>
                        <a:rPr lang="en-US" altLang="zh-CN" sz="2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800" b="1" kern="1200" dirty="0" smtClean="0">
                          <a:solidFill>
                            <a:srgbClr val="00B050"/>
                          </a:solidFill>
                          <a:latin typeface="Arial" charset="0"/>
                          <a:ea typeface="ＭＳ Ｐゴシック" charset="-128"/>
                          <a:cs typeface="+mn-cs"/>
                        </a:rPr>
                        <a:t>(YES)</a:t>
                      </a:r>
                      <a:endParaRPr lang="zh-CN" altLang="en-US" sz="2800" b="1" kern="1200" dirty="0" smtClean="0">
                        <a:solidFill>
                          <a:srgbClr val="00B050"/>
                        </a:solidFill>
                        <a:latin typeface="Arial" charset="0"/>
                        <a:ea typeface="ＭＳ Ｐゴシック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16" name="Picture 2" descr="File:User Circle.png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400" y="6670992"/>
            <a:ext cx="644208" cy="64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0" name="组合 219"/>
          <p:cNvGrpSpPr/>
          <p:nvPr/>
        </p:nvGrpSpPr>
        <p:grpSpPr>
          <a:xfrm>
            <a:off x="17221200" y="7725243"/>
            <a:ext cx="530594" cy="504357"/>
            <a:chOff x="5562600" y="12272380"/>
            <a:chExt cx="609600" cy="605420"/>
          </a:xfrm>
        </p:grpSpPr>
        <p:sp>
          <p:nvSpPr>
            <p:cNvPr id="225" name="椭圆 224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6" name="L 形 225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 rot="416882">
            <a:off x="16395775" y="16922755"/>
            <a:ext cx="4681686" cy="779192"/>
          </a:xfrm>
          <a:custGeom>
            <a:avLst/>
            <a:gdLst>
              <a:gd name="connsiteX0" fmla="*/ 0 w 3048000"/>
              <a:gd name="connsiteY0" fmla="*/ 0 h 3638587"/>
              <a:gd name="connsiteX1" fmla="*/ 1638300 w 3048000"/>
              <a:gd name="connsiteY1" fmla="*/ 3638550 h 3638587"/>
              <a:gd name="connsiteX2" fmla="*/ 3048000 w 3048000"/>
              <a:gd name="connsiteY2" fmla="*/ 57150 h 3638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48000" h="3638587">
                <a:moveTo>
                  <a:pt x="0" y="0"/>
                </a:moveTo>
                <a:cubicBezTo>
                  <a:pt x="565150" y="1814512"/>
                  <a:pt x="1130300" y="3629025"/>
                  <a:pt x="1638300" y="3638550"/>
                </a:cubicBezTo>
                <a:cubicBezTo>
                  <a:pt x="2146300" y="3648075"/>
                  <a:pt x="2597150" y="1852612"/>
                  <a:pt x="3048000" y="57150"/>
                </a:cubicBezTo>
              </a:path>
            </a:pathLst>
          </a:custGeom>
          <a:noFill/>
          <a:ln w="3810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3639800" y="17931825"/>
            <a:ext cx="102869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Similarities in opinions help to make correct decision!</a:t>
            </a:r>
            <a:endParaRPr lang="zh-CN" altLang="en-US" sz="3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http://sites.udel.edu/eli/files/2011/06/UDigital_206_DuPontHall1-sc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781800"/>
            <a:ext cx="4011354" cy="265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4" name="矩形 233"/>
          <p:cNvSpPr/>
          <p:nvPr/>
        </p:nvSpPr>
        <p:spPr>
          <a:xfrm>
            <a:off x="8760355" y="6554975"/>
            <a:ext cx="29744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/>
              <a:t>March 5, 2014</a:t>
            </a:r>
          </a:p>
        </p:txBody>
      </p:sp>
      <p:pic>
        <p:nvPicPr>
          <p:cNvPr id="12" name="Picture 2" descr="http://www.engwalls.com/images/pages/delivery_info/clock-01-00_32934_lg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799" y="7315200"/>
            <a:ext cx="1996601" cy="199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ypeilin\Downloads\iPhon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02108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" name="椭圆 234"/>
          <p:cNvSpPr/>
          <p:nvPr/>
        </p:nvSpPr>
        <p:spPr>
          <a:xfrm>
            <a:off x="2344896" y="10744200"/>
            <a:ext cx="245904" cy="28450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椭圆 235"/>
          <p:cNvSpPr/>
          <p:nvPr/>
        </p:nvSpPr>
        <p:spPr>
          <a:xfrm>
            <a:off x="2743200" y="10884507"/>
            <a:ext cx="381000" cy="43690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椭圆 236"/>
          <p:cNvSpPr/>
          <p:nvPr/>
        </p:nvSpPr>
        <p:spPr>
          <a:xfrm>
            <a:off x="1858248" y="10591799"/>
            <a:ext cx="122952" cy="152401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3352800" y="9810214"/>
            <a:ext cx="8382000" cy="3677186"/>
          </a:xfrm>
          <a:prstGeom prst="roundRect">
            <a:avLst>
              <a:gd name="adj" fmla="val 947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矩形 237"/>
          <p:cNvSpPr/>
          <p:nvPr/>
        </p:nvSpPr>
        <p:spPr>
          <a:xfrm>
            <a:off x="3502382" y="9886414"/>
            <a:ext cx="838481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0070C0"/>
                </a:solidFill>
              </a:rPr>
              <a:t>ECE Research Day </a:t>
            </a:r>
            <a:r>
              <a:rPr lang="en-US" altLang="zh-CN" sz="2400" dirty="0" smtClean="0">
                <a:solidFill>
                  <a:srgbClr val="0070C0"/>
                </a:solidFill>
              </a:rPr>
              <a:t>(1:00pm@Clayton Hall)</a:t>
            </a:r>
          </a:p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annual Electrical and Computer 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Engineering 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Research Day 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showcases 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departmental research 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alumni achievements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altLang="zh-CN" sz="2800" dirty="0" smtClean="0">
                <a:solidFill>
                  <a:srgbClr val="0070C0"/>
                </a:solidFill>
              </a:rPr>
              <a:t>Blue </a:t>
            </a:r>
            <a:r>
              <a:rPr lang="en-US" altLang="zh-CN" sz="2800" dirty="0">
                <a:solidFill>
                  <a:srgbClr val="0070C0"/>
                </a:solidFill>
              </a:rPr>
              <a:t>Hen </a:t>
            </a:r>
            <a:r>
              <a:rPr lang="en-US" altLang="zh-CN" sz="2800">
                <a:solidFill>
                  <a:srgbClr val="0070C0"/>
                </a:solidFill>
              </a:rPr>
              <a:t>Careers </a:t>
            </a:r>
            <a:r>
              <a:rPr lang="en-US" altLang="zh-CN" sz="2400" smtClean="0">
                <a:solidFill>
                  <a:srgbClr val="0070C0"/>
                </a:solidFill>
              </a:rPr>
              <a:t>(</a:t>
            </a:r>
            <a:r>
              <a:rPr lang="en-US" altLang="zh-CN" sz="2400" dirty="0" smtClean="0">
                <a:solidFill>
                  <a:srgbClr val="0070C0"/>
                </a:solidFill>
              </a:rPr>
              <a:t>3:30pm@Career Service Center)</a:t>
            </a:r>
            <a:endParaRPr lang="en-US" altLang="zh-CN" sz="2800" dirty="0" smtClean="0">
              <a:solidFill>
                <a:srgbClr val="0070C0"/>
              </a:solidFill>
            </a:endParaRPr>
          </a:p>
          <a:p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Learn the in's and out's of an effective job search and information on how to use Blue Hen Careers and 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resources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 </a:t>
            </a:r>
            <a:endParaRPr lang="en-US" altLang="zh-CN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altLang="zh-CN" sz="2800" dirty="0">
                <a:solidFill>
                  <a:srgbClr val="0070C0"/>
                </a:solidFill>
              </a:rPr>
              <a:t>….</a:t>
            </a:r>
          </a:p>
        </p:txBody>
      </p:sp>
      <p:pic>
        <p:nvPicPr>
          <p:cNvPr id="1032" name="Picture 8" descr="C:\Users\ypeilin\Desktop\1-thought-bubbles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6781800"/>
            <a:ext cx="1788326" cy="164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8437995"/>
            <a:ext cx="297470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059586"/>
              </p:ext>
            </p:extLst>
          </p:nvPr>
        </p:nvGraphicFramePr>
        <p:xfrm>
          <a:off x="37544057" y="16589092"/>
          <a:ext cx="10453300" cy="1277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1743"/>
                <a:gridCol w="6248400"/>
                <a:gridCol w="1066800"/>
                <a:gridCol w="18963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Institute</a:t>
                      </a:r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P@5</a:t>
                      </a:r>
                      <a:endParaRPr lang="zh-CN" altLang="en-US" sz="2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UDInfoCS1</a:t>
                      </a:r>
                      <a:endParaRPr lang="zh-CN" alt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0.5094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UDInfoCS2</a:t>
                      </a:r>
                      <a:endParaRPr lang="zh-CN" altLang="en-US" sz="2400" b="1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0.4909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</a:t>
                      </a:r>
                      <a:r>
                        <a:rPr lang="en-US" altLang="zh-CN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Lugano</a:t>
                      </a:r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0.4332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</a:t>
                      </a:r>
                      <a:r>
                        <a:rPr lang="en-US" altLang="zh-CN" sz="2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Lugano</a:t>
                      </a:r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#2</a:t>
                      </a:r>
                      <a:endParaRPr lang="zh-CN" alt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0.4152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Democritus University of Thrace #2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0.4090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PRIS #1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0.3857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3099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PRIS #2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0.3731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Delaware CIS #1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0.3659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Indian Statistical Institute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0.3650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Delaware CIS #2</a:t>
                      </a:r>
                      <a:endParaRPr lang="zh-CN" alt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0.3354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York University #1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0.3309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Democritus University of Thrace #1</a:t>
                      </a:r>
                      <a:endParaRPr lang="zh-CN" alt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0.3283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York University #2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0.3274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Amsterdam #1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0.3121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Institt de Recherche en Informatique de Toulouse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0.3112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University of Ireland #1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0.3013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National University of Ireland #2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0.2906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North Carolina at Chapel Hill #1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0.2780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Glasgow #1</a:t>
                      </a:r>
                      <a:endParaRPr lang="zh-CN" altLang="en-US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0.2753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Pittsburgh #1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0.2601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North Carolina at Chapel Hill #2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0.2565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Pittsburgh #2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0.2493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University of Glasgow</a:t>
                      </a:r>
                      <a:r>
                        <a:rPr lang="en-US" altLang="zh-CN" sz="2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#2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0.2332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Chinese Academy of Sciences #1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0.1650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Fasilkom</a:t>
                      </a: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UI #1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0.0565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400" kern="12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Fasilkom</a:t>
                      </a:r>
                      <a:r>
                        <a:rPr lang="en-US" altLang="zh-CN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UI #2</a:t>
                      </a:r>
                      <a:endParaRPr lang="zh-CN" altLang="en-US" sz="2400" kern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0.0565</a:t>
                      </a:r>
                      <a:endParaRPr lang="zh-CN" alt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7580615" y="17080602"/>
            <a:ext cx="10416742" cy="9341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36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711" y="17144364"/>
            <a:ext cx="557750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2462" y="17628789"/>
            <a:ext cx="554248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lagartist.com/FLAGARTIST/flags/S/sodipodi_flags_swiss_flag_4:_3-1969px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9733" y="18061204"/>
            <a:ext cx="559706" cy="4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3" name="Picture 14" descr="http://flagartist.com/FLAGARTIST/flags/S/sodipodi_flags_swiss_flag_4:_3-1969px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9733" y="18518404"/>
            <a:ext cx="559706" cy="4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the-symbols.net/flags/_img_nations3/greece_flag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3086" y="18975017"/>
            <a:ext cx="533001" cy="37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upload.wikimedia.org/wikipedia/commons/2/2e/Flag_of_China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6898" y="19452998"/>
            <a:ext cx="545376" cy="36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4" name="Picture 20" descr="http://upload.wikimedia.org/wikipedia/commons/2/2e/Flag_of_China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6898" y="19890004"/>
            <a:ext cx="545376" cy="36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711" y="20347204"/>
            <a:ext cx="557750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6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2462" y="21269315"/>
            <a:ext cx="554248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i248.photobucket.com/albums/gg181/jeesanulhaq/IndiaFlag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711" y="20813803"/>
            <a:ext cx="557750" cy="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4.bp.blogspot.com/-gxxlsRMHcls/Ut4C2-JQ4tI/AAAAAAAAI1I/nn0KZWoCVGA/s1600/canada_flag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499" y="21723361"/>
            <a:ext cx="568174" cy="3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" name="Picture 26" descr="http://4.bp.blogspot.com/-gxxlsRMHcls/Ut4C2-JQ4tI/AAAAAAAAI1I/nn0KZWoCVGA/s1600/canada_flag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499" y="22633204"/>
            <a:ext cx="568174" cy="35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" name="Picture 16" descr="http://www.the-symbols.net/flags/_img_nations3/greece_flag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911" y="22176004"/>
            <a:ext cx="557351" cy="37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upload.wikimedia.org/wikipedia/commons/1/14/Netherlands_flag_outline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9734" y="23109454"/>
            <a:ext cx="559705" cy="37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upload.wikimedia.org/wikipedia/commons/1/13/Ireland_flag_300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987" y="24379338"/>
            <a:ext cx="581199" cy="38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" name="Picture 30" descr="http://upload.wikimedia.org/wikipedia/commons/1/13/Ireland_flag_300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987" y="24836538"/>
            <a:ext cx="581199" cy="38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upload.wikimedia.org/wikipedia/commons/6/62/Flag_of_France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5274974" y="23701614"/>
            <a:ext cx="569225" cy="37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0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4550" y="25275156"/>
            <a:ext cx="590073" cy="37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973" y="26665987"/>
            <a:ext cx="568700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8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973" y="26203346"/>
            <a:ext cx="568700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9" name="Picture 12" descr="http://upload.wikimedia.org/wikipedia/commons/e/e0/Us_flag_large_51_stars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4973" y="27108888"/>
            <a:ext cx="569226" cy="3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3" name="Picture 20" descr="http://upload.wikimedia.org/wikipedia/commons/2/2e/Flag_of_China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6898" y="28031192"/>
            <a:ext cx="545376" cy="36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://upload.wikimedia.org/wikipedia/commons/9/95/Indonesia_flag_300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6141" y="28522012"/>
            <a:ext cx="546891" cy="36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4" name="Picture 36" descr="http://upload.wikimedia.org/wikipedia/commons/9/95/Indonesia_flag_300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6141" y="28961998"/>
            <a:ext cx="546891" cy="36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" name="矩形 285"/>
          <p:cNvSpPr/>
          <p:nvPr/>
        </p:nvSpPr>
        <p:spPr>
          <a:xfrm>
            <a:off x="37549149" y="13274493"/>
            <a:ext cx="104743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altLang="zh-CN" sz="3200" b="1" dirty="0" smtClean="0">
                <a:solidFill>
                  <a:srgbClr val="FF0000"/>
                </a:solidFill>
              </a:rPr>
              <a:t>*</a:t>
            </a:r>
            <a:r>
              <a:rPr lang="en-US" altLang="zh-CN" sz="3200" dirty="0" smtClean="0"/>
              <a:t> TREC is a NIST-Sponsored Text </a:t>
            </a:r>
            <a:r>
              <a:rPr lang="en-US" altLang="zh-CN" sz="3200" dirty="0" err="1" smtClean="0"/>
              <a:t>REtrieval</a:t>
            </a:r>
            <a:r>
              <a:rPr lang="en-US" altLang="zh-CN" sz="3200" dirty="0" smtClean="0"/>
              <a:t> Conference. There are 19 groups from 11 countries attended TREC 2013 Contextual Suggestion Track. We submitted 2 runs.</a:t>
            </a:r>
          </a:p>
        </p:txBody>
      </p:sp>
      <p:pic>
        <p:nvPicPr>
          <p:cNvPr id="1026" name="Picture 2" descr="http://upload.wikimedia.org/wikipedia/commons/4/42/Flag_of_the_United_Kingdom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499" y="25740116"/>
            <a:ext cx="574687" cy="3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0" name="Picture 2" descr="http://upload.wikimedia.org/wikipedia/commons/4/42/Flag_of_the_United_Kingdom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986" y="27547299"/>
            <a:ext cx="574687" cy="37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6505561" y="25270069"/>
            <a:ext cx="2887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York… </a:t>
            </a:r>
            <a:endParaRPr lang="zh-CN" altLang="en-US" sz="3200" dirty="0"/>
          </a:p>
        </p:txBody>
      </p:sp>
      <p:sp>
        <p:nvSpPr>
          <p:cNvPr id="241" name="矩形 240"/>
          <p:cNvSpPr/>
          <p:nvPr/>
        </p:nvSpPr>
        <p:spPr>
          <a:xfrm>
            <a:off x="969767" y="11658600"/>
            <a:ext cx="23830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solidFill>
                  <a:srgbClr val="7030A0"/>
                </a:solidFill>
              </a:rPr>
              <a:t>Automatically delivered</a:t>
            </a:r>
            <a:endParaRPr lang="en-US" altLang="zh-CN" sz="2800" dirty="0">
              <a:solidFill>
                <a:srgbClr val="7030A0"/>
              </a:solidFill>
            </a:endParaRPr>
          </a:p>
        </p:txBody>
      </p:sp>
      <p:pic>
        <p:nvPicPr>
          <p:cNvPr id="256" name="Picture 2" descr="infolab-logo-1.png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0700" y="1166105"/>
            <a:ext cx="6438900" cy="2643895"/>
          </a:xfrm>
          <a:prstGeom prst="rect">
            <a:avLst/>
          </a:prstGeom>
        </p:spPr>
      </p:pic>
      <p:sp>
        <p:nvSpPr>
          <p:cNvPr id="257" name="圆角矩形 256"/>
          <p:cNvSpPr/>
          <p:nvPr/>
        </p:nvSpPr>
        <p:spPr>
          <a:xfrm>
            <a:off x="2006432" y="25450800"/>
            <a:ext cx="3037755" cy="748387"/>
          </a:xfrm>
          <a:prstGeom prst="roundRect">
            <a:avLst>
              <a:gd name="adj" fmla="val 10225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矩形 261"/>
          <p:cNvSpPr/>
          <p:nvPr/>
        </p:nvSpPr>
        <p:spPr>
          <a:xfrm>
            <a:off x="1905000" y="24789825"/>
            <a:ext cx="16658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accent6">
                    <a:lumMod val="75000"/>
                  </a:schemeClr>
                </a:solidFill>
              </a:rPr>
              <a:t>Context</a:t>
            </a:r>
          </a:p>
        </p:txBody>
      </p:sp>
      <p:sp>
        <p:nvSpPr>
          <p:cNvPr id="295" name="矩形 294"/>
          <p:cNvSpPr/>
          <p:nvPr/>
        </p:nvSpPr>
        <p:spPr>
          <a:xfrm>
            <a:off x="2438400" y="31165800"/>
            <a:ext cx="807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User Profile is the key!</a:t>
            </a:r>
            <a:endParaRPr lang="en-US" altLang="zh-CN" sz="4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矩形 295"/>
          <p:cNvSpPr/>
          <p:nvPr/>
        </p:nvSpPr>
        <p:spPr>
          <a:xfrm>
            <a:off x="25222199" y="27533025"/>
            <a:ext cx="7391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</a:rPr>
              <a:t>G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o</a:t>
            </a:r>
            <a:r>
              <a:rPr lang="en-US" altLang="zh-CN" sz="3200" b="1" dirty="0" smtClean="0">
                <a:solidFill>
                  <a:srgbClr val="FFC000"/>
                </a:solidFill>
              </a:rPr>
              <a:t>o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g</a:t>
            </a:r>
            <a:r>
              <a:rPr lang="en-US" altLang="zh-CN" sz="3200" b="1" dirty="0" smtClean="0">
                <a:solidFill>
                  <a:srgbClr val="00B050"/>
                </a:solidFill>
              </a:rPr>
              <a:t>l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r>
              <a:rPr lang="en-US" altLang="zh-CN" sz="3200" b="1" dirty="0" smtClean="0"/>
              <a:t> snippet for the same place:</a:t>
            </a:r>
            <a:endParaRPr lang="zh-CN" altLang="en-US" sz="3200" b="1" dirty="0"/>
          </a:p>
        </p:txBody>
      </p:sp>
      <p:sp>
        <p:nvSpPr>
          <p:cNvPr id="298" name="矩形 297"/>
          <p:cNvSpPr/>
          <p:nvPr/>
        </p:nvSpPr>
        <p:spPr>
          <a:xfrm>
            <a:off x="25221005" y="18059400"/>
            <a:ext cx="89927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A highly structured summary pattern is applied:</a:t>
            </a:r>
          </a:p>
        </p:txBody>
      </p:sp>
      <p:grpSp>
        <p:nvGrpSpPr>
          <p:cNvPr id="299" name="组合 298"/>
          <p:cNvGrpSpPr/>
          <p:nvPr/>
        </p:nvGrpSpPr>
        <p:grpSpPr>
          <a:xfrm>
            <a:off x="35280600" y="25798180"/>
            <a:ext cx="609600" cy="605420"/>
            <a:chOff x="5562600" y="12272380"/>
            <a:chExt cx="609600" cy="605420"/>
          </a:xfrm>
        </p:grpSpPr>
        <p:sp>
          <p:nvSpPr>
            <p:cNvPr id="300" name="椭圆 299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L 形 300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2" name="组合 301"/>
          <p:cNvGrpSpPr/>
          <p:nvPr/>
        </p:nvGrpSpPr>
        <p:grpSpPr>
          <a:xfrm>
            <a:off x="35277861" y="28651200"/>
            <a:ext cx="609600" cy="605420"/>
            <a:chOff x="6248400" y="12277404"/>
            <a:chExt cx="609600" cy="605420"/>
          </a:xfrm>
        </p:grpSpPr>
        <p:sp>
          <p:nvSpPr>
            <p:cNvPr id="303" name="椭圆 302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4" name="直接连接符 303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" descr="E:\Dropbox\Publication\IRJ2014\plots\poster.pn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600" y="6141578"/>
            <a:ext cx="9753600" cy="50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" name="椭圆 213"/>
          <p:cNvSpPr/>
          <p:nvPr/>
        </p:nvSpPr>
        <p:spPr>
          <a:xfrm>
            <a:off x="39700200" y="6934200"/>
            <a:ext cx="2590800" cy="5023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椭圆 216"/>
          <p:cNvSpPr/>
          <p:nvPr/>
        </p:nvSpPr>
        <p:spPr>
          <a:xfrm>
            <a:off x="44272200" y="6526323"/>
            <a:ext cx="2667000" cy="6364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矩形 227"/>
          <p:cNvSpPr/>
          <p:nvPr/>
        </p:nvSpPr>
        <p:spPr>
          <a:xfrm>
            <a:off x="41667276" y="6497833"/>
            <a:ext cx="2305605" cy="3810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FF0000"/>
                </a:solidFill>
              </a:rPr>
              <a:t>Our methods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cxnSp>
        <p:nvCxnSpPr>
          <p:cNvPr id="230" name="直接箭头连接符 229"/>
          <p:cNvCxnSpPr>
            <a:stCxn id="228" idx="1"/>
          </p:cNvCxnSpPr>
          <p:nvPr/>
        </p:nvCxnSpPr>
        <p:spPr>
          <a:xfrm flipH="1">
            <a:off x="41183858" y="6688333"/>
            <a:ext cx="483418" cy="2555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箭头连接符 231"/>
          <p:cNvCxnSpPr>
            <a:stCxn id="228" idx="3"/>
            <a:endCxn id="217" idx="2"/>
          </p:cNvCxnSpPr>
          <p:nvPr/>
        </p:nvCxnSpPr>
        <p:spPr>
          <a:xfrm>
            <a:off x="43972881" y="6688333"/>
            <a:ext cx="299319" cy="1562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4624</TotalTime>
  <Words>1174</Words>
  <Application>Microsoft Office PowerPoint</Application>
  <PresentationFormat>自定义</PresentationFormat>
  <Paragraphs>242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cabe</dc:creator>
  <cp:lastModifiedBy>ypeilin</cp:lastModifiedBy>
  <cp:revision>755</cp:revision>
  <cp:lastPrinted>2014-02-18T16:40:40Z</cp:lastPrinted>
  <dcterms:created xsi:type="dcterms:W3CDTF">2009-11-12T00:50:31Z</dcterms:created>
  <dcterms:modified xsi:type="dcterms:W3CDTF">2014-02-27T02:55:22Z</dcterms:modified>
</cp:coreProperties>
</file>