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</p:sldIdLst>
  <p:sldSz cx="48463200" cy="36576000"/>
  <p:notesSz cx="6667500" cy="8686800"/>
  <p:defaultTextStyle>
    <a:defPPr>
      <a:defRPr lang="en-US"/>
    </a:defPPr>
    <a:lvl1pPr algn="l" defTabSz="5205778" rtl="0" fontAlgn="base">
      <a:spcBef>
        <a:spcPct val="0"/>
      </a:spcBef>
      <a:spcAft>
        <a:spcPct val="0"/>
      </a:spcAft>
      <a:defRPr sz="10296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2602890" indent="-2096723" algn="l" defTabSz="5205778" rtl="0" fontAlgn="base">
      <a:spcBef>
        <a:spcPct val="0"/>
      </a:spcBef>
      <a:spcAft>
        <a:spcPct val="0"/>
      </a:spcAft>
      <a:defRPr sz="10296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5205778" indent="-4193446" algn="l" defTabSz="5205778" rtl="0" fontAlgn="base">
      <a:spcBef>
        <a:spcPct val="0"/>
      </a:spcBef>
      <a:spcAft>
        <a:spcPct val="0"/>
      </a:spcAft>
      <a:defRPr sz="10296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7808667" indent="-6290169" algn="l" defTabSz="5205778" rtl="0" fontAlgn="base">
      <a:spcBef>
        <a:spcPct val="0"/>
      </a:spcBef>
      <a:spcAft>
        <a:spcPct val="0"/>
      </a:spcAft>
      <a:defRPr sz="10296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0411556" indent="-8386891" algn="l" defTabSz="5205778" rtl="0" fontAlgn="base">
      <a:spcBef>
        <a:spcPct val="0"/>
      </a:spcBef>
      <a:spcAft>
        <a:spcPct val="0"/>
      </a:spcAft>
      <a:defRPr sz="10296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530831" algn="l" defTabSz="1012332" rtl="0" eaLnBrk="1" latinLnBrk="0" hangingPunct="1">
      <a:defRPr sz="10296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3036997" algn="l" defTabSz="1012332" rtl="0" eaLnBrk="1" latinLnBrk="0" hangingPunct="1">
      <a:defRPr sz="10296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543163" algn="l" defTabSz="1012332" rtl="0" eaLnBrk="1" latinLnBrk="0" hangingPunct="1">
      <a:defRPr sz="10296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4049329" algn="l" defTabSz="1012332" rtl="0" eaLnBrk="1" latinLnBrk="0" hangingPunct="1">
      <a:defRPr sz="10296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1520" userDrawn="1">
          <p15:clr>
            <a:srgbClr val="A4A3A4"/>
          </p15:clr>
        </p15:guide>
        <p15:guide id="2" pos="152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8AA00"/>
    <a:srgbClr val="EB4B4B"/>
    <a:srgbClr val="8F37B8"/>
    <a:srgbClr val="8031A5"/>
    <a:srgbClr val="1E0FBE"/>
    <a:srgbClr val="7030A0"/>
    <a:srgbClr val="00B0F0"/>
    <a:srgbClr val="FFB0F0"/>
    <a:srgbClr val="33CCCC"/>
    <a:srgbClr val="DCE6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088" autoAdjust="0"/>
  </p:normalViewPr>
  <p:slideViewPr>
    <p:cSldViewPr>
      <p:cViewPr>
        <p:scale>
          <a:sx n="75" d="100"/>
          <a:sy n="75" d="100"/>
        </p:scale>
        <p:origin x="15024" y="11568"/>
      </p:cViewPr>
      <p:guideLst>
        <p:guide orient="horz" pos="10848"/>
        <p:guide pos="1526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4740" y="11362271"/>
            <a:ext cx="41193720" cy="784013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269480" y="20726400"/>
            <a:ext cx="33924240" cy="93472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5962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1925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7888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0385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29814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5577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81740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0770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FEC40AE-6574-44DE-BBE4-129D26C7B752}" type="datetime1">
              <a:rPr lang="en-US"/>
              <a:pPr/>
              <a:t>3/9/2015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0DDD30-106D-4E95-A87E-533378863723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61905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AF535EC-A68D-48F4-A94C-EBAE2211C9E0}" type="datetime1">
              <a:rPr lang="en-US"/>
              <a:pPr/>
              <a:t>3/9/2015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F35553-7E69-409E-9B77-2FD3D61E42A2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7565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9466843" y="10938936"/>
            <a:ext cx="37070983" cy="233019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237062" y="10938936"/>
            <a:ext cx="110422055" cy="233019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43A4B0-CF60-4B8E-90A1-E118E647F700}" type="datetime1">
              <a:rPr lang="en-US"/>
              <a:pPr/>
              <a:t>3/9/2015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3A438A-3959-433B-9E61-AD84B1898D9B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32486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A7DDC46-EEA6-4B2B-8FA5-68070244FB25}" type="datetime1">
              <a:rPr lang="en-US"/>
              <a:pPr/>
              <a:t>3/9/2015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DAE0B0-09E1-4AFF-9CA0-06715687C573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22675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28257" y="23503469"/>
            <a:ext cx="41193720" cy="7264400"/>
          </a:xfrm>
        </p:spPr>
        <p:txBody>
          <a:bodyPr anchor="t"/>
          <a:lstStyle>
            <a:lvl1pPr algn="l">
              <a:defRPr sz="22747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28257" y="15502474"/>
            <a:ext cx="41193720" cy="8000999"/>
          </a:xfrm>
        </p:spPr>
        <p:txBody>
          <a:bodyPr anchor="b"/>
          <a:lstStyle>
            <a:lvl1pPr marL="0" indent="0">
              <a:buNone/>
              <a:defRPr sz="11373">
                <a:solidFill>
                  <a:schemeClr val="tx1">
                    <a:tint val="75000"/>
                  </a:schemeClr>
                </a:solidFill>
              </a:defRPr>
            </a:lvl1pPr>
            <a:lvl2pPr marL="2596292" indent="0">
              <a:buNone/>
              <a:defRPr sz="10269">
                <a:solidFill>
                  <a:schemeClr val="tx1">
                    <a:tint val="75000"/>
                  </a:schemeClr>
                </a:solidFill>
              </a:defRPr>
            </a:lvl2pPr>
            <a:lvl3pPr marL="5192584" indent="0">
              <a:buNone/>
              <a:defRPr sz="9054">
                <a:solidFill>
                  <a:schemeClr val="tx1">
                    <a:tint val="75000"/>
                  </a:schemeClr>
                </a:solidFill>
              </a:defRPr>
            </a:lvl3pPr>
            <a:lvl4pPr marL="7788877" indent="0">
              <a:buNone/>
              <a:defRPr sz="7950">
                <a:solidFill>
                  <a:schemeClr val="tx1">
                    <a:tint val="75000"/>
                  </a:schemeClr>
                </a:solidFill>
              </a:defRPr>
            </a:lvl4pPr>
            <a:lvl5pPr marL="10385170" indent="0">
              <a:buNone/>
              <a:defRPr sz="7950">
                <a:solidFill>
                  <a:schemeClr val="tx1">
                    <a:tint val="75000"/>
                  </a:schemeClr>
                </a:solidFill>
              </a:defRPr>
            </a:lvl5pPr>
            <a:lvl6pPr marL="12981462" indent="0">
              <a:buNone/>
              <a:defRPr sz="7950">
                <a:solidFill>
                  <a:schemeClr val="tx1">
                    <a:tint val="75000"/>
                  </a:schemeClr>
                </a:solidFill>
              </a:defRPr>
            </a:lvl6pPr>
            <a:lvl7pPr marL="15577754" indent="0">
              <a:buNone/>
              <a:defRPr sz="7950">
                <a:solidFill>
                  <a:schemeClr val="tx1">
                    <a:tint val="75000"/>
                  </a:schemeClr>
                </a:solidFill>
              </a:defRPr>
            </a:lvl7pPr>
            <a:lvl8pPr marL="18174047" indent="0">
              <a:buNone/>
              <a:defRPr sz="7950">
                <a:solidFill>
                  <a:schemeClr val="tx1">
                    <a:tint val="75000"/>
                  </a:schemeClr>
                </a:solidFill>
              </a:defRPr>
            </a:lvl8pPr>
            <a:lvl9pPr marL="20770339" indent="0">
              <a:buNone/>
              <a:defRPr sz="79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B54CA86-DF2E-4B56-8A33-94FEC39FD56A}" type="datetime1">
              <a:rPr lang="en-US"/>
              <a:pPr/>
              <a:t>3/9/2015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7CC609-4A5A-4F46-A0B7-D55EC4ED5E47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40625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37069" y="63720133"/>
            <a:ext cx="73746518" cy="180238400"/>
          </a:xfrm>
        </p:spPr>
        <p:txBody>
          <a:bodyPr/>
          <a:lstStyle>
            <a:lvl1pPr>
              <a:defRPr sz="15900"/>
            </a:lvl1pPr>
            <a:lvl2pPr>
              <a:defRPr sz="13582"/>
            </a:lvl2pPr>
            <a:lvl3pPr>
              <a:defRPr sz="11373"/>
            </a:lvl3pPr>
            <a:lvl4pPr>
              <a:defRPr sz="10269"/>
            </a:lvl4pPr>
            <a:lvl5pPr>
              <a:defRPr sz="10269"/>
            </a:lvl5pPr>
            <a:lvl6pPr>
              <a:defRPr sz="10269"/>
            </a:lvl6pPr>
            <a:lvl7pPr>
              <a:defRPr sz="10269"/>
            </a:lvl7pPr>
            <a:lvl8pPr>
              <a:defRPr sz="10269"/>
            </a:lvl8pPr>
            <a:lvl9pPr>
              <a:defRPr sz="10269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91305" y="63720133"/>
            <a:ext cx="73746520" cy="180238400"/>
          </a:xfrm>
        </p:spPr>
        <p:txBody>
          <a:bodyPr/>
          <a:lstStyle>
            <a:lvl1pPr>
              <a:defRPr sz="15900"/>
            </a:lvl1pPr>
            <a:lvl2pPr>
              <a:defRPr sz="13582"/>
            </a:lvl2pPr>
            <a:lvl3pPr>
              <a:defRPr sz="11373"/>
            </a:lvl3pPr>
            <a:lvl4pPr>
              <a:defRPr sz="10269"/>
            </a:lvl4pPr>
            <a:lvl5pPr>
              <a:defRPr sz="10269"/>
            </a:lvl5pPr>
            <a:lvl6pPr>
              <a:defRPr sz="10269"/>
            </a:lvl6pPr>
            <a:lvl7pPr>
              <a:defRPr sz="10269"/>
            </a:lvl7pPr>
            <a:lvl8pPr>
              <a:defRPr sz="10269"/>
            </a:lvl8pPr>
            <a:lvl9pPr>
              <a:defRPr sz="10269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2DAF953-AD1A-4041-9C1C-D1723DFD86EE}" type="datetime1">
              <a:rPr lang="en-US"/>
              <a:pPr/>
              <a:t>3/9/2015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88E9EE-3743-4989-8E40-6CCA9588EAD1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66957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23160" y="1464736"/>
            <a:ext cx="43616880" cy="6096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23165" y="8187271"/>
            <a:ext cx="21412995" cy="3412064"/>
          </a:xfrm>
        </p:spPr>
        <p:txBody>
          <a:bodyPr anchor="b"/>
          <a:lstStyle>
            <a:lvl1pPr marL="0" indent="0">
              <a:buNone/>
              <a:defRPr sz="13582" b="1"/>
            </a:lvl1pPr>
            <a:lvl2pPr marL="2596292" indent="0">
              <a:buNone/>
              <a:defRPr sz="11373" b="1"/>
            </a:lvl2pPr>
            <a:lvl3pPr marL="5192584" indent="0">
              <a:buNone/>
              <a:defRPr sz="10269" b="1"/>
            </a:lvl3pPr>
            <a:lvl4pPr marL="7788877" indent="0">
              <a:buNone/>
              <a:defRPr sz="9054" b="1"/>
            </a:lvl4pPr>
            <a:lvl5pPr marL="10385170" indent="0">
              <a:buNone/>
              <a:defRPr sz="9054" b="1"/>
            </a:lvl5pPr>
            <a:lvl6pPr marL="12981462" indent="0">
              <a:buNone/>
              <a:defRPr sz="9054" b="1"/>
            </a:lvl6pPr>
            <a:lvl7pPr marL="15577754" indent="0">
              <a:buNone/>
              <a:defRPr sz="9054" b="1"/>
            </a:lvl7pPr>
            <a:lvl8pPr marL="18174047" indent="0">
              <a:buNone/>
              <a:defRPr sz="9054" b="1"/>
            </a:lvl8pPr>
            <a:lvl9pPr marL="20770339" indent="0">
              <a:buNone/>
              <a:defRPr sz="9054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23165" y="11599335"/>
            <a:ext cx="21412995" cy="21073536"/>
          </a:xfrm>
        </p:spPr>
        <p:txBody>
          <a:bodyPr/>
          <a:lstStyle>
            <a:lvl1pPr>
              <a:defRPr sz="13582"/>
            </a:lvl1pPr>
            <a:lvl2pPr>
              <a:defRPr sz="11373"/>
            </a:lvl2pPr>
            <a:lvl3pPr>
              <a:defRPr sz="10269"/>
            </a:lvl3pPr>
            <a:lvl4pPr>
              <a:defRPr sz="9054"/>
            </a:lvl4pPr>
            <a:lvl5pPr>
              <a:defRPr sz="9054"/>
            </a:lvl5pPr>
            <a:lvl6pPr>
              <a:defRPr sz="9054"/>
            </a:lvl6pPr>
            <a:lvl7pPr>
              <a:defRPr sz="9054"/>
            </a:lvl7pPr>
            <a:lvl8pPr>
              <a:defRPr sz="9054"/>
            </a:lvl8pPr>
            <a:lvl9pPr>
              <a:defRPr sz="9054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4618637" y="8187271"/>
            <a:ext cx="21421408" cy="3412064"/>
          </a:xfrm>
        </p:spPr>
        <p:txBody>
          <a:bodyPr anchor="b"/>
          <a:lstStyle>
            <a:lvl1pPr marL="0" indent="0">
              <a:buNone/>
              <a:defRPr sz="13582" b="1"/>
            </a:lvl1pPr>
            <a:lvl2pPr marL="2596292" indent="0">
              <a:buNone/>
              <a:defRPr sz="11373" b="1"/>
            </a:lvl2pPr>
            <a:lvl3pPr marL="5192584" indent="0">
              <a:buNone/>
              <a:defRPr sz="10269" b="1"/>
            </a:lvl3pPr>
            <a:lvl4pPr marL="7788877" indent="0">
              <a:buNone/>
              <a:defRPr sz="9054" b="1"/>
            </a:lvl4pPr>
            <a:lvl5pPr marL="10385170" indent="0">
              <a:buNone/>
              <a:defRPr sz="9054" b="1"/>
            </a:lvl5pPr>
            <a:lvl6pPr marL="12981462" indent="0">
              <a:buNone/>
              <a:defRPr sz="9054" b="1"/>
            </a:lvl6pPr>
            <a:lvl7pPr marL="15577754" indent="0">
              <a:buNone/>
              <a:defRPr sz="9054" b="1"/>
            </a:lvl7pPr>
            <a:lvl8pPr marL="18174047" indent="0">
              <a:buNone/>
              <a:defRPr sz="9054" b="1"/>
            </a:lvl8pPr>
            <a:lvl9pPr marL="20770339" indent="0">
              <a:buNone/>
              <a:defRPr sz="9054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4618637" y="11599335"/>
            <a:ext cx="21421408" cy="21073536"/>
          </a:xfrm>
        </p:spPr>
        <p:txBody>
          <a:bodyPr/>
          <a:lstStyle>
            <a:lvl1pPr>
              <a:defRPr sz="13582"/>
            </a:lvl1pPr>
            <a:lvl2pPr>
              <a:defRPr sz="11373"/>
            </a:lvl2pPr>
            <a:lvl3pPr>
              <a:defRPr sz="10269"/>
            </a:lvl3pPr>
            <a:lvl4pPr>
              <a:defRPr sz="9054"/>
            </a:lvl4pPr>
            <a:lvl5pPr>
              <a:defRPr sz="9054"/>
            </a:lvl5pPr>
            <a:lvl6pPr>
              <a:defRPr sz="9054"/>
            </a:lvl6pPr>
            <a:lvl7pPr>
              <a:defRPr sz="9054"/>
            </a:lvl7pPr>
            <a:lvl8pPr>
              <a:defRPr sz="9054"/>
            </a:lvl8pPr>
            <a:lvl9pPr>
              <a:defRPr sz="9054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6DBEBE7-F796-4EA1-B1A6-CA7E50468DAF}" type="datetime1">
              <a:rPr lang="en-US"/>
              <a:pPr/>
              <a:t>3/9/2015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7BBA0D-8307-4EE3-9542-9FBFB12364C4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35279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4E0A881-0234-4D0E-A16A-3D22CE9F49B9}" type="datetime1">
              <a:rPr lang="en-US"/>
              <a:pPr/>
              <a:t>3/9/2015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254213-9A79-4BC7-AFAA-D6862551D5B5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30945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0891471-2792-43E5-8606-3E0B251CDC73}" type="datetime1">
              <a:rPr lang="en-US"/>
              <a:pPr/>
              <a:t>3/9/2015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29BBAE-B3C7-41DB-9BBC-4AF37EEF88E7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75214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23167" y="1456266"/>
            <a:ext cx="15944057" cy="6197600"/>
          </a:xfrm>
        </p:spPr>
        <p:txBody>
          <a:bodyPr anchor="b"/>
          <a:lstStyle>
            <a:lvl1pPr algn="l">
              <a:defRPr sz="11373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947765" y="1456270"/>
            <a:ext cx="27092275" cy="31216603"/>
          </a:xfrm>
        </p:spPr>
        <p:txBody>
          <a:bodyPr/>
          <a:lstStyle>
            <a:lvl1pPr>
              <a:defRPr sz="18219"/>
            </a:lvl1pPr>
            <a:lvl2pPr>
              <a:defRPr sz="15900"/>
            </a:lvl2pPr>
            <a:lvl3pPr>
              <a:defRPr sz="13582"/>
            </a:lvl3pPr>
            <a:lvl4pPr>
              <a:defRPr sz="11373"/>
            </a:lvl4pPr>
            <a:lvl5pPr>
              <a:defRPr sz="11373"/>
            </a:lvl5pPr>
            <a:lvl6pPr>
              <a:defRPr sz="11373"/>
            </a:lvl6pPr>
            <a:lvl7pPr>
              <a:defRPr sz="11373"/>
            </a:lvl7pPr>
            <a:lvl8pPr>
              <a:defRPr sz="11373"/>
            </a:lvl8pPr>
            <a:lvl9pPr>
              <a:defRPr sz="1137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23167" y="7653870"/>
            <a:ext cx="15944057" cy="25019003"/>
          </a:xfrm>
        </p:spPr>
        <p:txBody>
          <a:bodyPr/>
          <a:lstStyle>
            <a:lvl1pPr marL="0" indent="0">
              <a:buNone/>
              <a:defRPr sz="7950"/>
            </a:lvl1pPr>
            <a:lvl2pPr marL="2596292" indent="0">
              <a:buNone/>
              <a:defRPr sz="6846"/>
            </a:lvl2pPr>
            <a:lvl3pPr marL="5192584" indent="0">
              <a:buNone/>
              <a:defRPr sz="5631"/>
            </a:lvl3pPr>
            <a:lvl4pPr marL="7788877" indent="0">
              <a:buNone/>
              <a:defRPr sz="5079"/>
            </a:lvl4pPr>
            <a:lvl5pPr marL="10385170" indent="0">
              <a:buNone/>
              <a:defRPr sz="5079"/>
            </a:lvl5pPr>
            <a:lvl6pPr marL="12981462" indent="0">
              <a:buNone/>
              <a:defRPr sz="5079"/>
            </a:lvl6pPr>
            <a:lvl7pPr marL="15577754" indent="0">
              <a:buNone/>
              <a:defRPr sz="5079"/>
            </a:lvl7pPr>
            <a:lvl8pPr marL="18174047" indent="0">
              <a:buNone/>
              <a:defRPr sz="5079"/>
            </a:lvl8pPr>
            <a:lvl9pPr marL="20770339" indent="0">
              <a:buNone/>
              <a:defRPr sz="5079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B566780-8306-429F-846D-32B97926BC21}" type="datetime1">
              <a:rPr lang="en-US"/>
              <a:pPr/>
              <a:t>3/9/2015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247F75-E379-41A2-A1BA-8408F01292C4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5109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99125" y="25603202"/>
            <a:ext cx="29077920" cy="3022603"/>
          </a:xfrm>
        </p:spPr>
        <p:txBody>
          <a:bodyPr anchor="b"/>
          <a:lstStyle>
            <a:lvl1pPr algn="l">
              <a:defRPr sz="11373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499125" y="3268136"/>
            <a:ext cx="29077920" cy="21945600"/>
          </a:xfrm>
        </p:spPr>
        <p:txBody>
          <a:bodyPr rtlCol="0">
            <a:normAutofit/>
          </a:bodyPr>
          <a:lstStyle>
            <a:lvl1pPr marL="0" indent="0">
              <a:buNone/>
              <a:defRPr sz="18219"/>
            </a:lvl1pPr>
            <a:lvl2pPr marL="2596292" indent="0">
              <a:buNone/>
              <a:defRPr sz="15900"/>
            </a:lvl2pPr>
            <a:lvl3pPr marL="5192584" indent="0">
              <a:buNone/>
              <a:defRPr sz="13582"/>
            </a:lvl3pPr>
            <a:lvl4pPr marL="7788877" indent="0">
              <a:buNone/>
              <a:defRPr sz="11373"/>
            </a:lvl4pPr>
            <a:lvl5pPr marL="10385170" indent="0">
              <a:buNone/>
              <a:defRPr sz="11373"/>
            </a:lvl5pPr>
            <a:lvl6pPr marL="12981462" indent="0">
              <a:buNone/>
              <a:defRPr sz="11373"/>
            </a:lvl6pPr>
            <a:lvl7pPr marL="15577754" indent="0">
              <a:buNone/>
              <a:defRPr sz="11373"/>
            </a:lvl7pPr>
            <a:lvl8pPr marL="18174047" indent="0">
              <a:buNone/>
              <a:defRPr sz="11373"/>
            </a:lvl8pPr>
            <a:lvl9pPr marL="20770339" indent="0">
              <a:buNone/>
              <a:defRPr sz="11373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99125" y="28625804"/>
            <a:ext cx="29077920" cy="4292599"/>
          </a:xfrm>
        </p:spPr>
        <p:txBody>
          <a:bodyPr/>
          <a:lstStyle>
            <a:lvl1pPr marL="0" indent="0">
              <a:buNone/>
              <a:defRPr sz="7950"/>
            </a:lvl1pPr>
            <a:lvl2pPr marL="2596292" indent="0">
              <a:buNone/>
              <a:defRPr sz="6846"/>
            </a:lvl2pPr>
            <a:lvl3pPr marL="5192584" indent="0">
              <a:buNone/>
              <a:defRPr sz="5631"/>
            </a:lvl3pPr>
            <a:lvl4pPr marL="7788877" indent="0">
              <a:buNone/>
              <a:defRPr sz="5079"/>
            </a:lvl4pPr>
            <a:lvl5pPr marL="10385170" indent="0">
              <a:buNone/>
              <a:defRPr sz="5079"/>
            </a:lvl5pPr>
            <a:lvl6pPr marL="12981462" indent="0">
              <a:buNone/>
              <a:defRPr sz="5079"/>
            </a:lvl6pPr>
            <a:lvl7pPr marL="15577754" indent="0">
              <a:buNone/>
              <a:defRPr sz="5079"/>
            </a:lvl7pPr>
            <a:lvl8pPr marL="18174047" indent="0">
              <a:buNone/>
              <a:defRPr sz="5079"/>
            </a:lvl8pPr>
            <a:lvl9pPr marL="20770339" indent="0">
              <a:buNone/>
              <a:defRPr sz="5079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AF725D-7B60-4815-9725-A005F1866946}" type="datetime1">
              <a:rPr lang="en-US"/>
              <a:pPr/>
              <a:t>3/9/2015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9F0C5C-28E2-4B00-8E37-BCCBB4828811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2144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2423160" y="1465516"/>
            <a:ext cx="43616880" cy="609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70258" tIns="235129" rIns="470258" bIns="23512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423160" y="8534068"/>
            <a:ext cx="43616880" cy="24138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70258" tIns="235129" rIns="470258" bIns="23512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23160" y="33900648"/>
            <a:ext cx="11308080" cy="1946776"/>
          </a:xfrm>
          <a:prstGeom prst="rect">
            <a:avLst/>
          </a:prstGeom>
        </p:spPr>
        <p:txBody>
          <a:bodyPr vert="horz" wrap="square" lIns="470258" tIns="235129" rIns="470258" bIns="235129" numCol="1" anchor="ctr" anchorCtr="0" compatLnSpc="1">
            <a:prstTxWarp prst="textNoShape">
              <a:avLst/>
            </a:prstTxWarp>
          </a:bodyPr>
          <a:lstStyle>
            <a:lvl1pPr>
              <a:defRPr sz="6846">
                <a:solidFill>
                  <a:srgbClr val="898989"/>
                </a:solidFill>
                <a:latin typeface="Calibri" charset="0"/>
              </a:defRPr>
            </a:lvl1pPr>
          </a:lstStyle>
          <a:p>
            <a:fld id="{81EA1827-F7C4-48B2-BD66-E3022146E6FD}" type="datetime1">
              <a:rPr lang="en-US"/>
              <a:pPr/>
              <a:t>3/9/2015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558260" y="33900648"/>
            <a:ext cx="15346680" cy="1946776"/>
          </a:xfrm>
          <a:prstGeom prst="rect">
            <a:avLst/>
          </a:prstGeom>
        </p:spPr>
        <p:txBody>
          <a:bodyPr vert="horz" lIns="470258" tIns="235129" rIns="470258" bIns="235129" rtlCol="0" anchor="ctr"/>
          <a:lstStyle>
            <a:lvl1pPr algn="ctr" defTabSz="5192584" fontAlgn="auto">
              <a:spcBef>
                <a:spcPts val="0"/>
              </a:spcBef>
              <a:spcAft>
                <a:spcPts val="0"/>
              </a:spcAft>
              <a:defRPr sz="6846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4731960" y="33900648"/>
            <a:ext cx="11308080" cy="1946776"/>
          </a:xfrm>
          <a:prstGeom prst="rect">
            <a:avLst/>
          </a:prstGeom>
        </p:spPr>
        <p:txBody>
          <a:bodyPr vert="horz" wrap="square" lIns="470258" tIns="235129" rIns="470258" bIns="235129" numCol="1" anchor="ctr" anchorCtr="0" compatLnSpc="1">
            <a:prstTxWarp prst="textNoShape">
              <a:avLst/>
            </a:prstTxWarp>
          </a:bodyPr>
          <a:lstStyle>
            <a:lvl1pPr algn="r">
              <a:defRPr sz="6846">
                <a:solidFill>
                  <a:srgbClr val="898989"/>
                </a:solidFill>
                <a:latin typeface="Calibri" charset="0"/>
              </a:defRPr>
            </a:lvl1pPr>
          </a:lstStyle>
          <a:p>
            <a:fld id="{F85A55B1-3D87-4C0C-8759-B544C2A1D51C}" type="slidenum">
              <a:rPr lang="en-US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192142" rtl="0" eaLnBrk="0" fontAlgn="base" hangingPunct="0">
        <a:spcBef>
          <a:spcPct val="0"/>
        </a:spcBef>
        <a:spcAft>
          <a:spcPct val="0"/>
        </a:spcAft>
        <a:defRPr sz="24955" kern="1200">
          <a:solidFill>
            <a:schemeClr val="tx1"/>
          </a:solidFill>
          <a:latin typeface="+mj-lt"/>
          <a:ea typeface="ＭＳ Ｐゴシック" charset="-128"/>
          <a:cs typeface="+mj-cs"/>
        </a:defRPr>
      </a:lvl1pPr>
      <a:lvl2pPr algn="ctr" defTabSz="5192142" rtl="0" eaLnBrk="0" fontAlgn="base" hangingPunct="0">
        <a:spcBef>
          <a:spcPct val="0"/>
        </a:spcBef>
        <a:spcAft>
          <a:spcPct val="0"/>
        </a:spcAft>
        <a:defRPr sz="24955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defTabSz="5192142" rtl="0" eaLnBrk="0" fontAlgn="base" hangingPunct="0">
        <a:spcBef>
          <a:spcPct val="0"/>
        </a:spcBef>
        <a:spcAft>
          <a:spcPct val="0"/>
        </a:spcAft>
        <a:defRPr sz="24955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defTabSz="5192142" rtl="0" eaLnBrk="0" fontAlgn="base" hangingPunct="0">
        <a:spcBef>
          <a:spcPct val="0"/>
        </a:spcBef>
        <a:spcAft>
          <a:spcPct val="0"/>
        </a:spcAft>
        <a:defRPr sz="24955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defTabSz="5192142" rtl="0" eaLnBrk="0" fontAlgn="base" hangingPunct="0">
        <a:spcBef>
          <a:spcPct val="0"/>
        </a:spcBef>
        <a:spcAft>
          <a:spcPct val="0"/>
        </a:spcAft>
        <a:defRPr sz="24955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504840" algn="ctr" defTabSz="5192142" rtl="0" fontAlgn="base">
        <a:spcBef>
          <a:spcPct val="0"/>
        </a:spcBef>
        <a:spcAft>
          <a:spcPct val="0"/>
        </a:spcAft>
        <a:defRPr sz="24955">
          <a:solidFill>
            <a:schemeClr val="tx1"/>
          </a:solidFill>
          <a:latin typeface="Calibri" pitchFamily="34" charset="0"/>
        </a:defRPr>
      </a:lvl6pPr>
      <a:lvl7pPr marL="1009680" algn="ctr" defTabSz="5192142" rtl="0" fontAlgn="base">
        <a:spcBef>
          <a:spcPct val="0"/>
        </a:spcBef>
        <a:spcAft>
          <a:spcPct val="0"/>
        </a:spcAft>
        <a:defRPr sz="24955">
          <a:solidFill>
            <a:schemeClr val="tx1"/>
          </a:solidFill>
          <a:latin typeface="Calibri" pitchFamily="34" charset="0"/>
        </a:defRPr>
      </a:lvl7pPr>
      <a:lvl8pPr marL="1514521" algn="ctr" defTabSz="5192142" rtl="0" fontAlgn="base">
        <a:spcBef>
          <a:spcPct val="0"/>
        </a:spcBef>
        <a:spcAft>
          <a:spcPct val="0"/>
        </a:spcAft>
        <a:defRPr sz="24955">
          <a:solidFill>
            <a:schemeClr val="tx1"/>
          </a:solidFill>
          <a:latin typeface="Calibri" pitchFamily="34" charset="0"/>
        </a:defRPr>
      </a:lvl8pPr>
      <a:lvl9pPr marL="2019361" algn="ctr" defTabSz="5192142" rtl="0" fontAlgn="base">
        <a:spcBef>
          <a:spcPct val="0"/>
        </a:spcBef>
        <a:spcAft>
          <a:spcPct val="0"/>
        </a:spcAft>
        <a:defRPr sz="24955">
          <a:solidFill>
            <a:schemeClr val="tx1"/>
          </a:solidFill>
          <a:latin typeface="Calibri" pitchFamily="34" charset="0"/>
        </a:defRPr>
      </a:lvl9pPr>
    </p:titleStyle>
    <p:bodyStyle>
      <a:lvl1pPr marL="1945738" indent="-1945738" algn="l" defTabSz="5192142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8219" kern="1200"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4217520" indent="-1621449" algn="l" defTabSz="5192142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59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6489301" indent="-1297159" algn="l" defTabSz="5192142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3582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9085372" indent="-1297159" algn="l" defTabSz="5192142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1373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11683196" indent="-1297159" algn="l" defTabSz="5192142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1373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14279608" indent="-1298146" algn="l" defTabSz="5192584" rtl="0" eaLnBrk="1" latinLnBrk="0" hangingPunct="1">
        <a:spcBef>
          <a:spcPct val="20000"/>
        </a:spcBef>
        <a:buFont typeface="Arial" pitchFamily="34" charset="0"/>
        <a:buChar char="•"/>
        <a:defRPr sz="11373" kern="1200">
          <a:solidFill>
            <a:schemeClr val="tx1"/>
          </a:solidFill>
          <a:latin typeface="+mn-lt"/>
          <a:ea typeface="+mn-ea"/>
          <a:cs typeface="+mn-cs"/>
        </a:defRPr>
      </a:lvl6pPr>
      <a:lvl7pPr marL="16875900" indent="-1298146" algn="l" defTabSz="5192584" rtl="0" eaLnBrk="1" latinLnBrk="0" hangingPunct="1">
        <a:spcBef>
          <a:spcPct val="20000"/>
        </a:spcBef>
        <a:buFont typeface="Arial" pitchFamily="34" charset="0"/>
        <a:buChar char="•"/>
        <a:defRPr sz="11373" kern="1200">
          <a:solidFill>
            <a:schemeClr val="tx1"/>
          </a:solidFill>
          <a:latin typeface="+mn-lt"/>
          <a:ea typeface="+mn-ea"/>
          <a:cs typeface="+mn-cs"/>
        </a:defRPr>
      </a:lvl7pPr>
      <a:lvl8pPr marL="19472193" indent="-1298146" algn="l" defTabSz="5192584" rtl="0" eaLnBrk="1" latinLnBrk="0" hangingPunct="1">
        <a:spcBef>
          <a:spcPct val="20000"/>
        </a:spcBef>
        <a:buFont typeface="Arial" pitchFamily="34" charset="0"/>
        <a:buChar char="•"/>
        <a:defRPr sz="11373" kern="1200">
          <a:solidFill>
            <a:schemeClr val="tx1"/>
          </a:solidFill>
          <a:latin typeface="+mn-lt"/>
          <a:ea typeface="+mn-ea"/>
          <a:cs typeface="+mn-cs"/>
        </a:defRPr>
      </a:lvl8pPr>
      <a:lvl9pPr marL="22068485" indent="-1298146" algn="l" defTabSz="5192584" rtl="0" eaLnBrk="1" latinLnBrk="0" hangingPunct="1">
        <a:spcBef>
          <a:spcPct val="20000"/>
        </a:spcBef>
        <a:buFont typeface="Arial" pitchFamily="34" charset="0"/>
        <a:buChar char="•"/>
        <a:defRPr sz="1137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92584" rtl="0" eaLnBrk="1" latinLnBrk="0" hangingPunct="1">
        <a:defRPr sz="10269" kern="1200">
          <a:solidFill>
            <a:schemeClr val="tx1"/>
          </a:solidFill>
          <a:latin typeface="+mn-lt"/>
          <a:ea typeface="+mn-ea"/>
          <a:cs typeface="+mn-cs"/>
        </a:defRPr>
      </a:lvl1pPr>
      <a:lvl2pPr marL="2596292" algn="l" defTabSz="5192584" rtl="0" eaLnBrk="1" latinLnBrk="0" hangingPunct="1">
        <a:defRPr sz="10269" kern="1200">
          <a:solidFill>
            <a:schemeClr val="tx1"/>
          </a:solidFill>
          <a:latin typeface="+mn-lt"/>
          <a:ea typeface="+mn-ea"/>
          <a:cs typeface="+mn-cs"/>
        </a:defRPr>
      </a:lvl2pPr>
      <a:lvl3pPr marL="5192584" algn="l" defTabSz="5192584" rtl="0" eaLnBrk="1" latinLnBrk="0" hangingPunct="1">
        <a:defRPr sz="10269" kern="1200">
          <a:solidFill>
            <a:schemeClr val="tx1"/>
          </a:solidFill>
          <a:latin typeface="+mn-lt"/>
          <a:ea typeface="+mn-ea"/>
          <a:cs typeface="+mn-cs"/>
        </a:defRPr>
      </a:lvl3pPr>
      <a:lvl4pPr marL="7788877" algn="l" defTabSz="5192584" rtl="0" eaLnBrk="1" latinLnBrk="0" hangingPunct="1">
        <a:defRPr sz="10269" kern="1200">
          <a:solidFill>
            <a:schemeClr val="tx1"/>
          </a:solidFill>
          <a:latin typeface="+mn-lt"/>
          <a:ea typeface="+mn-ea"/>
          <a:cs typeface="+mn-cs"/>
        </a:defRPr>
      </a:lvl4pPr>
      <a:lvl5pPr marL="10385170" algn="l" defTabSz="5192584" rtl="0" eaLnBrk="1" latinLnBrk="0" hangingPunct="1">
        <a:defRPr sz="10269" kern="1200">
          <a:solidFill>
            <a:schemeClr val="tx1"/>
          </a:solidFill>
          <a:latin typeface="+mn-lt"/>
          <a:ea typeface="+mn-ea"/>
          <a:cs typeface="+mn-cs"/>
        </a:defRPr>
      </a:lvl5pPr>
      <a:lvl6pPr marL="12981462" algn="l" defTabSz="5192584" rtl="0" eaLnBrk="1" latinLnBrk="0" hangingPunct="1">
        <a:defRPr sz="10269" kern="1200">
          <a:solidFill>
            <a:schemeClr val="tx1"/>
          </a:solidFill>
          <a:latin typeface="+mn-lt"/>
          <a:ea typeface="+mn-ea"/>
          <a:cs typeface="+mn-cs"/>
        </a:defRPr>
      </a:lvl6pPr>
      <a:lvl7pPr marL="15577754" algn="l" defTabSz="5192584" rtl="0" eaLnBrk="1" latinLnBrk="0" hangingPunct="1">
        <a:defRPr sz="10269" kern="1200">
          <a:solidFill>
            <a:schemeClr val="tx1"/>
          </a:solidFill>
          <a:latin typeface="+mn-lt"/>
          <a:ea typeface="+mn-ea"/>
          <a:cs typeface="+mn-cs"/>
        </a:defRPr>
      </a:lvl7pPr>
      <a:lvl8pPr marL="18174047" algn="l" defTabSz="5192584" rtl="0" eaLnBrk="1" latinLnBrk="0" hangingPunct="1">
        <a:defRPr sz="10269" kern="1200">
          <a:solidFill>
            <a:schemeClr val="tx1"/>
          </a:solidFill>
          <a:latin typeface="+mn-lt"/>
          <a:ea typeface="+mn-ea"/>
          <a:cs typeface="+mn-cs"/>
        </a:defRPr>
      </a:lvl8pPr>
      <a:lvl9pPr marL="20770339" algn="l" defTabSz="5192584" rtl="0" eaLnBrk="1" latinLnBrk="0" hangingPunct="1">
        <a:defRPr sz="1026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jpeg"/><Relationship Id="rId26" Type="http://schemas.openxmlformats.org/officeDocument/2006/relationships/image" Target="../media/image25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jpeg"/><Relationship Id="rId25" Type="http://schemas.openxmlformats.org/officeDocument/2006/relationships/image" Target="../media/image24.png"/><Relationship Id="rId2" Type="http://schemas.openxmlformats.org/officeDocument/2006/relationships/image" Target="../media/image1.emf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29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23.jpe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28" Type="http://schemas.openxmlformats.org/officeDocument/2006/relationships/image" Target="../media/image27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Relationship Id="rId27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CE6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矩形 232"/>
          <p:cNvSpPr/>
          <p:nvPr/>
        </p:nvSpPr>
        <p:spPr>
          <a:xfrm>
            <a:off x="37299900" y="33343085"/>
            <a:ext cx="10934699" cy="2507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5" name="矩形 254"/>
          <p:cNvSpPr/>
          <p:nvPr/>
        </p:nvSpPr>
        <p:spPr>
          <a:xfrm>
            <a:off x="24967344" y="5629604"/>
            <a:ext cx="11582399" cy="230516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6" name="矩形 385"/>
          <p:cNvSpPr/>
          <p:nvPr/>
        </p:nvSpPr>
        <p:spPr>
          <a:xfrm>
            <a:off x="12877799" y="5524211"/>
            <a:ext cx="11353801" cy="303263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2" name="矩形 321"/>
          <p:cNvSpPr/>
          <p:nvPr/>
        </p:nvSpPr>
        <p:spPr>
          <a:xfrm>
            <a:off x="761999" y="5562599"/>
            <a:ext cx="11353801" cy="156228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39" name="矩形 238"/>
          <p:cNvSpPr/>
          <p:nvPr/>
        </p:nvSpPr>
        <p:spPr>
          <a:xfrm>
            <a:off x="37299900" y="5563815"/>
            <a:ext cx="10934699" cy="275069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2" name="矩形 121"/>
          <p:cNvSpPr/>
          <p:nvPr/>
        </p:nvSpPr>
        <p:spPr>
          <a:xfrm>
            <a:off x="761998" y="21601340"/>
            <a:ext cx="11353801" cy="142805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7" name="矩形 116"/>
          <p:cNvSpPr/>
          <p:nvPr/>
        </p:nvSpPr>
        <p:spPr>
          <a:xfrm>
            <a:off x="25031700" y="28993042"/>
            <a:ext cx="11544300" cy="68575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114300"/>
            <a:ext cx="48463200" cy="4543425"/>
          </a:xfrm>
          <a:prstGeom prst="rect">
            <a:avLst/>
          </a:prstGeom>
          <a:gradFill rotWithShape="1">
            <a:gsLst>
              <a:gs pos="0">
                <a:srgbClr val="558ED5"/>
              </a:gs>
              <a:gs pos="35001">
                <a:srgbClr val="558ED5"/>
              </a:gs>
              <a:gs pos="100000">
                <a:srgbClr val="E5EE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algn="ctr" defTabSz="519258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1369" dirty="0">
              <a:solidFill>
                <a:schemeClr val="dk1"/>
              </a:solidFill>
              <a:latin typeface="+mn-lt"/>
              <a:ea typeface="+mn-ea"/>
            </a:endParaRPr>
          </a:p>
        </p:txBody>
      </p:sp>
      <p:sp>
        <p:nvSpPr>
          <p:cNvPr id="13315" name="TextBox 4"/>
          <p:cNvSpPr txBox="1">
            <a:spLocks noChangeArrowheads="1"/>
          </p:cNvSpPr>
          <p:nvPr/>
        </p:nvSpPr>
        <p:spPr bwMode="auto">
          <a:xfrm>
            <a:off x="14097000" y="114301"/>
            <a:ext cx="25546050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9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9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9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9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9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/>
            <a:r>
              <a:rPr lang="en-US" altLang="zh-CN" sz="8000" b="1" dirty="0">
                <a:cs typeface="Arial" charset="0"/>
              </a:rPr>
              <a:t>Opinion matters: a general approach to user profile </a:t>
            </a:r>
            <a:r>
              <a:rPr lang="en-US" altLang="zh-CN" sz="8000" b="1" dirty="0" smtClean="0">
                <a:cs typeface="Arial" charset="0"/>
              </a:rPr>
              <a:t>modeling for </a:t>
            </a:r>
            <a:r>
              <a:rPr lang="en-US" altLang="zh-CN" sz="8000" b="1" dirty="0">
                <a:cs typeface="Arial" charset="0"/>
              </a:rPr>
              <a:t>contextual suggestions</a:t>
            </a:r>
          </a:p>
        </p:txBody>
      </p:sp>
      <p:sp>
        <p:nvSpPr>
          <p:cNvPr id="8" name="Rounded Rectangle 7"/>
          <p:cNvSpPr>
            <a:spLocks noChangeArrowheads="1"/>
          </p:cNvSpPr>
          <p:nvPr/>
        </p:nvSpPr>
        <p:spPr bwMode="auto">
          <a:xfrm flipH="1">
            <a:off x="12344400" y="5453548"/>
            <a:ext cx="292378" cy="30397050"/>
          </a:xfrm>
          <a:prstGeom prst="roundRect">
            <a:avLst>
              <a:gd name="adj" fmla="val 16667"/>
            </a:avLst>
          </a:prstGeom>
          <a:solidFill>
            <a:srgbClr val="B9CDE5"/>
          </a:solidFill>
          <a:ln w="9525">
            <a:noFill/>
            <a:round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algn="ctr" defTabSz="519258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 dirty="0">
              <a:solidFill>
                <a:schemeClr val="dk1"/>
              </a:solidFill>
              <a:latin typeface="+mn-lt"/>
              <a:ea typeface="+mn-ea"/>
            </a:endParaRPr>
          </a:p>
        </p:txBody>
      </p:sp>
      <p:sp>
        <p:nvSpPr>
          <p:cNvPr id="9" name="Rounded Rectangle 8"/>
          <p:cNvSpPr>
            <a:spLocks noChangeArrowheads="1"/>
          </p:cNvSpPr>
          <p:nvPr/>
        </p:nvSpPr>
        <p:spPr bwMode="auto">
          <a:xfrm>
            <a:off x="908685" y="5056274"/>
            <a:ext cx="46544865" cy="159418"/>
          </a:xfrm>
          <a:prstGeom prst="roundRect">
            <a:avLst>
              <a:gd name="adj" fmla="val 16667"/>
            </a:avLst>
          </a:prstGeom>
          <a:solidFill>
            <a:srgbClr val="B9CDE5"/>
          </a:solidFill>
          <a:ln w="9525">
            <a:noFill/>
            <a:round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algn="ctr" defTabSz="519258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1369" dirty="0">
              <a:solidFill>
                <a:schemeClr val="dk1"/>
              </a:solidFill>
              <a:latin typeface="+mn-lt"/>
              <a:ea typeface="+mn-ea"/>
            </a:endParaRPr>
          </a:p>
        </p:txBody>
      </p:sp>
      <p:sp>
        <p:nvSpPr>
          <p:cNvPr id="13320" name="TextBox 5"/>
          <p:cNvSpPr txBox="1">
            <a:spLocks noChangeArrowheads="1"/>
          </p:cNvSpPr>
          <p:nvPr/>
        </p:nvSpPr>
        <p:spPr bwMode="auto">
          <a:xfrm>
            <a:off x="6324600" y="2461737"/>
            <a:ext cx="39762322" cy="2215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9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9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9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9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9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93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zh-CN" sz="7200" dirty="0" err="1">
                <a:cs typeface="Arial" charset="0"/>
              </a:rPr>
              <a:t>Peilin</a:t>
            </a:r>
            <a:r>
              <a:rPr lang="en-US" altLang="zh-CN" sz="7200" dirty="0">
                <a:cs typeface="Arial" charset="0"/>
              </a:rPr>
              <a:t> Yang and </a:t>
            </a:r>
            <a:r>
              <a:rPr lang="en-US" altLang="zh-CN" sz="7200" dirty="0" err="1">
                <a:cs typeface="Arial" charset="0"/>
              </a:rPr>
              <a:t>Hui</a:t>
            </a:r>
            <a:r>
              <a:rPr lang="en-US" altLang="zh-CN" sz="7200" dirty="0">
                <a:cs typeface="Arial" charset="0"/>
              </a:rPr>
              <a:t> Fang</a:t>
            </a:r>
          </a:p>
          <a:p>
            <a:pPr algn="ctr" eaLnBrk="1" hangingPunct="1"/>
            <a:r>
              <a:rPr lang="en-US" altLang="zh-CN" sz="6600" dirty="0">
                <a:cs typeface="Arial" charset="0"/>
              </a:rPr>
              <a:t>Electrical and Computer </a:t>
            </a:r>
            <a:r>
              <a:rPr lang="en-US" altLang="zh-CN" sz="6600" dirty="0" smtClean="0">
                <a:cs typeface="Arial" charset="0"/>
              </a:rPr>
              <a:t>Engineering, </a:t>
            </a:r>
            <a:r>
              <a:rPr lang="en-US" altLang="zh-CN" sz="6600" dirty="0">
                <a:cs typeface="Arial" charset="0"/>
              </a:rPr>
              <a:t>University of Delaware</a:t>
            </a:r>
          </a:p>
        </p:txBody>
      </p:sp>
      <p:sp>
        <p:nvSpPr>
          <p:cNvPr id="60" name="Rounded Rectangle 59"/>
          <p:cNvSpPr>
            <a:spLocks noChangeArrowheads="1"/>
          </p:cNvSpPr>
          <p:nvPr/>
        </p:nvSpPr>
        <p:spPr bwMode="auto">
          <a:xfrm>
            <a:off x="908685" y="36035582"/>
            <a:ext cx="46544865" cy="159418"/>
          </a:xfrm>
          <a:prstGeom prst="roundRect">
            <a:avLst>
              <a:gd name="adj" fmla="val 16667"/>
            </a:avLst>
          </a:prstGeom>
          <a:solidFill>
            <a:srgbClr val="B9CDE5"/>
          </a:solidFill>
          <a:ln w="9525">
            <a:noFill/>
            <a:round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algn="ctr" defTabSz="519258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1369">
              <a:solidFill>
                <a:schemeClr val="dk1"/>
              </a:solidFill>
              <a:latin typeface="+mn-lt"/>
              <a:ea typeface="+mn-ea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6200" y="787400"/>
            <a:ext cx="8026035" cy="3281363"/>
          </a:xfrm>
          <a:prstGeom prst="rect">
            <a:avLst/>
          </a:prstGeom>
        </p:spPr>
      </p:pic>
      <p:sp>
        <p:nvSpPr>
          <p:cNvPr id="19" name="圆角矩形 18"/>
          <p:cNvSpPr/>
          <p:nvPr/>
        </p:nvSpPr>
        <p:spPr>
          <a:xfrm>
            <a:off x="940818" y="5811163"/>
            <a:ext cx="11015186" cy="609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800" b="1" dirty="0" smtClean="0"/>
              <a:t>Introduction</a:t>
            </a:r>
            <a:endParaRPr lang="zh-CN" altLang="en-US" sz="6000" b="1" dirty="0"/>
          </a:p>
        </p:txBody>
      </p:sp>
      <p:sp>
        <p:nvSpPr>
          <p:cNvPr id="20" name="矩形 19"/>
          <p:cNvSpPr/>
          <p:nvPr/>
        </p:nvSpPr>
        <p:spPr>
          <a:xfrm>
            <a:off x="940817" y="6568460"/>
            <a:ext cx="1101518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dirty="0" smtClean="0"/>
              <a:t>The task of </a:t>
            </a:r>
            <a:r>
              <a:rPr lang="en-US" altLang="zh-CN" sz="3200" i="1" dirty="0" smtClean="0"/>
              <a:t>Contextual Suggestion</a:t>
            </a:r>
            <a:r>
              <a:rPr lang="en-US" altLang="zh-CN" sz="3200" dirty="0" smtClean="0"/>
              <a:t> is to recommend </a:t>
            </a:r>
            <a:r>
              <a:rPr lang="en-US" altLang="zh-CN" sz="3200" i="1" u="sng" dirty="0" smtClean="0"/>
              <a:t>interesting places or activities</a:t>
            </a:r>
            <a:r>
              <a:rPr lang="en-US" altLang="zh-CN" sz="3200" i="1" dirty="0" smtClean="0"/>
              <a:t> </a:t>
            </a:r>
            <a:r>
              <a:rPr lang="en-US" altLang="zh-CN" sz="3200" dirty="0" smtClean="0"/>
              <a:t>along with </a:t>
            </a:r>
            <a:r>
              <a:rPr lang="en-US" altLang="zh-CN" sz="3200" i="1" u="sng" dirty="0" smtClean="0"/>
              <a:t>their short summaries</a:t>
            </a:r>
            <a:r>
              <a:rPr lang="en-US" altLang="zh-CN" sz="3200" i="1" dirty="0" smtClean="0"/>
              <a:t> </a:t>
            </a:r>
            <a:r>
              <a:rPr lang="en-US" altLang="zh-CN" sz="3200" dirty="0" smtClean="0"/>
              <a:t>based on users preferences and </a:t>
            </a:r>
            <a:r>
              <a:rPr lang="en-US" altLang="zh-CN" sz="3200" i="1" u="sng" dirty="0"/>
              <a:t>contexts</a:t>
            </a:r>
            <a:r>
              <a:rPr lang="en-US" altLang="zh-CN" sz="3200" dirty="0"/>
              <a:t> such as locations and </a:t>
            </a:r>
            <a:r>
              <a:rPr lang="en-US" altLang="zh-CN" sz="3200" dirty="0" smtClean="0"/>
              <a:t>time.</a:t>
            </a:r>
          </a:p>
        </p:txBody>
      </p:sp>
      <p:sp>
        <p:nvSpPr>
          <p:cNvPr id="115" name="Rounded Rectangle 7"/>
          <p:cNvSpPr>
            <a:spLocks noChangeArrowheads="1"/>
          </p:cNvSpPr>
          <p:nvPr/>
        </p:nvSpPr>
        <p:spPr bwMode="auto">
          <a:xfrm flipH="1">
            <a:off x="24460200" y="5453548"/>
            <a:ext cx="292378" cy="30397050"/>
          </a:xfrm>
          <a:prstGeom prst="roundRect">
            <a:avLst>
              <a:gd name="adj" fmla="val 16667"/>
            </a:avLst>
          </a:prstGeom>
          <a:solidFill>
            <a:srgbClr val="B9CDE5"/>
          </a:solidFill>
          <a:ln w="9525">
            <a:noFill/>
            <a:round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algn="ctr" defTabSz="519258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1369">
              <a:solidFill>
                <a:schemeClr val="dk1"/>
              </a:solidFill>
              <a:latin typeface="+mn-lt"/>
              <a:ea typeface="+mn-ea"/>
            </a:endParaRPr>
          </a:p>
        </p:txBody>
      </p:sp>
      <p:sp>
        <p:nvSpPr>
          <p:cNvPr id="116" name="Rounded Rectangle 7"/>
          <p:cNvSpPr>
            <a:spLocks noChangeArrowheads="1"/>
          </p:cNvSpPr>
          <p:nvPr/>
        </p:nvSpPr>
        <p:spPr bwMode="auto">
          <a:xfrm flipH="1">
            <a:off x="36804600" y="5453548"/>
            <a:ext cx="292378" cy="30397050"/>
          </a:xfrm>
          <a:prstGeom prst="roundRect">
            <a:avLst>
              <a:gd name="adj" fmla="val 16667"/>
            </a:avLst>
          </a:prstGeom>
          <a:solidFill>
            <a:srgbClr val="B9CDE5"/>
          </a:solidFill>
          <a:ln w="9525">
            <a:noFill/>
            <a:round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algn="ctr" defTabSz="519258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1369">
              <a:solidFill>
                <a:schemeClr val="dk1"/>
              </a:solidFill>
              <a:latin typeface="+mn-lt"/>
              <a:ea typeface="+mn-ea"/>
            </a:endParaRPr>
          </a:p>
        </p:txBody>
      </p:sp>
      <p:sp>
        <p:nvSpPr>
          <p:cNvPr id="121" name="圆角矩形 120"/>
          <p:cNvSpPr/>
          <p:nvPr/>
        </p:nvSpPr>
        <p:spPr>
          <a:xfrm>
            <a:off x="908685" y="21945600"/>
            <a:ext cx="11015186" cy="609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800" b="1" dirty="0" smtClean="0"/>
              <a:t>Existing Methods</a:t>
            </a:r>
            <a:endParaRPr lang="zh-CN" altLang="en-US" sz="6000" b="1" dirty="0"/>
          </a:p>
        </p:txBody>
      </p:sp>
      <p:sp>
        <p:nvSpPr>
          <p:cNvPr id="123" name="圆角矩形 122"/>
          <p:cNvSpPr/>
          <p:nvPr/>
        </p:nvSpPr>
        <p:spPr>
          <a:xfrm>
            <a:off x="13030200" y="5867400"/>
            <a:ext cx="11015186" cy="609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800" b="1" dirty="0" smtClean="0"/>
              <a:t>Our Methods</a:t>
            </a:r>
            <a:endParaRPr lang="zh-CN" altLang="en-US" sz="6000" b="1" dirty="0"/>
          </a:p>
        </p:txBody>
      </p:sp>
      <p:sp>
        <p:nvSpPr>
          <p:cNvPr id="6" name="矩形 5"/>
          <p:cNvSpPr/>
          <p:nvPr/>
        </p:nvSpPr>
        <p:spPr>
          <a:xfrm>
            <a:off x="2101703" y="30251400"/>
            <a:ext cx="902349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The limitation of existing methods that </a:t>
            </a:r>
          </a:p>
          <a:p>
            <a:r>
              <a:rPr lang="en-US" altLang="zh-CN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model </a:t>
            </a:r>
            <a:r>
              <a:rPr lang="en-US" altLang="zh-CN" sz="3600" b="1" dirty="0">
                <a:latin typeface="Arial" panose="020B0604020202020204" pitchFamily="34" charset="0"/>
                <a:cs typeface="Arial" panose="020B0604020202020204" pitchFamily="34" charset="0"/>
              </a:rPr>
              <a:t>the user profile?</a:t>
            </a:r>
          </a:p>
        </p:txBody>
      </p:sp>
      <p:sp>
        <p:nvSpPr>
          <p:cNvPr id="126" name="矩形 125"/>
          <p:cNvSpPr/>
          <p:nvPr/>
        </p:nvSpPr>
        <p:spPr>
          <a:xfrm>
            <a:off x="1524000" y="31741408"/>
            <a:ext cx="447578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dirty="0" smtClean="0"/>
              <a:t>Widely used strategy:</a:t>
            </a:r>
          </a:p>
          <a:p>
            <a:pPr marL="457200" indent="-4572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altLang="zh-CN" sz="3200" i="1" dirty="0" smtClean="0"/>
              <a:t>Category</a:t>
            </a:r>
          </a:p>
          <a:p>
            <a:pPr marL="457200" indent="-4572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altLang="zh-CN" sz="3200" i="1" dirty="0" smtClean="0"/>
              <a:t>Description</a:t>
            </a:r>
          </a:p>
          <a:p>
            <a:pPr marL="457200" indent="-4572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altLang="zh-CN" sz="3200" i="1" dirty="0" smtClean="0"/>
              <a:t>Website Text</a:t>
            </a:r>
          </a:p>
        </p:txBody>
      </p:sp>
      <p:sp>
        <p:nvSpPr>
          <p:cNvPr id="127" name="矩形 126"/>
          <p:cNvSpPr/>
          <p:nvPr/>
        </p:nvSpPr>
        <p:spPr>
          <a:xfrm>
            <a:off x="6331411" y="31770697"/>
            <a:ext cx="5154771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dirty="0" smtClean="0"/>
              <a:t>What is the problem?</a:t>
            </a:r>
          </a:p>
          <a:p>
            <a:pPr marL="457200" indent="-457200"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altLang="zh-CN" sz="3200" i="1" dirty="0" smtClean="0"/>
              <a:t>Too general</a:t>
            </a:r>
          </a:p>
          <a:p>
            <a:pPr marL="457200" indent="-457200"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altLang="zh-CN" sz="3200" i="1" dirty="0" smtClean="0"/>
              <a:t>Too specific</a:t>
            </a:r>
          </a:p>
          <a:p>
            <a:pPr marL="457200" indent="-457200"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altLang="zh-CN" sz="3200" i="1" dirty="0" smtClean="0"/>
              <a:t>Chance of unavailability</a:t>
            </a:r>
          </a:p>
        </p:txBody>
      </p:sp>
      <p:sp>
        <p:nvSpPr>
          <p:cNvPr id="130" name="圆角矩形 129"/>
          <p:cNvSpPr/>
          <p:nvPr/>
        </p:nvSpPr>
        <p:spPr>
          <a:xfrm>
            <a:off x="13106400" y="6858000"/>
            <a:ext cx="10855062" cy="609600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 smtClean="0"/>
              <a:t>Rank Candidate Suggestions</a:t>
            </a:r>
            <a:endParaRPr lang="zh-CN" altLang="en-US" sz="5400" dirty="0"/>
          </a:p>
        </p:txBody>
      </p:sp>
      <p:sp>
        <p:nvSpPr>
          <p:cNvPr id="131" name="圆角矩形 130"/>
          <p:cNvSpPr/>
          <p:nvPr/>
        </p:nvSpPr>
        <p:spPr>
          <a:xfrm>
            <a:off x="25145999" y="16002000"/>
            <a:ext cx="11277599" cy="573601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 smtClean="0"/>
              <a:t>Generate Summary</a:t>
            </a:r>
            <a:endParaRPr lang="zh-CN" altLang="en-US" sz="5400" dirty="0"/>
          </a:p>
        </p:txBody>
      </p:sp>
      <p:sp>
        <p:nvSpPr>
          <p:cNvPr id="151" name="圆角矩形 150"/>
          <p:cNvSpPr/>
          <p:nvPr/>
        </p:nvSpPr>
        <p:spPr>
          <a:xfrm>
            <a:off x="25146000" y="29337000"/>
            <a:ext cx="11277598" cy="609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800" b="1" dirty="0" smtClean="0"/>
              <a:t>Results</a:t>
            </a:r>
            <a:endParaRPr lang="zh-CN" altLang="en-US" sz="6000" b="1" dirty="0"/>
          </a:p>
        </p:txBody>
      </p:sp>
      <p:sp>
        <p:nvSpPr>
          <p:cNvPr id="154" name="Rounded Rectangle 1"/>
          <p:cNvSpPr>
            <a:spLocks noChangeArrowheads="1"/>
          </p:cNvSpPr>
          <p:nvPr/>
        </p:nvSpPr>
        <p:spPr bwMode="auto">
          <a:xfrm>
            <a:off x="25222200" y="17663454"/>
            <a:ext cx="4459932" cy="504000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accent4">
                <a:lumMod val="60000"/>
                <a:lumOff val="40000"/>
              </a:schemeClr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CN" sz="3200" dirty="0">
                <a:solidFill>
                  <a:srgbClr val="7030A0"/>
                </a:solidFill>
                <a:cs typeface="宋体" pitchFamily="2" charset="-122"/>
              </a:rPr>
              <a:t>Opening </a:t>
            </a:r>
            <a:r>
              <a:rPr lang="en-US" altLang="zh-CN" sz="3200" dirty="0" smtClean="0">
                <a:solidFill>
                  <a:srgbClr val="7030A0"/>
                </a:solidFill>
                <a:cs typeface="宋体" pitchFamily="2" charset="-122"/>
              </a:rPr>
              <a:t>Sentence</a:t>
            </a:r>
            <a:endParaRPr lang="en-US" altLang="zh-CN" sz="3200" dirty="0">
              <a:solidFill>
                <a:srgbClr val="7030A0"/>
              </a:solidFill>
              <a:cs typeface="宋体" pitchFamily="2" charset="-122"/>
            </a:endParaRPr>
          </a:p>
        </p:txBody>
      </p:sp>
      <p:sp>
        <p:nvSpPr>
          <p:cNvPr id="155" name="Rounded Rectangle 6"/>
          <p:cNvSpPr>
            <a:spLocks noChangeArrowheads="1"/>
          </p:cNvSpPr>
          <p:nvPr/>
        </p:nvSpPr>
        <p:spPr bwMode="auto">
          <a:xfrm>
            <a:off x="25222200" y="19564053"/>
            <a:ext cx="4459932" cy="504000"/>
          </a:xfrm>
          <a:prstGeom prst="roundRect">
            <a:avLst>
              <a:gd name="adj" fmla="val 16667"/>
            </a:avLst>
          </a:prstGeom>
          <a:noFill/>
          <a:ln w="38100">
            <a:solidFill>
              <a:srgbClr val="92D050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CN" sz="3200" dirty="0">
                <a:solidFill>
                  <a:srgbClr val="00B050"/>
                </a:solidFill>
                <a:cs typeface="宋体" pitchFamily="2" charset="-122"/>
              </a:rPr>
              <a:t>Highlighted Reviews</a:t>
            </a:r>
          </a:p>
        </p:txBody>
      </p:sp>
      <p:sp>
        <p:nvSpPr>
          <p:cNvPr id="156" name="Rounded Rectangle 8"/>
          <p:cNvSpPr>
            <a:spLocks noChangeArrowheads="1"/>
          </p:cNvSpPr>
          <p:nvPr/>
        </p:nvSpPr>
        <p:spPr bwMode="auto">
          <a:xfrm>
            <a:off x="25222200" y="21350280"/>
            <a:ext cx="4459932" cy="504000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accent6">
                <a:lumMod val="75000"/>
              </a:schemeClr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CN" sz="3200" dirty="0">
                <a:solidFill>
                  <a:schemeClr val="accent6">
                    <a:lumMod val="50000"/>
                  </a:schemeClr>
                </a:solidFill>
                <a:cs typeface="宋体" pitchFamily="2" charset="-122"/>
              </a:rPr>
              <a:t>Concluding Sentence</a:t>
            </a:r>
            <a:endParaRPr lang="zh-CN" altLang="en-US" sz="3200" dirty="0">
              <a:solidFill>
                <a:schemeClr val="accent6">
                  <a:lumMod val="50000"/>
                </a:schemeClr>
              </a:solidFill>
              <a:cs typeface="宋体" pitchFamily="2" charset="-122"/>
            </a:endParaRPr>
          </a:p>
        </p:txBody>
      </p:sp>
      <p:sp>
        <p:nvSpPr>
          <p:cNvPr id="157" name="Rounded Rectangle 6"/>
          <p:cNvSpPr>
            <a:spLocks noChangeArrowheads="1"/>
          </p:cNvSpPr>
          <p:nvPr/>
        </p:nvSpPr>
        <p:spPr bwMode="auto">
          <a:xfrm>
            <a:off x="25222200" y="18878253"/>
            <a:ext cx="4459932" cy="504000"/>
          </a:xfrm>
          <a:prstGeom prst="roundRect">
            <a:avLst>
              <a:gd name="adj" fmla="val 16667"/>
            </a:avLst>
          </a:prstGeom>
          <a:noFill/>
          <a:ln w="38100">
            <a:solidFill>
              <a:srgbClr val="00B0F0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CN" sz="3200" dirty="0">
                <a:solidFill>
                  <a:srgbClr val="0070C0"/>
                </a:solidFill>
                <a:cs typeface="宋体" pitchFamily="2" charset="-122"/>
              </a:rPr>
              <a:t>“Official” Introduction</a:t>
            </a:r>
          </a:p>
        </p:txBody>
      </p:sp>
      <p:sp>
        <p:nvSpPr>
          <p:cNvPr id="158" name="矩形 157"/>
          <p:cNvSpPr/>
          <p:nvPr/>
        </p:nvSpPr>
        <p:spPr>
          <a:xfrm>
            <a:off x="25298400" y="23582055"/>
            <a:ext cx="99822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The “Olive Room” is a bar. </a:t>
            </a:r>
            <a:r>
              <a:rPr lang="en-US" altLang="zh-CN" sz="32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Here at the olive room, you will receive the finest </a:t>
            </a:r>
            <a:r>
              <a:rPr lang="en-US" altLang="zh-CN" sz="32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cuisine. “</a:t>
            </a:r>
            <a:r>
              <a:rPr lang="en-US" altLang="zh-CN" sz="3200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If </a:t>
            </a:r>
            <a:r>
              <a:rPr lang="en-US" altLang="zh-CN" sz="3200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you are looking for a unique dining experience, with excellent food, service, location, and outstanding ambiance, look no further</a:t>
            </a:r>
            <a:r>
              <a:rPr lang="en-US" altLang="zh-CN" sz="3200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!”</a:t>
            </a:r>
            <a:r>
              <a:rPr lang="en-US" altLang="zh-CN" sz="3200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i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This place is similar to another place you liked: </a:t>
            </a:r>
            <a:r>
              <a:rPr lang="en-US" altLang="zh-CN" sz="3200" i="1" dirty="0" err="1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Tria</a:t>
            </a:r>
            <a:r>
              <a:rPr lang="en-US" altLang="zh-CN" sz="3200" i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Wine </a:t>
            </a:r>
            <a:r>
              <a:rPr lang="en-US" altLang="zh-CN" sz="3200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Room.</a:t>
            </a:r>
            <a:endParaRPr lang="zh-CN" altLang="en-US" sz="3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59" name="矩形 158"/>
          <p:cNvSpPr/>
          <p:nvPr/>
        </p:nvSpPr>
        <p:spPr>
          <a:xfrm>
            <a:off x="25336499" y="26974800"/>
            <a:ext cx="979170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Olive Room</a:t>
            </a:r>
            <a:r>
              <a:rPr lang="en-US" altLang="zh-C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French Restaurant in Montgomery. See the menu, 49 photos, 1 blog post and 34 user reviews. Reviews from critics, food blogs and fellow </a:t>
            </a:r>
            <a:r>
              <a:rPr lang="en-US" altLang="zh-CN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...</a:t>
            </a:r>
            <a:endParaRPr lang="en-US" altLang="zh-CN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7" name="矩形 196"/>
          <p:cNvSpPr/>
          <p:nvPr/>
        </p:nvSpPr>
        <p:spPr>
          <a:xfrm>
            <a:off x="29793898" y="17616518"/>
            <a:ext cx="652116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000" dirty="0" smtClean="0">
                <a:sym typeface="Wingdings" panose="05000000000000000000" pitchFamily="2" charset="2"/>
              </a:rPr>
              <a:t> </a:t>
            </a:r>
            <a:r>
              <a:rPr lang="en-US" altLang="zh-CN" sz="3000" dirty="0"/>
              <a:t>What </a:t>
            </a:r>
            <a:r>
              <a:rPr lang="en-US" altLang="zh-CN" sz="3000" dirty="0" smtClean="0"/>
              <a:t>kind of </a:t>
            </a:r>
            <a:r>
              <a:rPr lang="en-US" altLang="zh-CN" sz="3000" dirty="0"/>
              <a:t>this </a:t>
            </a:r>
            <a:r>
              <a:rPr lang="en-US" altLang="zh-CN" sz="3000" dirty="0" smtClean="0"/>
              <a:t>place is? </a:t>
            </a:r>
            <a:endParaRPr lang="zh-CN" altLang="en-US" sz="3000" dirty="0"/>
          </a:p>
        </p:txBody>
      </p:sp>
      <p:sp>
        <p:nvSpPr>
          <p:cNvPr id="198" name="矩形 197"/>
          <p:cNvSpPr/>
          <p:nvPr/>
        </p:nvSpPr>
        <p:spPr>
          <a:xfrm>
            <a:off x="29794200" y="18857655"/>
            <a:ext cx="652116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000" dirty="0" smtClean="0">
                <a:sym typeface="Wingdings" panose="05000000000000000000" pitchFamily="2" charset="2"/>
              </a:rPr>
              <a:t> </a:t>
            </a:r>
            <a:r>
              <a:rPr lang="en-US" altLang="zh-CN" sz="3000" dirty="0" smtClean="0"/>
              <a:t>What is this place? (see below) </a:t>
            </a:r>
            <a:endParaRPr lang="zh-CN" altLang="en-US" sz="3000" dirty="0"/>
          </a:p>
        </p:txBody>
      </p:sp>
      <p:sp>
        <p:nvSpPr>
          <p:cNvPr id="93" name="矩形 92"/>
          <p:cNvSpPr/>
          <p:nvPr/>
        </p:nvSpPr>
        <p:spPr>
          <a:xfrm>
            <a:off x="25222200" y="18248055"/>
            <a:ext cx="28023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 smtClean="0"/>
              <a:t>Finer category</a:t>
            </a:r>
            <a:endParaRPr lang="zh-CN" altLang="en-US" sz="3200" dirty="0"/>
          </a:p>
        </p:txBody>
      </p:sp>
      <p:sp>
        <p:nvSpPr>
          <p:cNvPr id="160" name="矩形 159"/>
          <p:cNvSpPr/>
          <p:nvPr/>
        </p:nvSpPr>
        <p:spPr>
          <a:xfrm>
            <a:off x="29794200" y="19543455"/>
            <a:ext cx="652116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000" dirty="0" smtClean="0">
                <a:sym typeface="Wingdings" panose="05000000000000000000" pitchFamily="2" charset="2"/>
              </a:rPr>
              <a:t> </a:t>
            </a:r>
            <a:r>
              <a:rPr lang="en-US" altLang="zh-CN" sz="3000" dirty="0" smtClean="0"/>
              <a:t>Why do other people like it? </a:t>
            </a:r>
            <a:endParaRPr lang="zh-CN" altLang="en-US" sz="3000" dirty="0"/>
          </a:p>
        </p:txBody>
      </p:sp>
      <p:sp>
        <p:nvSpPr>
          <p:cNvPr id="162" name="矩形 161"/>
          <p:cNvSpPr/>
          <p:nvPr/>
        </p:nvSpPr>
        <p:spPr>
          <a:xfrm>
            <a:off x="29794200" y="21295881"/>
            <a:ext cx="652116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000" dirty="0" smtClean="0">
                <a:sym typeface="Wingdings" panose="05000000000000000000" pitchFamily="2" charset="2"/>
              </a:rPr>
              <a:t> </a:t>
            </a:r>
            <a:r>
              <a:rPr lang="en-US" altLang="zh-CN" sz="3000" dirty="0" smtClean="0"/>
              <a:t>Why is this recommended for YOU? </a:t>
            </a:r>
            <a:endParaRPr lang="zh-CN" altLang="en-US" sz="3000" dirty="0"/>
          </a:p>
        </p:txBody>
      </p:sp>
      <p:sp>
        <p:nvSpPr>
          <p:cNvPr id="169" name="矩形 168"/>
          <p:cNvSpPr/>
          <p:nvPr/>
        </p:nvSpPr>
        <p:spPr>
          <a:xfrm>
            <a:off x="25222200" y="21930480"/>
            <a:ext cx="1093898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dirty="0" smtClean="0"/>
              <a:t>Positive example suggestions</a:t>
            </a:r>
            <a:r>
              <a:rPr lang="en-US" altLang="zh-CN" sz="3200" dirty="0"/>
              <a:t> </a:t>
            </a:r>
            <a:r>
              <a:rPr lang="en-US" altLang="zh-CN" sz="3200" dirty="0" smtClean="0"/>
              <a:t>with the same </a:t>
            </a:r>
            <a:r>
              <a:rPr lang="en-US" altLang="zh-CN" sz="3200" dirty="0"/>
              <a:t>finer </a:t>
            </a:r>
            <a:r>
              <a:rPr lang="en-US" altLang="zh-CN" sz="3200" dirty="0" smtClean="0"/>
              <a:t>category.</a:t>
            </a:r>
            <a:endParaRPr lang="zh-CN" altLang="en-US" sz="3200" dirty="0"/>
          </a:p>
        </p:txBody>
      </p:sp>
      <p:sp>
        <p:nvSpPr>
          <p:cNvPr id="171" name="矩形 170"/>
          <p:cNvSpPr/>
          <p:nvPr/>
        </p:nvSpPr>
        <p:spPr>
          <a:xfrm>
            <a:off x="25222200" y="22997280"/>
            <a:ext cx="335726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b="1" dirty="0" smtClean="0"/>
              <a:t>An example:</a:t>
            </a:r>
            <a:endParaRPr lang="zh-CN" altLang="en-US" sz="3200" b="1" dirty="0"/>
          </a:p>
        </p:txBody>
      </p:sp>
      <p:sp>
        <p:nvSpPr>
          <p:cNvPr id="177" name="矩形 176"/>
          <p:cNvSpPr/>
          <p:nvPr/>
        </p:nvSpPr>
        <p:spPr>
          <a:xfrm>
            <a:off x="25222200" y="20153055"/>
            <a:ext cx="1093898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dirty="0" smtClean="0"/>
              <a:t>Sentences contain high frequent nouns in positive reviews and more </a:t>
            </a:r>
            <a:r>
              <a:rPr lang="en-US" altLang="zh-CN" sz="3200" dirty="0"/>
              <a:t>positive </a:t>
            </a:r>
            <a:r>
              <a:rPr lang="en-US" altLang="zh-CN" sz="3200" dirty="0" smtClean="0"/>
              <a:t>adjectives.</a:t>
            </a:r>
            <a:endParaRPr lang="zh-CN" altLang="en-US" sz="3200" dirty="0"/>
          </a:p>
        </p:txBody>
      </p:sp>
      <p:sp>
        <p:nvSpPr>
          <p:cNvPr id="179" name="流程图: 联系 178"/>
          <p:cNvSpPr/>
          <p:nvPr/>
        </p:nvSpPr>
        <p:spPr>
          <a:xfrm>
            <a:off x="25374600" y="22667655"/>
            <a:ext cx="152400" cy="157253"/>
          </a:xfrm>
          <a:prstGeom prst="flowChartConnector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0" name="流程图: 联系 179"/>
          <p:cNvSpPr/>
          <p:nvPr/>
        </p:nvSpPr>
        <p:spPr>
          <a:xfrm>
            <a:off x="25984200" y="22667655"/>
            <a:ext cx="152400" cy="157253"/>
          </a:xfrm>
          <a:prstGeom prst="flowChartConnector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1" name="流程图: 联系 180"/>
          <p:cNvSpPr/>
          <p:nvPr/>
        </p:nvSpPr>
        <p:spPr>
          <a:xfrm>
            <a:off x="26593800" y="22667655"/>
            <a:ext cx="152400" cy="157253"/>
          </a:xfrm>
          <a:prstGeom prst="flowChartConnector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3" name="流程图: 联系 192"/>
          <p:cNvSpPr/>
          <p:nvPr/>
        </p:nvSpPr>
        <p:spPr>
          <a:xfrm>
            <a:off x="27203400" y="22667655"/>
            <a:ext cx="152400" cy="157253"/>
          </a:xfrm>
          <a:prstGeom prst="flowChartConnector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5" name="流程图: 联系 194"/>
          <p:cNvSpPr/>
          <p:nvPr/>
        </p:nvSpPr>
        <p:spPr>
          <a:xfrm>
            <a:off x="27813000" y="22667655"/>
            <a:ext cx="152400" cy="157253"/>
          </a:xfrm>
          <a:prstGeom prst="flowChartConnector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6" name="流程图: 联系 195"/>
          <p:cNvSpPr/>
          <p:nvPr/>
        </p:nvSpPr>
        <p:spPr>
          <a:xfrm>
            <a:off x="28422600" y="22667655"/>
            <a:ext cx="152400" cy="157253"/>
          </a:xfrm>
          <a:prstGeom prst="flowChartConnector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9" name="流程图: 联系 198"/>
          <p:cNvSpPr/>
          <p:nvPr/>
        </p:nvSpPr>
        <p:spPr>
          <a:xfrm>
            <a:off x="29032200" y="22667655"/>
            <a:ext cx="152400" cy="157253"/>
          </a:xfrm>
          <a:prstGeom prst="flowChartConnector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0" name="流程图: 联系 199"/>
          <p:cNvSpPr/>
          <p:nvPr/>
        </p:nvSpPr>
        <p:spPr>
          <a:xfrm>
            <a:off x="29641800" y="22667655"/>
            <a:ext cx="152400" cy="157253"/>
          </a:xfrm>
          <a:prstGeom prst="flowChartConnector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1" name="流程图: 联系 200"/>
          <p:cNvSpPr/>
          <p:nvPr/>
        </p:nvSpPr>
        <p:spPr>
          <a:xfrm>
            <a:off x="30251400" y="22667655"/>
            <a:ext cx="152400" cy="157253"/>
          </a:xfrm>
          <a:prstGeom prst="flowChartConnector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2" name="流程图: 联系 201"/>
          <p:cNvSpPr/>
          <p:nvPr/>
        </p:nvSpPr>
        <p:spPr>
          <a:xfrm>
            <a:off x="30861000" y="22667655"/>
            <a:ext cx="152400" cy="157253"/>
          </a:xfrm>
          <a:prstGeom prst="flowChartConnector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3" name="流程图: 联系 202"/>
          <p:cNvSpPr/>
          <p:nvPr/>
        </p:nvSpPr>
        <p:spPr>
          <a:xfrm>
            <a:off x="31470600" y="22672508"/>
            <a:ext cx="152400" cy="157253"/>
          </a:xfrm>
          <a:prstGeom prst="flowChartConnector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4" name="流程图: 联系 203"/>
          <p:cNvSpPr/>
          <p:nvPr/>
        </p:nvSpPr>
        <p:spPr>
          <a:xfrm>
            <a:off x="32080200" y="22672508"/>
            <a:ext cx="152400" cy="157253"/>
          </a:xfrm>
          <a:prstGeom prst="flowChartConnector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5" name="流程图: 联系 204"/>
          <p:cNvSpPr/>
          <p:nvPr/>
        </p:nvSpPr>
        <p:spPr>
          <a:xfrm>
            <a:off x="32689800" y="22672508"/>
            <a:ext cx="152400" cy="157253"/>
          </a:xfrm>
          <a:prstGeom prst="flowChartConnector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6" name="流程图: 联系 205"/>
          <p:cNvSpPr/>
          <p:nvPr/>
        </p:nvSpPr>
        <p:spPr>
          <a:xfrm>
            <a:off x="33299400" y="22672508"/>
            <a:ext cx="152400" cy="157253"/>
          </a:xfrm>
          <a:prstGeom prst="flowChartConnector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7" name="流程图: 联系 206"/>
          <p:cNvSpPr/>
          <p:nvPr/>
        </p:nvSpPr>
        <p:spPr>
          <a:xfrm>
            <a:off x="33909000" y="22672508"/>
            <a:ext cx="152400" cy="157253"/>
          </a:xfrm>
          <a:prstGeom prst="flowChartConnector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8" name="流程图: 联系 207"/>
          <p:cNvSpPr/>
          <p:nvPr/>
        </p:nvSpPr>
        <p:spPr>
          <a:xfrm>
            <a:off x="34518600" y="22672508"/>
            <a:ext cx="152400" cy="157253"/>
          </a:xfrm>
          <a:prstGeom prst="flowChartConnector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9" name="流程图: 联系 208"/>
          <p:cNvSpPr/>
          <p:nvPr/>
        </p:nvSpPr>
        <p:spPr>
          <a:xfrm>
            <a:off x="35128200" y="22672508"/>
            <a:ext cx="152400" cy="157253"/>
          </a:xfrm>
          <a:prstGeom prst="flowChartConnector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0" name="流程图: 联系 209"/>
          <p:cNvSpPr/>
          <p:nvPr/>
        </p:nvSpPr>
        <p:spPr>
          <a:xfrm>
            <a:off x="35737800" y="22672508"/>
            <a:ext cx="152400" cy="157253"/>
          </a:xfrm>
          <a:prstGeom prst="flowChartConnector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3" name="圆角矩形 252"/>
          <p:cNvSpPr/>
          <p:nvPr/>
        </p:nvSpPr>
        <p:spPr>
          <a:xfrm>
            <a:off x="37490401" y="33604200"/>
            <a:ext cx="10591799" cy="609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800" b="1" dirty="0" smtClean="0"/>
              <a:t>Acknowledgement</a:t>
            </a:r>
            <a:endParaRPr lang="zh-CN" altLang="en-US" sz="6000" b="1" dirty="0"/>
          </a:p>
        </p:txBody>
      </p:sp>
      <p:sp>
        <p:nvSpPr>
          <p:cNvPr id="254" name="矩形 253"/>
          <p:cNvSpPr/>
          <p:nvPr/>
        </p:nvSpPr>
        <p:spPr>
          <a:xfrm>
            <a:off x="37490401" y="34442400"/>
            <a:ext cx="10668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70C0"/>
              </a:buClr>
            </a:pPr>
            <a:r>
              <a:rPr lang="en-US" altLang="zh-CN" sz="3200" dirty="0" smtClean="0"/>
              <a:t>This project is supported by University of Delaware Research Foundation.</a:t>
            </a:r>
            <a:endParaRPr lang="zh-CN" altLang="en-US" sz="3200" dirty="0"/>
          </a:p>
        </p:txBody>
      </p:sp>
      <p:cxnSp>
        <p:nvCxnSpPr>
          <p:cNvPr id="15" name="直接箭头连接符 14"/>
          <p:cNvCxnSpPr/>
          <p:nvPr/>
        </p:nvCxnSpPr>
        <p:spPr>
          <a:xfrm>
            <a:off x="4704382" y="32613599"/>
            <a:ext cx="1502161" cy="1"/>
          </a:xfrm>
          <a:prstGeom prst="straightConnector1">
            <a:avLst/>
          </a:prstGeom>
          <a:ln w="57150">
            <a:solidFill>
              <a:schemeClr val="tx1"/>
            </a:solidFill>
            <a:prstDash val="sysDot"/>
            <a:headEnd type="none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0" name="直接箭头连接符 279"/>
          <p:cNvCxnSpPr/>
          <p:nvPr/>
        </p:nvCxnSpPr>
        <p:spPr>
          <a:xfrm>
            <a:off x="4704382" y="33070799"/>
            <a:ext cx="1502161" cy="1"/>
          </a:xfrm>
          <a:prstGeom prst="straightConnector1">
            <a:avLst/>
          </a:prstGeom>
          <a:ln w="57150">
            <a:solidFill>
              <a:schemeClr val="tx1"/>
            </a:solidFill>
            <a:prstDash val="sysDot"/>
            <a:headEnd type="none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1" name="直接箭头连接符 280"/>
          <p:cNvCxnSpPr/>
          <p:nvPr/>
        </p:nvCxnSpPr>
        <p:spPr>
          <a:xfrm>
            <a:off x="4704382" y="33527999"/>
            <a:ext cx="1502161" cy="1"/>
          </a:xfrm>
          <a:prstGeom prst="straightConnector1">
            <a:avLst/>
          </a:prstGeom>
          <a:ln w="57150">
            <a:solidFill>
              <a:schemeClr val="tx1"/>
            </a:solidFill>
            <a:prstDash val="sysDot"/>
            <a:headEnd type="none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3" name="矩形 322"/>
          <p:cNvSpPr/>
          <p:nvPr/>
        </p:nvSpPr>
        <p:spPr>
          <a:xfrm>
            <a:off x="1219199" y="8859163"/>
            <a:ext cx="10439401" cy="1119286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24" name="矩形 323"/>
          <p:cNvSpPr/>
          <p:nvPr/>
        </p:nvSpPr>
        <p:spPr>
          <a:xfrm>
            <a:off x="1981201" y="20279380"/>
            <a:ext cx="89915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1. The problem formulation of Contextual Suggestion</a:t>
            </a:r>
          </a:p>
        </p:txBody>
      </p:sp>
      <p:grpSp>
        <p:nvGrpSpPr>
          <p:cNvPr id="325" name="组合 324"/>
          <p:cNvGrpSpPr/>
          <p:nvPr/>
        </p:nvGrpSpPr>
        <p:grpSpPr>
          <a:xfrm>
            <a:off x="8256719" y="10469993"/>
            <a:ext cx="609600" cy="605420"/>
            <a:chOff x="5562600" y="12272380"/>
            <a:chExt cx="609600" cy="605420"/>
          </a:xfrm>
        </p:grpSpPr>
        <p:sp>
          <p:nvSpPr>
            <p:cNvPr id="326" name="椭圆 325"/>
            <p:cNvSpPr/>
            <p:nvPr/>
          </p:nvSpPr>
          <p:spPr>
            <a:xfrm>
              <a:off x="5562600" y="12272380"/>
              <a:ext cx="609600" cy="605420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bg1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7" name="L 形 326"/>
            <p:cNvSpPr/>
            <p:nvPr/>
          </p:nvSpPr>
          <p:spPr>
            <a:xfrm rot="18821506">
              <a:off x="5660391" y="12447558"/>
              <a:ext cx="408540" cy="214668"/>
            </a:xfrm>
            <a:prstGeom prst="corner">
              <a:avLst>
                <a:gd name="adj1" fmla="val 25640"/>
                <a:gd name="adj2" fmla="val 24332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34" name="组合 333"/>
          <p:cNvGrpSpPr/>
          <p:nvPr/>
        </p:nvGrpSpPr>
        <p:grpSpPr>
          <a:xfrm>
            <a:off x="8256719" y="11294195"/>
            <a:ext cx="609600" cy="605420"/>
            <a:chOff x="6248400" y="12277404"/>
            <a:chExt cx="609600" cy="605420"/>
          </a:xfrm>
        </p:grpSpPr>
        <p:sp>
          <p:nvSpPr>
            <p:cNvPr id="335" name="椭圆 334"/>
            <p:cNvSpPr/>
            <p:nvPr/>
          </p:nvSpPr>
          <p:spPr>
            <a:xfrm>
              <a:off x="6248400" y="12277404"/>
              <a:ext cx="609600" cy="605420"/>
            </a:xfrm>
            <a:prstGeom prst="ellipse">
              <a:avLst/>
            </a:prstGeom>
            <a:solidFill>
              <a:srgbClr val="EB4B4B"/>
            </a:solidFill>
            <a:ln>
              <a:solidFill>
                <a:schemeClr val="bg1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36" name="直接连接符 335"/>
            <p:cNvCxnSpPr/>
            <p:nvPr/>
          </p:nvCxnSpPr>
          <p:spPr>
            <a:xfrm>
              <a:off x="6400800" y="12420600"/>
              <a:ext cx="304800" cy="306909"/>
            </a:xfrm>
            <a:prstGeom prst="line">
              <a:avLst/>
            </a:prstGeom>
            <a:ln w="571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7" name="直接连接符 336"/>
            <p:cNvCxnSpPr/>
            <p:nvPr/>
          </p:nvCxnSpPr>
          <p:spPr>
            <a:xfrm flipV="1">
              <a:off x="6400800" y="12420600"/>
              <a:ext cx="304800" cy="304800"/>
            </a:xfrm>
            <a:prstGeom prst="line">
              <a:avLst/>
            </a:prstGeom>
            <a:ln w="571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2" name="组合 341"/>
          <p:cNvGrpSpPr/>
          <p:nvPr/>
        </p:nvGrpSpPr>
        <p:grpSpPr>
          <a:xfrm>
            <a:off x="8256719" y="12104356"/>
            <a:ext cx="609600" cy="605420"/>
            <a:chOff x="5562600" y="12272380"/>
            <a:chExt cx="609600" cy="605420"/>
          </a:xfrm>
        </p:grpSpPr>
        <p:sp>
          <p:nvSpPr>
            <p:cNvPr id="343" name="椭圆 342"/>
            <p:cNvSpPr/>
            <p:nvPr/>
          </p:nvSpPr>
          <p:spPr>
            <a:xfrm>
              <a:off x="5562600" y="12272380"/>
              <a:ext cx="609600" cy="605420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bg1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4" name="L 形 343"/>
            <p:cNvSpPr/>
            <p:nvPr/>
          </p:nvSpPr>
          <p:spPr>
            <a:xfrm rot="18821506">
              <a:off x="5660391" y="12447558"/>
              <a:ext cx="408540" cy="214668"/>
            </a:xfrm>
            <a:prstGeom prst="corner">
              <a:avLst>
                <a:gd name="adj1" fmla="val 25640"/>
                <a:gd name="adj2" fmla="val 24332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52" name="组合 351"/>
          <p:cNvGrpSpPr/>
          <p:nvPr/>
        </p:nvGrpSpPr>
        <p:grpSpPr>
          <a:xfrm>
            <a:off x="8253980" y="13001467"/>
            <a:ext cx="609600" cy="605420"/>
            <a:chOff x="5562600" y="12272380"/>
            <a:chExt cx="609600" cy="605420"/>
          </a:xfrm>
        </p:grpSpPr>
        <p:sp>
          <p:nvSpPr>
            <p:cNvPr id="353" name="椭圆 352"/>
            <p:cNvSpPr/>
            <p:nvPr/>
          </p:nvSpPr>
          <p:spPr>
            <a:xfrm>
              <a:off x="5562600" y="12272380"/>
              <a:ext cx="609600" cy="605420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bg1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4" name="L 形 353"/>
            <p:cNvSpPr/>
            <p:nvPr/>
          </p:nvSpPr>
          <p:spPr>
            <a:xfrm rot="18821506">
              <a:off x="5660391" y="12447558"/>
              <a:ext cx="408540" cy="214668"/>
            </a:xfrm>
            <a:prstGeom prst="corner">
              <a:avLst>
                <a:gd name="adj1" fmla="val 25640"/>
                <a:gd name="adj2" fmla="val 24332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58" name="组合 357"/>
          <p:cNvGrpSpPr/>
          <p:nvPr/>
        </p:nvGrpSpPr>
        <p:grpSpPr>
          <a:xfrm>
            <a:off x="8256719" y="13892543"/>
            <a:ext cx="609600" cy="605420"/>
            <a:chOff x="6248400" y="12277404"/>
            <a:chExt cx="609600" cy="605420"/>
          </a:xfrm>
        </p:grpSpPr>
        <p:sp>
          <p:nvSpPr>
            <p:cNvPr id="359" name="椭圆 358"/>
            <p:cNvSpPr/>
            <p:nvPr/>
          </p:nvSpPr>
          <p:spPr>
            <a:xfrm>
              <a:off x="6248400" y="12277404"/>
              <a:ext cx="609600" cy="605420"/>
            </a:xfrm>
            <a:prstGeom prst="ellipse">
              <a:avLst/>
            </a:prstGeom>
            <a:solidFill>
              <a:srgbClr val="EB4B4B"/>
            </a:solidFill>
            <a:ln>
              <a:solidFill>
                <a:schemeClr val="bg1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60" name="直接连接符 359"/>
            <p:cNvCxnSpPr/>
            <p:nvPr/>
          </p:nvCxnSpPr>
          <p:spPr>
            <a:xfrm>
              <a:off x="6400800" y="12420600"/>
              <a:ext cx="304800" cy="306909"/>
            </a:xfrm>
            <a:prstGeom prst="line">
              <a:avLst/>
            </a:prstGeom>
            <a:ln w="571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1" name="直接连接符 360"/>
            <p:cNvCxnSpPr/>
            <p:nvPr/>
          </p:nvCxnSpPr>
          <p:spPr>
            <a:xfrm flipV="1">
              <a:off x="6400800" y="12420600"/>
              <a:ext cx="304800" cy="304800"/>
            </a:xfrm>
            <a:prstGeom prst="line">
              <a:avLst/>
            </a:prstGeom>
            <a:ln w="571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62" name="Picture 10" descr="Theater Yellow 2 Icon 256x256 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6676" y="10453269"/>
            <a:ext cx="719649" cy="719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3" name="Picture 12" descr="Touristic-Museum ico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3600" y="11219875"/>
            <a:ext cx="685800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4" name="Picture 14" descr="Restaurant Blue 2 Icon 256x256 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5087" y="12961127"/>
            <a:ext cx="782827" cy="782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5" name="Picture 16" descr="http://www.clker.com/cliparts/0/F/C/X/L/f/orange-shopping-cart-hi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3083" y="13903237"/>
            <a:ext cx="626835" cy="584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6" name="Picture 22" descr="http://www.clker.com/cliparts/0/2/8/8/1339626288454470509ferris_wheel-1969px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2475" y="11987867"/>
            <a:ext cx="728050" cy="820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7" name="矩形 366"/>
          <p:cNvSpPr/>
          <p:nvPr/>
        </p:nvSpPr>
        <p:spPr>
          <a:xfrm>
            <a:off x="3119876" y="10591165"/>
            <a:ext cx="342603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000" dirty="0"/>
              <a:t>The Wilma Theater</a:t>
            </a:r>
            <a:endParaRPr lang="zh-CN" altLang="en-US" sz="3000" dirty="0"/>
          </a:p>
        </p:txBody>
      </p:sp>
      <p:sp>
        <p:nvSpPr>
          <p:cNvPr id="368" name="矩形 367"/>
          <p:cNvSpPr/>
          <p:nvPr/>
        </p:nvSpPr>
        <p:spPr>
          <a:xfrm>
            <a:off x="3701993" y="11340329"/>
            <a:ext cx="248078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000" dirty="0" err="1"/>
              <a:t>Elfreths</a:t>
            </a:r>
            <a:r>
              <a:rPr lang="en-US" altLang="zh-CN" sz="3000" dirty="0"/>
              <a:t> </a:t>
            </a:r>
            <a:r>
              <a:rPr lang="en-US" altLang="zh-CN" sz="3000" dirty="0" smtClean="0"/>
              <a:t>Alley</a:t>
            </a:r>
            <a:endParaRPr lang="zh-CN" altLang="en-US" sz="3000" dirty="0"/>
          </a:p>
        </p:txBody>
      </p:sp>
      <p:sp>
        <p:nvSpPr>
          <p:cNvPr id="369" name="矩形 368"/>
          <p:cNvSpPr/>
          <p:nvPr/>
        </p:nvSpPr>
        <p:spPr>
          <a:xfrm>
            <a:off x="3363379" y="12178529"/>
            <a:ext cx="294493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000" dirty="0" smtClean="0"/>
              <a:t>Clementon Park</a:t>
            </a:r>
            <a:endParaRPr lang="zh-CN" altLang="en-US" sz="3000" dirty="0"/>
          </a:p>
        </p:txBody>
      </p:sp>
      <p:sp>
        <p:nvSpPr>
          <p:cNvPr id="370" name="矩形 369"/>
          <p:cNvSpPr/>
          <p:nvPr/>
        </p:nvSpPr>
        <p:spPr>
          <a:xfrm>
            <a:off x="4379562" y="13062134"/>
            <a:ext cx="1117417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000" dirty="0" err="1"/>
              <a:t>Estia</a:t>
            </a:r>
            <a:endParaRPr lang="zh-CN" altLang="en-US" sz="3000" dirty="0"/>
          </a:p>
        </p:txBody>
      </p:sp>
      <p:sp>
        <p:nvSpPr>
          <p:cNvPr id="371" name="矩形 370"/>
          <p:cNvSpPr/>
          <p:nvPr/>
        </p:nvSpPr>
        <p:spPr>
          <a:xfrm>
            <a:off x="3439579" y="13854929"/>
            <a:ext cx="288609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000" dirty="0"/>
              <a:t>The Little Apple</a:t>
            </a:r>
            <a:endParaRPr lang="zh-CN" altLang="en-US" sz="3000" dirty="0"/>
          </a:p>
        </p:txBody>
      </p:sp>
      <p:sp>
        <p:nvSpPr>
          <p:cNvPr id="372" name="圆角矩形 371"/>
          <p:cNvSpPr/>
          <p:nvPr/>
        </p:nvSpPr>
        <p:spPr>
          <a:xfrm>
            <a:off x="3058579" y="10082831"/>
            <a:ext cx="4419600" cy="4643732"/>
          </a:xfrm>
          <a:prstGeom prst="roundRect">
            <a:avLst>
              <a:gd name="adj" fmla="val 10225"/>
            </a:avLst>
          </a:prstGeom>
          <a:noFill/>
          <a:ln w="38100">
            <a:solidFill>
              <a:srgbClr val="00B0F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3" name="圆角矩形 372"/>
          <p:cNvSpPr/>
          <p:nvPr/>
        </p:nvSpPr>
        <p:spPr>
          <a:xfrm>
            <a:off x="7765114" y="9641603"/>
            <a:ext cx="1541865" cy="5084959"/>
          </a:xfrm>
          <a:prstGeom prst="roundRect">
            <a:avLst>
              <a:gd name="adj" fmla="val 10225"/>
            </a:avLst>
          </a:prstGeom>
          <a:noFill/>
          <a:ln w="38100">
            <a:solidFill>
              <a:srgbClr val="7030A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4" name="矩形 373"/>
          <p:cNvSpPr/>
          <p:nvPr/>
        </p:nvSpPr>
        <p:spPr>
          <a:xfrm>
            <a:off x="3186675" y="8935363"/>
            <a:ext cx="415527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dirty="0" smtClean="0">
                <a:solidFill>
                  <a:srgbClr val="00B0F0"/>
                </a:solidFill>
              </a:rPr>
              <a:t>Example Suggestions</a:t>
            </a:r>
          </a:p>
          <a:p>
            <a:pPr algn="ctr"/>
            <a:r>
              <a:rPr lang="en-US" altLang="zh-CN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@Philadelphia</a:t>
            </a:r>
            <a:endParaRPr lang="en-US" altLang="zh-CN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5" name="矩形 374"/>
          <p:cNvSpPr/>
          <p:nvPr/>
        </p:nvSpPr>
        <p:spPr>
          <a:xfrm>
            <a:off x="7706779" y="8935362"/>
            <a:ext cx="166582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3200" dirty="0" smtClean="0">
                <a:solidFill>
                  <a:srgbClr val="7030A0"/>
                </a:solidFill>
              </a:rPr>
              <a:t>Profiles</a:t>
            </a:r>
          </a:p>
        </p:txBody>
      </p:sp>
      <p:sp>
        <p:nvSpPr>
          <p:cNvPr id="376" name="燕尾形 375"/>
          <p:cNvSpPr/>
          <p:nvPr/>
        </p:nvSpPr>
        <p:spPr>
          <a:xfrm rot="5400000">
            <a:off x="5938463" y="14884344"/>
            <a:ext cx="821293" cy="846368"/>
          </a:xfrm>
          <a:prstGeom prst="chevro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77" name="矩形 376"/>
          <p:cNvSpPr/>
          <p:nvPr/>
        </p:nvSpPr>
        <p:spPr>
          <a:xfrm>
            <a:off x="6875561" y="14956175"/>
            <a:ext cx="187686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Outputs</a:t>
            </a:r>
          </a:p>
        </p:txBody>
      </p:sp>
      <p:pic>
        <p:nvPicPr>
          <p:cNvPr id="378" name="Picture 2" descr="File:User Circle.png"/>
          <p:cNvPicPr>
            <a:picLocks noChangeAspect="1" noChangeArrowheads="1"/>
          </p:cNvPicPr>
          <p:nvPr/>
        </p:nvPicPr>
        <p:blipFill>
          <a:blip r:embed="rId8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6392" y="15957975"/>
            <a:ext cx="644208" cy="644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0" name="左大括号 379"/>
          <p:cNvSpPr/>
          <p:nvPr/>
        </p:nvSpPr>
        <p:spPr>
          <a:xfrm>
            <a:off x="5240893" y="15869563"/>
            <a:ext cx="381000" cy="2590800"/>
          </a:xfrm>
          <a:prstGeom prst="leftBrace">
            <a:avLst>
              <a:gd name="adj1" fmla="val 50926"/>
              <a:gd name="adj2" fmla="val 50732"/>
            </a:avLst>
          </a:prstGeom>
          <a:noFill/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1" name="矩形 380"/>
          <p:cNvSpPr/>
          <p:nvPr/>
        </p:nvSpPr>
        <p:spPr>
          <a:xfrm>
            <a:off x="5774293" y="15718175"/>
            <a:ext cx="5884307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AutoNum type="arabicPeriod"/>
            </a:pPr>
            <a:r>
              <a:rPr lang="en-US" altLang="zh-CN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Central Park</a:t>
            </a:r>
          </a:p>
          <a:p>
            <a:r>
              <a:rPr lang="en-US" altLang="zh-CN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altLang="zh-CN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 </a:t>
            </a:r>
            <a:r>
              <a:rPr lang="en-US" altLang="zh-CN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the </a:t>
            </a:r>
            <a:r>
              <a:rPr lang="en-US" altLang="zh-CN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most famous spots</a:t>
            </a:r>
          </a:p>
          <a:p>
            <a:endParaRPr lang="en-US" altLang="zh-CN" sz="2800" dirty="0" smtClean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CN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 MET</a:t>
            </a:r>
          </a:p>
          <a:p>
            <a:r>
              <a:rPr lang="en-US" altLang="zh-CN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 North End Grill</a:t>
            </a:r>
          </a:p>
          <a:p>
            <a:r>
              <a:rPr lang="en-US" altLang="zh-CN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</a:p>
        </p:txBody>
      </p:sp>
      <p:sp>
        <p:nvSpPr>
          <p:cNvPr id="384" name="矩形 383"/>
          <p:cNvSpPr/>
          <p:nvPr/>
        </p:nvSpPr>
        <p:spPr>
          <a:xfrm>
            <a:off x="2006432" y="16860163"/>
            <a:ext cx="303775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@New York City</a:t>
            </a:r>
          </a:p>
        </p:txBody>
      </p:sp>
      <p:sp>
        <p:nvSpPr>
          <p:cNvPr id="385" name="矩形 384"/>
          <p:cNvSpPr/>
          <p:nvPr/>
        </p:nvSpPr>
        <p:spPr>
          <a:xfrm>
            <a:off x="1716874" y="18612763"/>
            <a:ext cx="948452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</a:rPr>
              <a:t>*</a:t>
            </a:r>
            <a:r>
              <a:rPr lang="en-US" altLang="zh-CN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Contexts are </a:t>
            </a:r>
            <a:r>
              <a:rPr lang="en-US" altLang="zh-CN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processed when collecting candidates and are not our main concerns</a:t>
            </a:r>
            <a:r>
              <a:rPr lang="en-US" altLang="zh-CN" sz="3200" i="1" dirty="0" smtClean="0"/>
              <a:t>.</a:t>
            </a:r>
            <a:endParaRPr lang="en-US" altLang="zh-CN" sz="3200" i="1" dirty="0"/>
          </a:p>
        </p:txBody>
      </p:sp>
      <p:sp>
        <p:nvSpPr>
          <p:cNvPr id="11" name="矩形 10"/>
          <p:cNvSpPr/>
          <p:nvPr/>
        </p:nvSpPr>
        <p:spPr>
          <a:xfrm>
            <a:off x="6505561" y="16636852"/>
            <a:ext cx="28870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n-US" altLang="zh-CN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New York… </a:t>
            </a:r>
            <a:endParaRPr lang="zh-CN" altLang="en-US" sz="3200" dirty="0"/>
          </a:p>
        </p:txBody>
      </p:sp>
      <p:pic>
        <p:nvPicPr>
          <p:cNvPr id="256" name="Picture 2" descr="infolab-logo-1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90700" y="1166105"/>
            <a:ext cx="6438900" cy="2643895"/>
          </a:xfrm>
          <a:prstGeom prst="rect">
            <a:avLst/>
          </a:prstGeom>
        </p:spPr>
      </p:pic>
      <p:sp>
        <p:nvSpPr>
          <p:cNvPr id="257" name="圆角矩形 256"/>
          <p:cNvSpPr/>
          <p:nvPr/>
        </p:nvSpPr>
        <p:spPr>
          <a:xfrm>
            <a:off x="2006432" y="16817583"/>
            <a:ext cx="3037755" cy="748387"/>
          </a:xfrm>
          <a:prstGeom prst="roundRect">
            <a:avLst>
              <a:gd name="adj" fmla="val 10225"/>
            </a:avLst>
          </a:prstGeom>
          <a:noFill/>
          <a:ln w="38100">
            <a:solidFill>
              <a:schemeClr val="accent6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2" name="矩形 261"/>
          <p:cNvSpPr/>
          <p:nvPr/>
        </p:nvSpPr>
        <p:spPr>
          <a:xfrm>
            <a:off x="1905000" y="16156608"/>
            <a:ext cx="166582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accent6">
                    <a:lumMod val="75000"/>
                  </a:schemeClr>
                </a:solidFill>
              </a:rPr>
              <a:t>Context</a:t>
            </a:r>
          </a:p>
        </p:txBody>
      </p:sp>
      <p:sp>
        <p:nvSpPr>
          <p:cNvPr id="295" name="矩形 294"/>
          <p:cNvSpPr/>
          <p:nvPr/>
        </p:nvSpPr>
        <p:spPr>
          <a:xfrm>
            <a:off x="14097000" y="7688759"/>
            <a:ext cx="91440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44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Modeling User Profile is the key!</a:t>
            </a:r>
            <a:endParaRPr lang="en-US" altLang="zh-CN" sz="44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6" name="矩形 295"/>
          <p:cNvSpPr/>
          <p:nvPr/>
        </p:nvSpPr>
        <p:spPr>
          <a:xfrm>
            <a:off x="25222199" y="26313825"/>
            <a:ext cx="739109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b="1" dirty="0" smtClean="0">
                <a:solidFill>
                  <a:srgbClr val="0070C0"/>
                </a:solidFill>
              </a:rPr>
              <a:t>G</a:t>
            </a:r>
            <a:r>
              <a:rPr lang="en-US" altLang="zh-CN" sz="3200" b="1" dirty="0" smtClean="0">
                <a:solidFill>
                  <a:srgbClr val="FF0000"/>
                </a:solidFill>
              </a:rPr>
              <a:t>o</a:t>
            </a:r>
            <a:r>
              <a:rPr lang="en-US" altLang="zh-CN" sz="3200" b="1" dirty="0" smtClean="0">
                <a:solidFill>
                  <a:srgbClr val="FFC000"/>
                </a:solidFill>
              </a:rPr>
              <a:t>o</a:t>
            </a:r>
            <a:r>
              <a:rPr lang="en-US" altLang="zh-CN" sz="3200" b="1" dirty="0" smtClean="0">
                <a:solidFill>
                  <a:srgbClr val="0070C0"/>
                </a:solidFill>
              </a:rPr>
              <a:t>g</a:t>
            </a:r>
            <a:r>
              <a:rPr lang="en-US" altLang="zh-CN" sz="3200" b="1" dirty="0" smtClean="0">
                <a:solidFill>
                  <a:srgbClr val="00B050"/>
                </a:solidFill>
              </a:rPr>
              <a:t>l</a:t>
            </a:r>
            <a:r>
              <a:rPr lang="en-US" altLang="zh-CN" sz="3200" b="1" dirty="0" smtClean="0">
                <a:solidFill>
                  <a:srgbClr val="FF0000"/>
                </a:solidFill>
              </a:rPr>
              <a:t>e</a:t>
            </a:r>
            <a:r>
              <a:rPr lang="en-US" altLang="zh-CN" sz="3200" b="1" dirty="0" smtClean="0"/>
              <a:t> snippet for the same place:</a:t>
            </a:r>
            <a:endParaRPr lang="zh-CN" altLang="en-US" sz="3200" b="1" dirty="0"/>
          </a:p>
        </p:txBody>
      </p:sp>
      <p:sp>
        <p:nvSpPr>
          <p:cNvPr id="298" name="矩形 297"/>
          <p:cNvSpPr/>
          <p:nvPr/>
        </p:nvSpPr>
        <p:spPr>
          <a:xfrm>
            <a:off x="25221005" y="16840200"/>
            <a:ext cx="899279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dirty="0" smtClean="0"/>
              <a:t>A highly structured summary pattern is applied:</a:t>
            </a:r>
          </a:p>
        </p:txBody>
      </p:sp>
      <p:grpSp>
        <p:nvGrpSpPr>
          <p:cNvPr id="299" name="组合 298"/>
          <p:cNvGrpSpPr/>
          <p:nvPr/>
        </p:nvGrpSpPr>
        <p:grpSpPr>
          <a:xfrm>
            <a:off x="35280600" y="24578980"/>
            <a:ext cx="609600" cy="605420"/>
            <a:chOff x="5562600" y="12272380"/>
            <a:chExt cx="609600" cy="605420"/>
          </a:xfrm>
        </p:grpSpPr>
        <p:sp>
          <p:nvSpPr>
            <p:cNvPr id="300" name="椭圆 299"/>
            <p:cNvSpPr/>
            <p:nvPr/>
          </p:nvSpPr>
          <p:spPr>
            <a:xfrm>
              <a:off x="5562600" y="12272380"/>
              <a:ext cx="609600" cy="605420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bg1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1" name="L 形 300"/>
            <p:cNvSpPr/>
            <p:nvPr/>
          </p:nvSpPr>
          <p:spPr>
            <a:xfrm rot="18821506">
              <a:off x="5660391" y="12447558"/>
              <a:ext cx="408540" cy="214668"/>
            </a:xfrm>
            <a:prstGeom prst="corner">
              <a:avLst>
                <a:gd name="adj1" fmla="val 25640"/>
                <a:gd name="adj2" fmla="val 24332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02" name="组合 301"/>
          <p:cNvGrpSpPr/>
          <p:nvPr/>
        </p:nvGrpSpPr>
        <p:grpSpPr>
          <a:xfrm>
            <a:off x="35277861" y="27432000"/>
            <a:ext cx="609600" cy="605420"/>
            <a:chOff x="6248400" y="12277404"/>
            <a:chExt cx="609600" cy="605420"/>
          </a:xfrm>
        </p:grpSpPr>
        <p:sp>
          <p:nvSpPr>
            <p:cNvPr id="303" name="椭圆 302"/>
            <p:cNvSpPr/>
            <p:nvPr/>
          </p:nvSpPr>
          <p:spPr>
            <a:xfrm>
              <a:off x="6248400" y="12277404"/>
              <a:ext cx="609600" cy="605420"/>
            </a:xfrm>
            <a:prstGeom prst="ellipse">
              <a:avLst/>
            </a:prstGeom>
            <a:solidFill>
              <a:srgbClr val="EB4B4B"/>
            </a:solidFill>
            <a:ln>
              <a:solidFill>
                <a:schemeClr val="bg1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04" name="直接连接符 303"/>
            <p:cNvCxnSpPr/>
            <p:nvPr/>
          </p:nvCxnSpPr>
          <p:spPr>
            <a:xfrm>
              <a:off x="6400800" y="12420600"/>
              <a:ext cx="304800" cy="306909"/>
            </a:xfrm>
            <a:prstGeom prst="line">
              <a:avLst/>
            </a:prstGeom>
            <a:ln w="571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5" name="直接连接符 304"/>
            <p:cNvCxnSpPr/>
            <p:nvPr/>
          </p:nvCxnSpPr>
          <p:spPr>
            <a:xfrm flipV="1">
              <a:off x="6400800" y="12420600"/>
              <a:ext cx="304800" cy="304800"/>
            </a:xfrm>
            <a:prstGeom prst="line">
              <a:avLst/>
            </a:prstGeom>
            <a:ln w="571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06" name="Picture 2" descr="https://cdn4.iconfinder.com/data/icons/user-avatar-flat-icons/512/User_Avatar-44-512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0" y="9712221"/>
            <a:ext cx="650979" cy="650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" name="Picture 5" descr="avatar, hostes, user, woman icon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08055" y="10490537"/>
            <a:ext cx="706398" cy="706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" name="Picture 7" descr="avatar, ninja, user, warrior icon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82622" y="15779190"/>
            <a:ext cx="707254" cy="731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" name="Picture 9" descr="avatar, girl, nerd, user, woman icon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87385" y="14681537"/>
            <a:ext cx="702491" cy="7094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0" name="Picture 11" descr="avatar, circus, man, user, wizard icon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74494" y="16936573"/>
            <a:ext cx="723106" cy="741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1" name="Picture 13" descr="avatar, genius, it, man, user icon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08055" y="11598611"/>
            <a:ext cx="684212" cy="711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2" name="Picture 2" descr="https://cdn4.iconfinder.com/data/icons/user-avatar-flat-icons/512/User_Avatar-44-512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30200" y="12928937"/>
            <a:ext cx="1059076" cy="1059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3" name="左大括号 312"/>
          <p:cNvSpPr/>
          <p:nvPr/>
        </p:nvSpPr>
        <p:spPr>
          <a:xfrm>
            <a:off x="14241676" y="11003300"/>
            <a:ext cx="409575" cy="4897437"/>
          </a:xfrm>
          <a:prstGeom prst="leftBrace">
            <a:avLst>
              <a:gd name="adj1" fmla="val 139350"/>
              <a:gd name="adj2" fmla="val 50000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 sz="3000"/>
          </a:p>
        </p:txBody>
      </p:sp>
      <p:sp>
        <p:nvSpPr>
          <p:cNvPr id="314" name="矩形 2"/>
          <p:cNvSpPr>
            <a:spLocks noChangeArrowheads="1"/>
          </p:cNvSpPr>
          <p:nvPr/>
        </p:nvSpPr>
        <p:spPr bwMode="auto">
          <a:xfrm>
            <a:off x="14775076" y="10642937"/>
            <a:ext cx="1893117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宋体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zh-CN" sz="3000" dirty="0" err="1">
                <a:latin typeface="Lucida Console" pitchFamily="49" charset="0"/>
                <a:ea typeface="宋体" charset="-122"/>
              </a:rPr>
              <a:t>Ruxbin</a:t>
            </a:r>
            <a:endParaRPr kumimoji="0" lang="zh-CN" altLang="en-US" sz="3000" dirty="0">
              <a:latin typeface="Lucida Console" pitchFamily="49" charset="0"/>
              <a:ea typeface="宋体" charset="-122"/>
            </a:endParaRPr>
          </a:p>
        </p:txBody>
      </p:sp>
      <p:sp>
        <p:nvSpPr>
          <p:cNvPr id="315" name="五角星 314"/>
          <p:cNvSpPr/>
          <p:nvPr/>
        </p:nvSpPr>
        <p:spPr>
          <a:xfrm>
            <a:off x="16379268" y="10722312"/>
            <a:ext cx="360362" cy="342900"/>
          </a:xfrm>
          <a:prstGeom prst="star5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000"/>
          </a:p>
        </p:txBody>
      </p:sp>
      <p:sp>
        <p:nvSpPr>
          <p:cNvPr id="316" name="五角星 315"/>
          <p:cNvSpPr/>
          <p:nvPr/>
        </p:nvSpPr>
        <p:spPr>
          <a:xfrm>
            <a:off x="16739630" y="10722312"/>
            <a:ext cx="360363" cy="342900"/>
          </a:xfrm>
          <a:prstGeom prst="star5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000"/>
          </a:p>
        </p:txBody>
      </p:sp>
      <p:sp>
        <p:nvSpPr>
          <p:cNvPr id="317" name="五角星 316"/>
          <p:cNvSpPr/>
          <p:nvPr/>
        </p:nvSpPr>
        <p:spPr>
          <a:xfrm>
            <a:off x="17099993" y="10722312"/>
            <a:ext cx="360362" cy="342900"/>
          </a:xfrm>
          <a:prstGeom prst="star5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000"/>
          </a:p>
        </p:txBody>
      </p:sp>
      <p:sp>
        <p:nvSpPr>
          <p:cNvPr id="318" name="五角星 317"/>
          <p:cNvSpPr/>
          <p:nvPr/>
        </p:nvSpPr>
        <p:spPr>
          <a:xfrm>
            <a:off x="17460355" y="10722312"/>
            <a:ext cx="360363" cy="342900"/>
          </a:xfrm>
          <a:prstGeom prst="star5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000"/>
          </a:p>
        </p:txBody>
      </p:sp>
      <p:sp>
        <p:nvSpPr>
          <p:cNvPr id="319" name="矩形 4"/>
          <p:cNvSpPr>
            <a:spLocks noChangeArrowheads="1"/>
          </p:cNvSpPr>
          <p:nvPr/>
        </p:nvSpPr>
        <p:spPr bwMode="auto">
          <a:xfrm>
            <a:off x="14733484" y="15414009"/>
            <a:ext cx="2784792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宋体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zh-CN" sz="3000" dirty="0">
                <a:latin typeface="Lucida Console" pitchFamily="49" charset="0"/>
                <a:ea typeface="宋体" charset="-122"/>
              </a:rPr>
              <a:t>Museum of Science &amp; Industry</a:t>
            </a:r>
            <a:endParaRPr kumimoji="0" lang="zh-CN" altLang="en-US" sz="3000" dirty="0">
              <a:latin typeface="Lucida Console" pitchFamily="49" charset="0"/>
              <a:ea typeface="宋体" charset="-122"/>
            </a:endParaRPr>
          </a:p>
        </p:txBody>
      </p:sp>
      <p:sp>
        <p:nvSpPr>
          <p:cNvPr id="320" name="五角星 319"/>
          <p:cNvSpPr/>
          <p:nvPr/>
        </p:nvSpPr>
        <p:spPr>
          <a:xfrm>
            <a:off x="17327776" y="15999499"/>
            <a:ext cx="360363" cy="344487"/>
          </a:xfrm>
          <a:prstGeom prst="star5">
            <a:avLst>
              <a:gd name="adj" fmla="val 15624"/>
              <a:gd name="hf" fmla="val 105146"/>
              <a:gd name="vf" fmla="val 110557"/>
            </a:avLst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000"/>
          </a:p>
        </p:txBody>
      </p:sp>
      <p:cxnSp>
        <p:nvCxnSpPr>
          <p:cNvPr id="321" name="直接箭头连接符 320"/>
          <p:cNvCxnSpPr/>
          <p:nvPr/>
        </p:nvCxnSpPr>
        <p:spPr>
          <a:xfrm flipV="1">
            <a:off x="16379268" y="11196935"/>
            <a:ext cx="0" cy="1606591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8" name="直接箭头连接符 327"/>
          <p:cNvCxnSpPr/>
          <p:nvPr/>
        </p:nvCxnSpPr>
        <p:spPr>
          <a:xfrm>
            <a:off x="16379268" y="14071937"/>
            <a:ext cx="0" cy="12954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0" name="右箭头 329"/>
          <p:cNvSpPr/>
          <p:nvPr/>
        </p:nvSpPr>
        <p:spPr>
          <a:xfrm>
            <a:off x="14802879" y="12456525"/>
            <a:ext cx="4233863" cy="192087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kumimoji="1"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ctr">
              <a:defRPr/>
            </a:pPr>
            <a:r>
              <a:rPr kumimoji="0" lang="en-US" altLang="zh-CN" sz="3000" b="1" dirty="0" smtClean="0">
                <a:solidFill>
                  <a:srgbClr val="FFFFFF"/>
                </a:solidFill>
                <a:latin typeface="Rockwell" pitchFamily="18" charset="0"/>
                <a:ea typeface="宋体" pitchFamily="2" charset="-122"/>
              </a:rPr>
              <a:t>Find Reviews w/Similar Ratings</a:t>
            </a:r>
            <a:endParaRPr kumimoji="0" lang="zh-CN" altLang="en-US" sz="3000" b="1" dirty="0" smtClean="0">
              <a:solidFill>
                <a:srgbClr val="FFFFFF"/>
              </a:solidFill>
              <a:latin typeface="Rockwell" pitchFamily="18" charset="0"/>
              <a:ea typeface="宋体" pitchFamily="2" charset="-122"/>
            </a:endParaRPr>
          </a:p>
        </p:txBody>
      </p:sp>
      <p:sp>
        <p:nvSpPr>
          <p:cNvPr id="331" name="左大括号 330"/>
          <p:cNvSpPr/>
          <p:nvPr/>
        </p:nvSpPr>
        <p:spPr>
          <a:xfrm>
            <a:off x="17903268" y="10569912"/>
            <a:ext cx="103187" cy="1519237"/>
          </a:xfrm>
          <a:prstGeom prst="leftBrace">
            <a:avLst>
              <a:gd name="adj1" fmla="val 139350"/>
              <a:gd name="adj2" fmla="val 50000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 sz="3000"/>
          </a:p>
        </p:txBody>
      </p:sp>
      <p:sp>
        <p:nvSpPr>
          <p:cNvPr id="332" name="五角星 331"/>
          <p:cNvSpPr/>
          <p:nvPr/>
        </p:nvSpPr>
        <p:spPr>
          <a:xfrm>
            <a:off x="18917680" y="10520699"/>
            <a:ext cx="358775" cy="344488"/>
          </a:xfrm>
          <a:prstGeom prst="star5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000"/>
          </a:p>
        </p:txBody>
      </p:sp>
      <p:sp>
        <p:nvSpPr>
          <p:cNvPr id="338" name="五角星 337"/>
          <p:cNvSpPr/>
          <p:nvPr/>
        </p:nvSpPr>
        <p:spPr>
          <a:xfrm>
            <a:off x="19276455" y="10520699"/>
            <a:ext cx="360363" cy="344488"/>
          </a:xfrm>
          <a:prstGeom prst="star5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000"/>
          </a:p>
        </p:txBody>
      </p:sp>
      <p:sp>
        <p:nvSpPr>
          <p:cNvPr id="339" name="五角星 338"/>
          <p:cNvSpPr/>
          <p:nvPr/>
        </p:nvSpPr>
        <p:spPr>
          <a:xfrm>
            <a:off x="19636818" y="10520699"/>
            <a:ext cx="360362" cy="344488"/>
          </a:xfrm>
          <a:prstGeom prst="star5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000"/>
          </a:p>
        </p:txBody>
      </p:sp>
      <p:sp>
        <p:nvSpPr>
          <p:cNvPr id="340" name="五角星 339"/>
          <p:cNvSpPr/>
          <p:nvPr/>
        </p:nvSpPr>
        <p:spPr>
          <a:xfrm>
            <a:off x="19997180" y="10520699"/>
            <a:ext cx="360363" cy="344488"/>
          </a:xfrm>
          <a:prstGeom prst="star5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000"/>
          </a:p>
        </p:txBody>
      </p:sp>
      <p:sp>
        <p:nvSpPr>
          <p:cNvPr id="341" name="五角星 340"/>
          <p:cNvSpPr/>
          <p:nvPr/>
        </p:nvSpPr>
        <p:spPr>
          <a:xfrm>
            <a:off x="18929563" y="11709737"/>
            <a:ext cx="358775" cy="344487"/>
          </a:xfrm>
          <a:prstGeom prst="star5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000"/>
          </a:p>
        </p:txBody>
      </p:sp>
      <p:sp>
        <p:nvSpPr>
          <p:cNvPr id="345" name="五角星 344"/>
          <p:cNvSpPr/>
          <p:nvPr/>
        </p:nvSpPr>
        <p:spPr>
          <a:xfrm>
            <a:off x="19288338" y="11709737"/>
            <a:ext cx="360363" cy="344487"/>
          </a:xfrm>
          <a:prstGeom prst="star5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000"/>
          </a:p>
        </p:txBody>
      </p:sp>
      <p:sp>
        <p:nvSpPr>
          <p:cNvPr id="346" name="五角星 345"/>
          <p:cNvSpPr/>
          <p:nvPr/>
        </p:nvSpPr>
        <p:spPr>
          <a:xfrm>
            <a:off x="19648701" y="11709737"/>
            <a:ext cx="360362" cy="344487"/>
          </a:xfrm>
          <a:prstGeom prst="star5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000"/>
          </a:p>
        </p:txBody>
      </p:sp>
      <p:sp>
        <p:nvSpPr>
          <p:cNvPr id="347" name="五角星 346"/>
          <p:cNvSpPr/>
          <p:nvPr/>
        </p:nvSpPr>
        <p:spPr>
          <a:xfrm>
            <a:off x="20009063" y="11709737"/>
            <a:ext cx="360363" cy="344487"/>
          </a:xfrm>
          <a:prstGeom prst="star5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000"/>
          </a:p>
        </p:txBody>
      </p:sp>
      <p:sp>
        <p:nvSpPr>
          <p:cNvPr id="348" name="五角星 347"/>
          <p:cNvSpPr/>
          <p:nvPr/>
        </p:nvSpPr>
        <p:spPr>
          <a:xfrm>
            <a:off x="20357543" y="10520699"/>
            <a:ext cx="358775" cy="344488"/>
          </a:xfrm>
          <a:prstGeom prst="star5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000"/>
          </a:p>
        </p:txBody>
      </p:sp>
      <p:sp>
        <p:nvSpPr>
          <p:cNvPr id="349" name="TextBox 348"/>
          <p:cNvSpPr txBox="1">
            <a:spLocks noChangeArrowheads="1"/>
          </p:cNvSpPr>
          <p:nvPr/>
        </p:nvSpPr>
        <p:spPr bwMode="auto">
          <a:xfrm>
            <a:off x="18873016" y="10876002"/>
            <a:ext cx="5510984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宋体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zh-CN" sz="3000" i="1" dirty="0">
                <a:latin typeface="Times New Roman" pitchFamily="18" charset="0"/>
                <a:cs typeface="Times New Roman" pitchFamily="18" charset="0"/>
              </a:rPr>
              <a:t>Delicious cuisine, prefect service.</a:t>
            </a:r>
            <a:endParaRPr kumimoji="0" lang="zh-CN" altLang="en-US" sz="3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0" name="TextBox 349"/>
          <p:cNvSpPr txBox="1">
            <a:spLocks noChangeArrowheads="1"/>
          </p:cNvSpPr>
          <p:nvPr/>
        </p:nvSpPr>
        <p:spPr bwMode="auto">
          <a:xfrm>
            <a:off x="18897600" y="12019002"/>
            <a:ext cx="5526858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宋体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zh-CN" sz="3000" i="1" dirty="0">
                <a:latin typeface="Times New Roman" pitchFamily="18" charset="0"/>
                <a:cs typeface="Times New Roman" pitchFamily="18" charset="0"/>
              </a:rPr>
              <a:t>Love the food and the ambience.</a:t>
            </a:r>
            <a:endParaRPr kumimoji="0" lang="zh-CN" altLang="en-US" sz="3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1" name="左大括号 350"/>
          <p:cNvSpPr/>
          <p:nvPr/>
        </p:nvSpPr>
        <p:spPr>
          <a:xfrm>
            <a:off x="17904039" y="15054936"/>
            <a:ext cx="204016" cy="2394864"/>
          </a:xfrm>
          <a:prstGeom prst="leftBrace">
            <a:avLst>
              <a:gd name="adj1" fmla="val 139350"/>
              <a:gd name="adj2" fmla="val 50000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 sz="3000"/>
          </a:p>
        </p:txBody>
      </p:sp>
      <p:sp>
        <p:nvSpPr>
          <p:cNvPr id="355" name="五角星 354"/>
          <p:cNvSpPr/>
          <p:nvPr/>
        </p:nvSpPr>
        <p:spPr>
          <a:xfrm>
            <a:off x="19085139" y="14605337"/>
            <a:ext cx="360362" cy="344488"/>
          </a:xfrm>
          <a:prstGeom prst="star5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000"/>
          </a:p>
        </p:txBody>
      </p:sp>
      <p:sp>
        <p:nvSpPr>
          <p:cNvPr id="356" name="五角星 355"/>
          <p:cNvSpPr/>
          <p:nvPr/>
        </p:nvSpPr>
        <p:spPr>
          <a:xfrm>
            <a:off x="19445501" y="14605337"/>
            <a:ext cx="358775" cy="344488"/>
          </a:xfrm>
          <a:prstGeom prst="star5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000"/>
          </a:p>
        </p:txBody>
      </p:sp>
      <p:sp>
        <p:nvSpPr>
          <p:cNvPr id="357" name="五角星 356"/>
          <p:cNvSpPr/>
          <p:nvPr/>
        </p:nvSpPr>
        <p:spPr>
          <a:xfrm>
            <a:off x="19174716" y="15773400"/>
            <a:ext cx="360362" cy="344487"/>
          </a:xfrm>
          <a:prstGeom prst="star5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000"/>
          </a:p>
        </p:txBody>
      </p:sp>
      <p:sp>
        <p:nvSpPr>
          <p:cNvPr id="379" name="五角星 378"/>
          <p:cNvSpPr/>
          <p:nvPr/>
        </p:nvSpPr>
        <p:spPr>
          <a:xfrm>
            <a:off x="19158164" y="16815137"/>
            <a:ext cx="360362" cy="344487"/>
          </a:xfrm>
          <a:prstGeom prst="star5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000"/>
          </a:p>
        </p:txBody>
      </p:sp>
      <p:sp>
        <p:nvSpPr>
          <p:cNvPr id="382" name="五角星 381"/>
          <p:cNvSpPr/>
          <p:nvPr/>
        </p:nvSpPr>
        <p:spPr>
          <a:xfrm>
            <a:off x="19575676" y="16815137"/>
            <a:ext cx="358775" cy="344487"/>
          </a:xfrm>
          <a:prstGeom prst="star5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000"/>
          </a:p>
        </p:txBody>
      </p:sp>
      <p:sp>
        <p:nvSpPr>
          <p:cNvPr id="383" name="TextBox 382"/>
          <p:cNvSpPr txBox="1">
            <a:spLocks noChangeArrowheads="1"/>
          </p:cNvSpPr>
          <p:nvPr/>
        </p:nvSpPr>
        <p:spPr bwMode="auto">
          <a:xfrm>
            <a:off x="18937501" y="14949825"/>
            <a:ext cx="4676775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宋体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zh-CN" sz="3000" i="1" dirty="0">
                <a:latin typeface="Times New Roman" pitchFamily="18" charset="0"/>
                <a:cs typeface="Times New Roman" pitchFamily="18" charset="0"/>
              </a:rPr>
              <a:t>Not interesting.</a:t>
            </a:r>
            <a:endParaRPr kumimoji="0" lang="zh-CN" altLang="en-US" sz="3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7" name="TextBox 386"/>
          <p:cNvSpPr txBox="1">
            <a:spLocks noChangeArrowheads="1"/>
          </p:cNvSpPr>
          <p:nvPr/>
        </p:nvSpPr>
        <p:spPr bwMode="auto">
          <a:xfrm>
            <a:off x="18946116" y="16032539"/>
            <a:ext cx="3513138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宋体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zh-CN" sz="3000" i="1" dirty="0">
                <a:latin typeface="Times New Roman" pitchFamily="18" charset="0"/>
                <a:cs typeface="Times New Roman" pitchFamily="18" charset="0"/>
              </a:rPr>
              <a:t>Have nothing special.</a:t>
            </a:r>
            <a:endParaRPr kumimoji="0" lang="zh-CN" altLang="en-US" sz="3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8" name="TextBox 387"/>
          <p:cNvSpPr txBox="1">
            <a:spLocks noChangeArrowheads="1"/>
          </p:cNvSpPr>
          <p:nvPr/>
        </p:nvSpPr>
        <p:spPr bwMode="auto">
          <a:xfrm>
            <a:off x="19013701" y="17119937"/>
            <a:ext cx="4947761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宋体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zh-CN" sz="3000" i="1" dirty="0">
                <a:latin typeface="Times New Roman" pitchFamily="18" charset="0"/>
                <a:cs typeface="Times New Roman" pitchFamily="18" charset="0"/>
              </a:rPr>
              <a:t>They should have more transportation support.</a:t>
            </a:r>
            <a:endParaRPr kumimoji="0" lang="zh-CN" altLang="en-US" sz="3000" i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89" name="直接连接符 388"/>
          <p:cNvCxnSpPr/>
          <p:nvPr/>
        </p:nvCxnSpPr>
        <p:spPr>
          <a:xfrm flipV="1">
            <a:off x="18860530" y="11436688"/>
            <a:ext cx="5100932" cy="44449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0" name="直接连接符 389"/>
          <p:cNvCxnSpPr/>
          <p:nvPr/>
        </p:nvCxnSpPr>
        <p:spPr>
          <a:xfrm>
            <a:off x="18856538" y="12547937"/>
            <a:ext cx="5104924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1" name="直接连接符 390"/>
          <p:cNvCxnSpPr/>
          <p:nvPr/>
        </p:nvCxnSpPr>
        <p:spPr>
          <a:xfrm flipV="1">
            <a:off x="18977189" y="15510211"/>
            <a:ext cx="2510007" cy="9526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2" name="直接连接符 391"/>
          <p:cNvCxnSpPr/>
          <p:nvPr/>
        </p:nvCxnSpPr>
        <p:spPr>
          <a:xfrm>
            <a:off x="19016420" y="16565939"/>
            <a:ext cx="3531056" cy="20598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3" name="直接连接符 392"/>
          <p:cNvCxnSpPr/>
          <p:nvPr/>
        </p:nvCxnSpPr>
        <p:spPr>
          <a:xfrm>
            <a:off x="19105776" y="18135600"/>
            <a:ext cx="35179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4" name="直接箭头连接符 393"/>
          <p:cNvCxnSpPr/>
          <p:nvPr/>
        </p:nvCxnSpPr>
        <p:spPr>
          <a:xfrm flipH="1" flipV="1">
            <a:off x="20555980" y="12444750"/>
            <a:ext cx="288925" cy="358775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5" name="直接箭头连接符 394"/>
          <p:cNvCxnSpPr/>
          <p:nvPr/>
        </p:nvCxnSpPr>
        <p:spPr>
          <a:xfrm flipH="1" flipV="1">
            <a:off x="21006830" y="11655763"/>
            <a:ext cx="179388" cy="1190625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6" name="TextBox 395"/>
          <p:cNvSpPr txBox="1">
            <a:spLocks noChangeArrowheads="1"/>
          </p:cNvSpPr>
          <p:nvPr/>
        </p:nvSpPr>
        <p:spPr bwMode="auto">
          <a:xfrm>
            <a:off x="19202400" y="12832139"/>
            <a:ext cx="482338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宋体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zh-CN" sz="3600" b="1" dirty="0">
                <a:solidFill>
                  <a:srgbClr val="00B050"/>
                </a:solidFill>
                <a:latin typeface="Rockwell" pitchFamily="18" charset="0"/>
                <a:ea typeface="宋体" charset="-122"/>
              </a:rPr>
              <a:t>Positive User Profile</a:t>
            </a:r>
            <a:endParaRPr kumimoji="0" lang="zh-CN" altLang="en-US" sz="3600" b="1" dirty="0">
              <a:solidFill>
                <a:srgbClr val="00B050"/>
              </a:solidFill>
              <a:latin typeface="Rockwell" pitchFamily="18" charset="0"/>
              <a:ea typeface="宋体" charset="-122"/>
            </a:endParaRPr>
          </a:p>
        </p:txBody>
      </p:sp>
      <p:sp>
        <p:nvSpPr>
          <p:cNvPr id="397" name="TextBox 396"/>
          <p:cNvSpPr txBox="1">
            <a:spLocks noChangeArrowheads="1"/>
          </p:cNvSpPr>
          <p:nvPr/>
        </p:nvSpPr>
        <p:spPr bwMode="auto">
          <a:xfrm>
            <a:off x="19202400" y="13594139"/>
            <a:ext cx="498634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宋体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zh-CN" sz="3600" b="1" dirty="0">
                <a:solidFill>
                  <a:srgbClr val="E46C0A"/>
                </a:solidFill>
                <a:latin typeface="Rockwell" pitchFamily="18" charset="0"/>
              </a:rPr>
              <a:t>Negative User Profile</a:t>
            </a:r>
            <a:endParaRPr kumimoji="0" lang="zh-CN" altLang="en-US" sz="3600" b="1" dirty="0">
              <a:solidFill>
                <a:srgbClr val="E46C0A"/>
              </a:solidFill>
              <a:latin typeface="Rockwell" pitchFamily="18" charset="0"/>
            </a:endParaRPr>
          </a:p>
        </p:txBody>
      </p:sp>
      <p:cxnSp>
        <p:nvCxnSpPr>
          <p:cNvPr id="398" name="直接箭头连接符 397"/>
          <p:cNvCxnSpPr/>
          <p:nvPr/>
        </p:nvCxnSpPr>
        <p:spPr>
          <a:xfrm flipH="1">
            <a:off x="20120301" y="14311986"/>
            <a:ext cx="358775" cy="692150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9" name="直接箭头连接符 398"/>
          <p:cNvCxnSpPr/>
          <p:nvPr/>
        </p:nvCxnSpPr>
        <p:spPr>
          <a:xfrm flipH="1">
            <a:off x="21587446" y="14311986"/>
            <a:ext cx="441734" cy="1676063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0" name="直接箭头连接符 399"/>
          <p:cNvCxnSpPr/>
          <p:nvPr/>
        </p:nvCxnSpPr>
        <p:spPr>
          <a:xfrm>
            <a:off x="22623676" y="14311986"/>
            <a:ext cx="0" cy="2579351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1" name="Picture 9" descr="http://www.clipartlord.com/wp-content/uploads/2014/08/check.png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8613" y="24883977"/>
            <a:ext cx="520700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2" name="Picture 9" descr="http://www.clipartlord.com/wp-content/uploads/2014/08/check.png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6813" y="24020377"/>
            <a:ext cx="52070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3" name="Picture 9" descr="http://www.clipartlord.com/wp-content/uploads/2014/08/check.png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4100" y="24426777"/>
            <a:ext cx="520700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5" name="Picture 2" descr="https://cdn4.iconfinder.com/data/icons/user-avatar-flat-icons/512/User_Avatar-44-512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5200" y="24563302"/>
            <a:ext cx="863600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6" name="Picture 4" descr="http://i.istockimg.com/file_thumbview_approve/8838887/2/stock-illustration-8838887-world-landmark-icon-set.jpg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7375" y="23012315"/>
            <a:ext cx="83502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7" name="Picture 6" descr="http://thumb9.shutterstock.com/display_pic_with_logo/635953/112644086/stock-vector-restaurant-icon-112644086.jpg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7375" y="24205182"/>
            <a:ext cx="835025" cy="75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8" name="Picture 7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7375" y="25426902"/>
            <a:ext cx="835025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" name="椭圆 408"/>
          <p:cNvSpPr/>
          <p:nvPr/>
        </p:nvSpPr>
        <p:spPr>
          <a:xfrm>
            <a:off x="1981200" y="24422015"/>
            <a:ext cx="217487" cy="144462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000"/>
          </a:p>
        </p:txBody>
      </p:sp>
      <p:sp>
        <p:nvSpPr>
          <p:cNvPr id="410" name="椭圆 409"/>
          <p:cNvSpPr/>
          <p:nvPr/>
        </p:nvSpPr>
        <p:spPr>
          <a:xfrm>
            <a:off x="2152195" y="24002838"/>
            <a:ext cx="342900" cy="282575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000"/>
          </a:p>
        </p:txBody>
      </p:sp>
      <p:sp>
        <p:nvSpPr>
          <p:cNvPr id="411" name="椭圆 410"/>
          <p:cNvSpPr/>
          <p:nvPr/>
        </p:nvSpPr>
        <p:spPr>
          <a:xfrm>
            <a:off x="1981199" y="25019708"/>
            <a:ext cx="217487" cy="144462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000"/>
          </a:p>
        </p:txBody>
      </p:sp>
      <p:sp>
        <p:nvSpPr>
          <p:cNvPr id="412" name="椭圆 411"/>
          <p:cNvSpPr/>
          <p:nvPr/>
        </p:nvSpPr>
        <p:spPr>
          <a:xfrm>
            <a:off x="2272506" y="24963569"/>
            <a:ext cx="271462" cy="214312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000"/>
          </a:p>
        </p:txBody>
      </p:sp>
      <p:cxnSp>
        <p:nvCxnSpPr>
          <p:cNvPr id="413" name="直接箭头连接符 412"/>
          <p:cNvCxnSpPr/>
          <p:nvPr/>
        </p:nvCxnSpPr>
        <p:spPr>
          <a:xfrm>
            <a:off x="1910555" y="25482465"/>
            <a:ext cx="633413" cy="720725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4" name="TextBox 19"/>
          <p:cNvSpPr txBox="1">
            <a:spLocks noChangeArrowheads="1"/>
          </p:cNvSpPr>
          <p:nvPr/>
        </p:nvSpPr>
        <p:spPr bwMode="auto">
          <a:xfrm>
            <a:off x="2667000" y="23691765"/>
            <a:ext cx="179440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宋体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zh-CN" sz="2400" dirty="0">
                <a:latin typeface="Rockwell" pitchFamily="18" charset="0"/>
                <a:ea typeface="宋体" charset="-122"/>
              </a:rPr>
              <a:t>Landmarks</a:t>
            </a:r>
            <a:endParaRPr kumimoji="0" lang="zh-CN" altLang="en-US" sz="2400" dirty="0">
              <a:latin typeface="Rockwell" pitchFamily="18" charset="0"/>
              <a:ea typeface="宋体" charset="-122"/>
            </a:endParaRPr>
          </a:p>
        </p:txBody>
      </p:sp>
      <p:sp>
        <p:nvSpPr>
          <p:cNvPr id="415" name="TextBox 24"/>
          <p:cNvSpPr txBox="1">
            <a:spLocks noChangeArrowheads="1"/>
          </p:cNvSpPr>
          <p:nvPr/>
        </p:nvSpPr>
        <p:spPr bwMode="auto">
          <a:xfrm>
            <a:off x="2667000" y="24833177"/>
            <a:ext cx="188965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宋体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zh-CN" sz="2400" dirty="0">
                <a:latin typeface="Rockwell" pitchFamily="18" charset="0"/>
                <a:ea typeface="宋体" charset="-122"/>
              </a:rPr>
              <a:t>Restaurants</a:t>
            </a:r>
            <a:endParaRPr kumimoji="0" lang="zh-CN" altLang="en-US" sz="2000" dirty="0">
              <a:latin typeface="Rockwell" pitchFamily="18" charset="0"/>
              <a:ea typeface="宋体" charset="-122"/>
            </a:endParaRPr>
          </a:p>
        </p:txBody>
      </p:sp>
      <p:sp>
        <p:nvSpPr>
          <p:cNvPr id="416" name="TextBox 25"/>
          <p:cNvSpPr txBox="1">
            <a:spLocks noChangeArrowheads="1"/>
          </p:cNvSpPr>
          <p:nvPr/>
        </p:nvSpPr>
        <p:spPr bwMode="auto">
          <a:xfrm>
            <a:off x="2822047" y="26130165"/>
            <a:ext cx="167375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宋体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zh-CN" sz="2400" dirty="0">
                <a:latin typeface="Rockwell" pitchFamily="18" charset="0"/>
                <a:ea typeface="宋体" charset="-122"/>
              </a:rPr>
              <a:t>Shopping</a:t>
            </a:r>
            <a:endParaRPr kumimoji="0" lang="zh-CN" altLang="en-US" sz="2400" dirty="0">
              <a:latin typeface="Rockwell" pitchFamily="18" charset="0"/>
              <a:ea typeface="宋体" charset="-122"/>
            </a:endParaRPr>
          </a:p>
        </p:txBody>
      </p:sp>
      <p:sp>
        <p:nvSpPr>
          <p:cNvPr id="417" name="TextBox 21"/>
          <p:cNvSpPr txBox="1">
            <a:spLocks noChangeArrowheads="1"/>
          </p:cNvSpPr>
          <p:nvPr/>
        </p:nvSpPr>
        <p:spPr bwMode="auto">
          <a:xfrm>
            <a:off x="4556125" y="24117215"/>
            <a:ext cx="4352671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宋体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kumimoji="0" lang="en-US" altLang="zh-CN" sz="2400" dirty="0">
                <a:latin typeface="Rockwell" pitchFamily="18" charset="0"/>
                <a:ea typeface="宋体" charset="-122"/>
              </a:rPr>
              <a:t>Type (American, Mexican)</a:t>
            </a:r>
          </a:p>
          <a:p>
            <a:pPr eaLnBrk="1" hangingPunct="1">
              <a:spcBef>
                <a:spcPct val="0"/>
              </a:spcBef>
            </a:pPr>
            <a:r>
              <a:rPr kumimoji="0" lang="en-US" altLang="zh-CN" sz="2400" dirty="0">
                <a:latin typeface="Rockwell" pitchFamily="18" charset="0"/>
                <a:ea typeface="宋体" charset="-122"/>
              </a:rPr>
              <a:t>Ambience (quiet, hot)</a:t>
            </a:r>
          </a:p>
          <a:p>
            <a:pPr eaLnBrk="1" hangingPunct="1">
              <a:spcBef>
                <a:spcPct val="0"/>
              </a:spcBef>
            </a:pPr>
            <a:r>
              <a:rPr kumimoji="0" lang="en-US" altLang="zh-CN" sz="2400" dirty="0">
                <a:latin typeface="Rockwell" pitchFamily="18" charset="0"/>
                <a:ea typeface="宋体" charset="-122"/>
              </a:rPr>
              <a:t>Price (low, middle, high)</a:t>
            </a:r>
          </a:p>
          <a:p>
            <a:pPr eaLnBrk="1" hangingPunct="1">
              <a:spcBef>
                <a:spcPct val="0"/>
              </a:spcBef>
            </a:pPr>
            <a:r>
              <a:rPr kumimoji="0" lang="en-US" altLang="zh-CN" sz="2400" dirty="0">
                <a:latin typeface="Rockwell" pitchFamily="18" charset="0"/>
                <a:ea typeface="宋体" charset="-122"/>
              </a:rPr>
              <a:t>…</a:t>
            </a:r>
            <a:endParaRPr kumimoji="0" lang="zh-CN" altLang="en-US" sz="2400" dirty="0">
              <a:latin typeface="Rockwell" pitchFamily="18" charset="0"/>
              <a:ea typeface="宋体" charset="-122"/>
            </a:endParaRPr>
          </a:p>
        </p:txBody>
      </p:sp>
      <p:pic>
        <p:nvPicPr>
          <p:cNvPr id="418" name="Picture 9" descr="http://www.clipartlord.com/wp-content/uploads/2014/08/check.png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772" y="22989549"/>
            <a:ext cx="520700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" name="Picture 9" descr="http://www.clipartlord.com/wp-content/uploads/2014/08/check.png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7149" y="23395944"/>
            <a:ext cx="520700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0" name="TextBox 29"/>
          <p:cNvSpPr txBox="1">
            <a:spLocks noChangeArrowheads="1"/>
          </p:cNvSpPr>
          <p:nvPr/>
        </p:nvSpPr>
        <p:spPr bwMode="auto">
          <a:xfrm>
            <a:off x="4556125" y="23029777"/>
            <a:ext cx="435267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宋体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kumimoji="0" lang="en-US" altLang="zh-CN" sz="2400" dirty="0">
                <a:latin typeface="Rockwell" pitchFamily="18" charset="0"/>
                <a:ea typeface="宋体" charset="-122"/>
              </a:rPr>
              <a:t>Type (Ancient, Modern)</a:t>
            </a:r>
          </a:p>
          <a:p>
            <a:pPr eaLnBrk="1" hangingPunct="1">
              <a:spcBef>
                <a:spcPct val="0"/>
              </a:spcBef>
            </a:pPr>
            <a:r>
              <a:rPr kumimoji="0" lang="en-US" altLang="zh-CN" sz="2400" dirty="0" smtClean="0">
                <a:latin typeface="Rockwell" pitchFamily="18" charset="0"/>
                <a:ea typeface="宋体" charset="-122"/>
              </a:rPr>
              <a:t>Suitable For </a:t>
            </a:r>
            <a:r>
              <a:rPr kumimoji="0" lang="en-US" altLang="zh-CN" sz="2400" dirty="0">
                <a:latin typeface="Rockwell" pitchFamily="18" charset="0"/>
                <a:ea typeface="宋体" charset="-122"/>
              </a:rPr>
              <a:t>(Family, Adult</a:t>
            </a:r>
            <a:r>
              <a:rPr kumimoji="0" lang="en-US" altLang="zh-CN" sz="2400" dirty="0" smtClean="0">
                <a:latin typeface="Rockwell" pitchFamily="18" charset="0"/>
                <a:ea typeface="宋体" charset="-122"/>
              </a:rPr>
              <a:t>)</a:t>
            </a:r>
            <a:endParaRPr kumimoji="0" lang="en-US" altLang="zh-CN" sz="2400" dirty="0">
              <a:latin typeface="Rockwell" pitchFamily="18" charset="0"/>
              <a:ea typeface="宋体" charset="-122"/>
            </a:endParaRPr>
          </a:p>
        </p:txBody>
      </p:sp>
      <p:sp>
        <p:nvSpPr>
          <p:cNvPr id="421" name="TextBox 31"/>
          <p:cNvSpPr txBox="1">
            <a:spLocks noChangeArrowheads="1"/>
          </p:cNvSpPr>
          <p:nvPr/>
        </p:nvSpPr>
        <p:spPr bwMode="auto">
          <a:xfrm>
            <a:off x="1219200" y="27401296"/>
            <a:ext cx="3408363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宋体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zh-CN" sz="2800" dirty="0">
                <a:latin typeface="Rockwell" pitchFamily="18" charset="0"/>
              </a:rPr>
              <a:t>Statue of Liberty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zh-CN" sz="2800" dirty="0" err="1">
                <a:latin typeface="Rockwell" pitchFamily="18" charset="0"/>
              </a:rPr>
              <a:t>Ipondo</a:t>
            </a:r>
            <a:r>
              <a:rPr kumimoji="0" lang="en-US" altLang="zh-CN" sz="2800" dirty="0">
                <a:latin typeface="Rockwell" pitchFamily="18" charset="0"/>
              </a:rPr>
              <a:t> </a:t>
            </a:r>
            <a:r>
              <a:rPr kumimoji="0" lang="en-US" altLang="zh-CN" sz="2800" dirty="0" smtClean="0">
                <a:latin typeface="Rockwell" pitchFamily="18" charset="0"/>
              </a:rPr>
              <a:t>Jap. </a:t>
            </a:r>
            <a:r>
              <a:rPr kumimoji="0" lang="en-US" altLang="zh-CN" sz="2800" dirty="0">
                <a:latin typeface="Rockwell" pitchFamily="18" charset="0"/>
              </a:rPr>
              <a:t>Cuisine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zh-CN" sz="2800" dirty="0" smtClean="0">
                <a:latin typeface="Rockwell" pitchFamily="18" charset="0"/>
              </a:rPr>
              <a:t>MoMA</a:t>
            </a:r>
            <a:endParaRPr kumimoji="0" lang="en-US" altLang="zh-CN" sz="2800" dirty="0">
              <a:latin typeface="Rockwell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zh-CN" sz="2800" dirty="0">
                <a:latin typeface="Rockwell" pitchFamily="18" charset="0"/>
              </a:rPr>
              <a:t>Uncle Sam Steak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zh-CN" sz="2800" dirty="0" err="1">
                <a:latin typeface="Rockwell" pitchFamily="18" charset="0"/>
              </a:rPr>
              <a:t>Doma</a:t>
            </a:r>
            <a:r>
              <a:rPr kumimoji="0" lang="en-US" altLang="zh-CN" sz="2800" dirty="0">
                <a:latin typeface="Rockwell" pitchFamily="18" charset="0"/>
              </a:rPr>
              <a:t> Mall</a:t>
            </a:r>
          </a:p>
        </p:txBody>
      </p:sp>
      <p:sp>
        <p:nvSpPr>
          <p:cNvPr id="422" name="TextBox 32"/>
          <p:cNvSpPr txBox="1">
            <a:spLocks noChangeArrowheads="1"/>
          </p:cNvSpPr>
          <p:nvPr/>
        </p:nvSpPr>
        <p:spPr bwMode="auto">
          <a:xfrm>
            <a:off x="4937125" y="27401296"/>
            <a:ext cx="3368675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宋体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zh-CN" sz="2800" dirty="0">
                <a:latin typeface="Rockwell" pitchFamily="18" charset="0"/>
              </a:rPr>
              <a:t>Statue of Liberty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zh-CN" sz="2800" dirty="0">
                <a:latin typeface="Rockwell" pitchFamily="18" charset="0"/>
              </a:rPr>
              <a:t>Uncle Sam Steak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zh-CN" sz="2800" dirty="0" smtClean="0">
                <a:latin typeface="Rockwell" pitchFamily="18" charset="0"/>
              </a:rPr>
              <a:t>MoMA</a:t>
            </a:r>
            <a:endParaRPr kumimoji="0" lang="en-US" altLang="zh-CN" sz="2800" dirty="0">
              <a:latin typeface="Rockwell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zh-CN" sz="2800" dirty="0" err="1">
                <a:latin typeface="Rockwell" pitchFamily="18" charset="0"/>
              </a:rPr>
              <a:t>Ipondo</a:t>
            </a:r>
            <a:r>
              <a:rPr kumimoji="0" lang="en-US" altLang="zh-CN" sz="2800" dirty="0">
                <a:latin typeface="Rockwell" pitchFamily="18" charset="0"/>
              </a:rPr>
              <a:t> </a:t>
            </a:r>
            <a:r>
              <a:rPr kumimoji="0" lang="en-US" altLang="zh-CN" sz="2800" dirty="0" smtClean="0">
                <a:latin typeface="Rockwell" pitchFamily="18" charset="0"/>
              </a:rPr>
              <a:t>Jap. </a:t>
            </a:r>
            <a:r>
              <a:rPr kumimoji="0" lang="en-US" altLang="zh-CN" sz="2800" dirty="0">
                <a:latin typeface="Rockwell" pitchFamily="18" charset="0"/>
              </a:rPr>
              <a:t>Cuisine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zh-CN" sz="2800" dirty="0" err="1">
                <a:latin typeface="Rockwell" pitchFamily="18" charset="0"/>
              </a:rPr>
              <a:t>Doma</a:t>
            </a:r>
            <a:r>
              <a:rPr kumimoji="0" lang="en-US" altLang="zh-CN" sz="2800" dirty="0">
                <a:latin typeface="Rockwell" pitchFamily="18" charset="0"/>
              </a:rPr>
              <a:t> Mall</a:t>
            </a:r>
          </a:p>
        </p:txBody>
      </p:sp>
      <p:sp>
        <p:nvSpPr>
          <p:cNvPr id="423" name="矩形 422"/>
          <p:cNvSpPr/>
          <p:nvPr/>
        </p:nvSpPr>
        <p:spPr>
          <a:xfrm>
            <a:off x="2667000" y="22867852"/>
            <a:ext cx="1744663" cy="3759200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000"/>
          </a:p>
        </p:txBody>
      </p:sp>
      <p:sp>
        <p:nvSpPr>
          <p:cNvPr id="424" name="TextBox 29"/>
          <p:cNvSpPr txBox="1">
            <a:spLocks noChangeArrowheads="1"/>
          </p:cNvSpPr>
          <p:nvPr/>
        </p:nvSpPr>
        <p:spPr bwMode="auto">
          <a:xfrm>
            <a:off x="8991600" y="23888615"/>
            <a:ext cx="3072973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宋体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kumimoji="0" lang="en-US" altLang="zh-CN" sz="3000" dirty="0">
                <a:latin typeface="Rockwell" pitchFamily="18" charset="0"/>
                <a:ea typeface="宋体" charset="-122"/>
              </a:rPr>
              <a:t>Others like it?</a:t>
            </a:r>
          </a:p>
          <a:p>
            <a:pPr eaLnBrk="1" hangingPunct="1">
              <a:spcBef>
                <a:spcPct val="0"/>
              </a:spcBef>
            </a:pPr>
            <a:r>
              <a:rPr kumimoji="0" lang="en-US" altLang="zh-CN" sz="3000" dirty="0">
                <a:latin typeface="Rockwell" pitchFamily="18" charset="0"/>
                <a:ea typeface="宋体" charset="-122"/>
              </a:rPr>
              <a:t>…</a:t>
            </a:r>
            <a:endParaRPr kumimoji="0" lang="zh-CN" altLang="en-US" sz="3000" dirty="0">
              <a:latin typeface="Rockwell" pitchFamily="18" charset="0"/>
              <a:ea typeface="宋体" charset="-122"/>
            </a:endParaRPr>
          </a:p>
        </p:txBody>
      </p:sp>
      <p:sp>
        <p:nvSpPr>
          <p:cNvPr id="425" name="乘号 424"/>
          <p:cNvSpPr/>
          <p:nvPr/>
        </p:nvSpPr>
        <p:spPr>
          <a:xfrm>
            <a:off x="2107859" y="25447230"/>
            <a:ext cx="323850" cy="400050"/>
          </a:xfrm>
          <a:prstGeom prst="mathMultiply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000"/>
          </a:p>
        </p:txBody>
      </p:sp>
      <p:sp>
        <p:nvSpPr>
          <p:cNvPr id="426" name="TextBox 35"/>
          <p:cNvSpPr txBox="1">
            <a:spLocks noChangeArrowheads="1"/>
          </p:cNvSpPr>
          <p:nvPr/>
        </p:nvSpPr>
        <p:spPr bwMode="auto">
          <a:xfrm>
            <a:off x="8610600" y="27401296"/>
            <a:ext cx="3428999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宋体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zh-CN" sz="2800" dirty="0">
                <a:latin typeface="Rockwell" pitchFamily="18" charset="0"/>
              </a:rPr>
              <a:t>Uncle Sam Steak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zh-CN" sz="2800" dirty="0" smtClean="0">
                <a:latin typeface="Rockwell" pitchFamily="18" charset="0"/>
              </a:rPr>
              <a:t>MoMA</a:t>
            </a:r>
            <a:endParaRPr kumimoji="0" lang="en-US" altLang="zh-CN" sz="2800" dirty="0">
              <a:latin typeface="Rockwell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zh-CN" sz="2800" dirty="0">
                <a:latin typeface="Rockwell" pitchFamily="18" charset="0"/>
              </a:rPr>
              <a:t>Statue of Liberty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zh-CN" sz="2800" dirty="0" err="1">
                <a:latin typeface="Rockwell" pitchFamily="18" charset="0"/>
              </a:rPr>
              <a:t>Ipondo</a:t>
            </a:r>
            <a:r>
              <a:rPr kumimoji="0" lang="en-US" altLang="zh-CN" sz="2800" dirty="0">
                <a:latin typeface="Rockwell" pitchFamily="18" charset="0"/>
              </a:rPr>
              <a:t> </a:t>
            </a:r>
            <a:r>
              <a:rPr kumimoji="0" lang="en-US" altLang="zh-CN" sz="2800" dirty="0" smtClean="0">
                <a:latin typeface="Rockwell" pitchFamily="18" charset="0"/>
              </a:rPr>
              <a:t>Jap. </a:t>
            </a:r>
            <a:r>
              <a:rPr kumimoji="0" lang="en-US" altLang="zh-CN" sz="2800" dirty="0">
                <a:latin typeface="Rockwell" pitchFamily="18" charset="0"/>
              </a:rPr>
              <a:t>Cuisine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zh-CN" sz="2800" dirty="0" err="1">
                <a:latin typeface="Rockwell" pitchFamily="18" charset="0"/>
              </a:rPr>
              <a:t>Doma</a:t>
            </a:r>
            <a:r>
              <a:rPr kumimoji="0" lang="en-US" altLang="zh-CN" sz="2800" dirty="0">
                <a:latin typeface="Rockwell" pitchFamily="18" charset="0"/>
              </a:rPr>
              <a:t> Mall</a:t>
            </a:r>
          </a:p>
        </p:txBody>
      </p:sp>
      <p:sp>
        <p:nvSpPr>
          <p:cNvPr id="427" name="TextBox 3"/>
          <p:cNvSpPr txBox="1">
            <a:spLocks noChangeArrowheads="1"/>
          </p:cNvSpPr>
          <p:nvPr/>
        </p:nvSpPr>
        <p:spPr bwMode="auto">
          <a:xfrm>
            <a:off x="1721113" y="26776277"/>
            <a:ext cx="2088887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宋体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zh-CN" sz="3000" b="1" dirty="0">
                <a:solidFill>
                  <a:srgbClr val="E46C0A"/>
                </a:solidFill>
                <a:latin typeface="Rockwell" pitchFamily="18" charset="0"/>
              </a:rPr>
              <a:t>Category</a:t>
            </a:r>
            <a:endParaRPr kumimoji="0" lang="zh-CN" altLang="en-US" sz="3000" b="1" dirty="0">
              <a:solidFill>
                <a:srgbClr val="E46C0A"/>
              </a:solidFill>
              <a:latin typeface="Rockwell" pitchFamily="18" charset="0"/>
            </a:endParaRPr>
          </a:p>
        </p:txBody>
      </p:sp>
      <p:sp>
        <p:nvSpPr>
          <p:cNvPr id="428" name="矩形 427"/>
          <p:cNvSpPr/>
          <p:nvPr/>
        </p:nvSpPr>
        <p:spPr>
          <a:xfrm>
            <a:off x="4548188" y="22867852"/>
            <a:ext cx="4360608" cy="3673475"/>
          </a:xfrm>
          <a:prstGeom prst="rect">
            <a:avLst/>
          </a:prstGeom>
          <a:noFill/>
          <a:ln w="28575">
            <a:solidFill>
              <a:schemeClr val="accent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000"/>
          </a:p>
        </p:txBody>
      </p:sp>
      <p:sp>
        <p:nvSpPr>
          <p:cNvPr id="429" name="TextBox 38"/>
          <p:cNvSpPr txBox="1">
            <a:spLocks noChangeArrowheads="1"/>
          </p:cNvSpPr>
          <p:nvPr/>
        </p:nvSpPr>
        <p:spPr bwMode="auto">
          <a:xfrm>
            <a:off x="5638800" y="26827414"/>
            <a:ext cx="1943101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宋体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zh-CN" sz="3000" b="1" dirty="0">
                <a:solidFill>
                  <a:srgbClr val="4BACC6"/>
                </a:solidFill>
                <a:latin typeface="Rockwell" pitchFamily="18" charset="0"/>
              </a:rPr>
              <a:t>Features</a:t>
            </a:r>
            <a:endParaRPr kumimoji="0" lang="zh-CN" altLang="en-US" sz="3000" b="1" dirty="0">
              <a:solidFill>
                <a:srgbClr val="4BACC6"/>
              </a:solidFill>
              <a:latin typeface="Rockwell" pitchFamily="18" charset="0"/>
            </a:endParaRPr>
          </a:p>
        </p:txBody>
      </p:sp>
      <p:sp>
        <p:nvSpPr>
          <p:cNvPr id="430" name="矩形 429"/>
          <p:cNvSpPr/>
          <p:nvPr/>
        </p:nvSpPr>
        <p:spPr>
          <a:xfrm>
            <a:off x="9042827" y="22867852"/>
            <a:ext cx="2869408" cy="3673475"/>
          </a:xfrm>
          <a:prstGeom prst="rect">
            <a:avLst/>
          </a:prstGeom>
          <a:noFill/>
          <a:ln w="28575">
            <a:solidFill>
              <a:srgbClr val="7030A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000"/>
          </a:p>
        </p:txBody>
      </p:sp>
      <p:sp>
        <p:nvSpPr>
          <p:cNvPr id="431" name="TextBox 40"/>
          <p:cNvSpPr txBox="1">
            <a:spLocks noChangeArrowheads="1"/>
          </p:cNvSpPr>
          <p:nvPr/>
        </p:nvSpPr>
        <p:spPr bwMode="auto">
          <a:xfrm>
            <a:off x="8756650" y="26827414"/>
            <a:ext cx="297815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宋体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zh-CN" sz="3000" b="1" dirty="0">
                <a:solidFill>
                  <a:srgbClr val="7030A0"/>
                </a:solidFill>
                <a:latin typeface="Rockwell" pitchFamily="18" charset="0"/>
                <a:ea typeface="宋体" charset="-122"/>
              </a:rPr>
              <a:t>Miscellaneous</a:t>
            </a:r>
            <a:endParaRPr kumimoji="0" lang="zh-CN" altLang="en-US" sz="3000" b="1" dirty="0">
              <a:solidFill>
                <a:srgbClr val="7030A0"/>
              </a:solidFill>
              <a:latin typeface="Rockwell" pitchFamily="18" charset="0"/>
              <a:ea typeface="宋体" charset="-122"/>
            </a:endParaRPr>
          </a:p>
        </p:txBody>
      </p:sp>
      <p:cxnSp>
        <p:nvCxnSpPr>
          <p:cNvPr id="432" name="直接箭头连接符 431"/>
          <p:cNvCxnSpPr/>
          <p:nvPr/>
        </p:nvCxnSpPr>
        <p:spPr>
          <a:xfrm>
            <a:off x="1143000" y="29214677"/>
            <a:ext cx="0" cy="31520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3" name="直接箭头连接符 432"/>
          <p:cNvCxnSpPr/>
          <p:nvPr/>
        </p:nvCxnSpPr>
        <p:spPr>
          <a:xfrm flipV="1">
            <a:off x="1143000" y="28847607"/>
            <a:ext cx="0" cy="290870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4" name="直接箭头连接符 433"/>
          <p:cNvCxnSpPr/>
          <p:nvPr/>
        </p:nvCxnSpPr>
        <p:spPr>
          <a:xfrm flipV="1">
            <a:off x="1143000" y="28376477"/>
            <a:ext cx="0" cy="253434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5" name="直接箭头连接符 434"/>
          <p:cNvCxnSpPr/>
          <p:nvPr/>
        </p:nvCxnSpPr>
        <p:spPr>
          <a:xfrm flipV="1">
            <a:off x="1143000" y="27968208"/>
            <a:ext cx="0" cy="255869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6" name="直接箭头连接符 435"/>
          <p:cNvCxnSpPr/>
          <p:nvPr/>
        </p:nvCxnSpPr>
        <p:spPr>
          <a:xfrm flipV="1">
            <a:off x="1143000" y="27523535"/>
            <a:ext cx="0" cy="263185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7" name="直接箭头连接符 436"/>
          <p:cNvCxnSpPr/>
          <p:nvPr/>
        </p:nvCxnSpPr>
        <p:spPr>
          <a:xfrm>
            <a:off x="4833938" y="28801927"/>
            <a:ext cx="0" cy="26035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8" name="直接箭头连接符 437"/>
          <p:cNvCxnSpPr/>
          <p:nvPr/>
        </p:nvCxnSpPr>
        <p:spPr>
          <a:xfrm flipV="1">
            <a:off x="4841081" y="27923902"/>
            <a:ext cx="0" cy="290930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9" name="直接箭头连接符 438"/>
          <p:cNvCxnSpPr/>
          <p:nvPr/>
        </p:nvCxnSpPr>
        <p:spPr>
          <a:xfrm>
            <a:off x="4729163" y="28528877"/>
            <a:ext cx="223837" cy="0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0" name="直接箭头连接符 439"/>
          <p:cNvCxnSpPr/>
          <p:nvPr/>
        </p:nvCxnSpPr>
        <p:spPr>
          <a:xfrm>
            <a:off x="4769911" y="27659889"/>
            <a:ext cx="225425" cy="0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1" name="直接箭头连接符 440"/>
          <p:cNvCxnSpPr/>
          <p:nvPr/>
        </p:nvCxnSpPr>
        <p:spPr>
          <a:xfrm>
            <a:off x="4729163" y="29367077"/>
            <a:ext cx="223837" cy="0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2" name="直接箭头连接符 441"/>
          <p:cNvCxnSpPr/>
          <p:nvPr/>
        </p:nvCxnSpPr>
        <p:spPr>
          <a:xfrm>
            <a:off x="8461375" y="29367077"/>
            <a:ext cx="225425" cy="0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3" name="直接箭头连接符 442"/>
          <p:cNvCxnSpPr/>
          <p:nvPr/>
        </p:nvCxnSpPr>
        <p:spPr>
          <a:xfrm>
            <a:off x="8461375" y="28986077"/>
            <a:ext cx="225425" cy="0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4" name="直接箭头连接符 443"/>
          <p:cNvCxnSpPr/>
          <p:nvPr/>
        </p:nvCxnSpPr>
        <p:spPr>
          <a:xfrm>
            <a:off x="8574087" y="28420927"/>
            <a:ext cx="0" cy="26035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5" name="直接箭头连接符 444"/>
          <p:cNvCxnSpPr/>
          <p:nvPr/>
        </p:nvCxnSpPr>
        <p:spPr>
          <a:xfrm flipV="1">
            <a:off x="8574087" y="27922453"/>
            <a:ext cx="0" cy="301624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6" name="直接箭头连接符 445"/>
          <p:cNvCxnSpPr/>
          <p:nvPr/>
        </p:nvCxnSpPr>
        <p:spPr>
          <a:xfrm flipV="1">
            <a:off x="8574087" y="27522264"/>
            <a:ext cx="0" cy="320813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47" name="Picture 9" descr="http://www.clipartlord.com/wp-content/uploads/2014/08/check.png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8988" y="24117215"/>
            <a:ext cx="520700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8" name="矩形 447"/>
          <p:cNvSpPr/>
          <p:nvPr/>
        </p:nvSpPr>
        <p:spPr>
          <a:xfrm>
            <a:off x="990600" y="27364783"/>
            <a:ext cx="3505200" cy="2372747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000"/>
          </a:p>
        </p:txBody>
      </p:sp>
      <p:sp>
        <p:nvSpPr>
          <p:cNvPr id="449" name="矩形 448"/>
          <p:cNvSpPr/>
          <p:nvPr/>
        </p:nvSpPr>
        <p:spPr>
          <a:xfrm>
            <a:off x="4691063" y="27364783"/>
            <a:ext cx="3538537" cy="2372747"/>
          </a:xfrm>
          <a:prstGeom prst="rect">
            <a:avLst/>
          </a:prstGeom>
          <a:noFill/>
          <a:ln w="28575">
            <a:solidFill>
              <a:schemeClr val="accent5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000"/>
          </a:p>
        </p:txBody>
      </p:sp>
      <p:sp>
        <p:nvSpPr>
          <p:cNvPr id="450" name="矩形 449"/>
          <p:cNvSpPr/>
          <p:nvPr/>
        </p:nvSpPr>
        <p:spPr>
          <a:xfrm>
            <a:off x="8409120" y="27378277"/>
            <a:ext cx="3514752" cy="2359253"/>
          </a:xfrm>
          <a:prstGeom prst="rect">
            <a:avLst/>
          </a:prstGeom>
          <a:noFill/>
          <a:ln w="28575">
            <a:solidFill>
              <a:srgbClr val="7030A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000"/>
          </a:p>
        </p:txBody>
      </p:sp>
      <p:sp>
        <p:nvSpPr>
          <p:cNvPr id="74" name="TextBox 73"/>
          <p:cNvSpPr txBox="1"/>
          <p:nvPr/>
        </p:nvSpPr>
        <p:spPr>
          <a:xfrm>
            <a:off x="16763420" y="8458200"/>
            <a:ext cx="395289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 smtClean="0"/>
              <a:t>What </a:t>
            </a:r>
            <a:r>
              <a:rPr lang="en-US" altLang="zh-CN" sz="4400" b="1" dirty="0" smtClean="0">
                <a:sym typeface="Wingdings" panose="05000000000000000000" pitchFamily="2" charset="2"/>
              </a:rPr>
              <a:t> </a:t>
            </a:r>
            <a:r>
              <a:rPr lang="en-US" altLang="zh-CN" sz="4400" b="1" dirty="0" smtClean="0">
                <a:solidFill>
                  <a:srgbClr val="FF0000"/>
                </a:solidFill>
              </a:rPr>
              <a:t>Why</a:t>
            </a:r>
            <a:endParaRPr lang="zh-CN" altLang="en-US" sz="4400" b="1" dirty="0">
              <a:solidFill>
                <a:srgbClr val="FF0000"/>
              </a:solidFill>
            </a:endParaRPr>
          </a:p>
        </p:txBody>
      </p:sp>
      <p:sp>
        <p:nvSpPr>
          <p:cNvPr id="451" name="圆角矩形 450"/>
          <p:cNvSpPr/>
          <p:nvPr/>
        </p:nvSpPr>
        <p:spPr>
          <a:xfrm>
            <a:off x="14325600" y="9448800"/>
            <a:ext cx="8534400" cy="60960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 smtClean="0">
                <a:solidFill>
                  <a:schemeClr val="tx1"/>
                </a:solidFill>
              </a:rPr>
              <a:t>Model User Profile</a:t>
            </a:r>
            <a:endParaRPr lang="zh-CN" altLang="en-US" sz="5400" dirty="0">
              <a:solidFill>
                <a:schemeClr val="tx1"/>
              </a:solidFill>
            </a:endParaRPr>
          </a:p>
        </p:txBody>
      </p:sp>
      <p:sp>
        <p:nvSpPr>
          <p:cNvPr id="452" name="圆角矩形 451"/>
          <p:cNvSpPr/>
          <p:nvPr/>
        </p:nvSpPr>
        <p:spPr>
          <a:xfrm>
            <a:off x="14325600" y="18745200"/>
            <a:ext cx="8534400" cy="60960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 smtClean="0">
                <a:solidFill>
                  <a:schemeClr val="tx1"/>
                </a:solidFill>
              </a:rPr>
              <a:t>Model Candidate Profile</a:t>
            </a:r>
            <a:endParaRPr lang="zh-CN" altLang="en-US" sz="5400" dirty="0">
              <a:solidFill>
                <a:schemeClr val="tx1"/>
              </a:solidFill>
            </a:endParaRPr>
          </a:p>
        </p:txBody>
      </p:sp>
      <p:sp>
        <p:nvSpPr>
          <p:cNvPr id="453" name="左大括号 452"/>
          <p:cNvSpPr/>
          <p:nvPr/>
        </p:nvSpPr>
        <p:spPr>
          <a:xfrm>
            <a:off x="15312059" y="19984243"/>
            <a:ext cx="537541" cy="9701947"/>
          </a:xfrm>
          <a:prstGeom prst="leftBrace">
            <a:avLst>
              <a:gd name="adj1" fmla="val 139350"/>
              <a:gd name="adj2" fmla="val 50000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54" name="五角星 453"/>
          <p:cNvSpPr/>
          <p:nvPr/>
        </p:nvSpPr>
        <p:spPr>
          <a:xfrm>
            <a:off x="17108488" y="19812000"/>
            <a:ext cx="358775" cy="344488"/>
          </a:xfrm>
          <a:prstGeom prst="star5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55" name="五角星 454"/>
          <p:cNvSpPr/>
          <p:nvPr/>
        </p:nvSpPr>
        <p:spPr>
          <a:xfrm>
            <a:off x="17467263" y="19812000"/>
            <a:ext cx="360362" cy="344488"/>
          </a:xfrm>
          <a:prstGeom prst="star5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56" name="五角星 455"/>
          <p:cNvSpPr/>
          <p:nvPr/>
        </p:nvSpPr>
        <p:spPr>
          <a:xfrm>
            <a:off x="17827625" y="19812000"/>
            <a:ext cx="360363" cy="344488"/>
          </a:xfrm>
          <a:prstGeom prst="star5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57" name="五角星 456"/>
          <p:cNvSpPr/>
          <p:nvPr/>
        </p:nvSpPr>
        <p:spPr>
          <a:xfrm>
            <a:off x="18187988" y="19812000"/>
            <a:ext cx="360362" cy="344488"/>
          </a:xfrm>
          <a:prstGeom prst="star5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58" name="五角星 457"/>
          <p:cNvSpPr/>
          <p:nvPr/>
        </p:nvSpPr>
        <p:spPr>
          <a:xfrm>
            <a:off x="17108488" y="22036088"/>
            <a:ext cx="358775" cy="344487"/>
          </a:xfrm>
          <a:prstGeom prst="star5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200"/>
          </a:p>
        </p:txBody>
      </p:sp>
      <p:sp>
        <p:nvSpPr>
          <p:cNvPr id="459" name="五角星 458"/>
          <p:cNvSpPr/>
          <p:nvPr/>
        </p:nvSpPr>
        <p:spPr>
          <a:xfrm>
            <a:off x="17467263" y="22036088"/>
            <a:ext cx="360362" cy="344487"/>
          </a:xfrm>
          <a:prstGeom prst="star5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200"/>
          </a:p>
        </p:txBody>
      </p:sp>
      <p:sp>
        <p:nvSpPr>
          <p:cNvPr id="460" name="五角星 459"/>
          <p:cNvSpPr/>
          <p:nvPr/>
        </p:nvSpPr>
        <p:spPr>
          <a:xfrm>
            <a:off x="17827625" y="22036088"/>
            <a:ext cx="360363" cy="344487"/>
          </a:xfrm>
          <a:prstGeom prst="star5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200"/>
          </a:p>
        </p:txBody>
      </p:sp>
      <p:sp>
        <p:nvSpPr>
          <p:cNvPr id="461" name="五角星 460"/>
          <p:cNvSpPr/>
          <p:nvPr/>
        </p:nvSpPr>
        <p:spPr>
          <a:xfrm>
            <a:off x="18187988" y="22036088"/>
            <a:ext cx="360362" cy="344487"/>
          </a:xfrm>
          <a:prstGeom prst="star5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200"/>
          </a:p>
        </p:txBody>
      </p:sp>
      <p:sp>
        <p:nvSpPr>
          <p:cNvPr id="462" name="五角星 461"/>
          <p:cNvSpPr/>
          <p:nvPr/>
        </p:nvSpPr>
        <p:spPr>
          <a:xfrm>
            <a:off x="18548350" y="19812000"/>
            <a:ext cx="360363" cy="344488"/>
          </a:xfrm>
          <a:prstGeom prst="star5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63" name="五角星 462"/>
          <p:cNvSpPr/>
          <p:nvPr/>
        </p:nvSpPr>
        <p:spPr>
          <a:xfrm>
            <a:off x="17108488" y="25431493"/>
            <a:ext cx="358775" cy="342900"/>
          </a:xfrm>
          <a:prstGeom prst="star5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200"/>
          </a:p>
        </p:txBody>
      </p:sp>
      <p:sp>
        <p:nvSpPr>
          <p:cNvPr id="464" name="五角星 463"/>
          <p:cNvSpPr/>
          <p:nvPr/>
        </p:nvSpPr>
        <p:spPr>
          <a:xfrm>
            <a:off x="17467263" y="25431493"/>
            <a:ext cx="360362" cy="342900"/>
          </a:xfrm>
          <a:prstGeom prst="star5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200"/>
          </a:p>
        </p:txBody>
      </p:sp>
      <p:sp>
        <p:nvSpPr>
          <p:cNvPr id="465" name="五角星 464"/>
          <p:cNvSpPr/>
          <p:nvPr/>
        </p:nvSpPr>
        <p:spPr>
          <a:xfrm>
            <a:off x="17108488" y="27319288"/>
            <a:ext cx="358775" cy="344488"/>
          </a:xfrm>
          <a:prstGeom prst="star5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200"/>
          </a:p>
        </p:txBody>
      </p:sp>
      <p:sp>
        <p:nvSpPr>
          <p:cNvPr id="466" name="TextBox 48"/>
          <p:cNvSpPr txBox="1">
            <a:spLocks noChangeArrowheads="1"/>
          </p:cNvSpPr>
          <p:nvPr/>
        </p:nvSpPr>
        <p:spPr bwMode="auto">
          <a:xfrm>
            <a:off x="17079913" y="25782331"/>
            <a:ext cx="6881548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宋体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zh-CN" i="1" dirty="0">
                <a:latin typeface="Times New Roman" pitchFamily="18" charset="0"/>
                <a:cs typeface="Times New Roman" pitchFamily="18" charset="0"/>
              </a:rPr>
              <a:t>Rice ball for a dollar. I guess so? But nothing special.</a:t>
            </a:r>
            <a:endParaRPr kumimoji="0" lang="zh-CN" altLang="en-US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7" name="TextBox 49"/>
          <p:cNvSpPr txBox="1">
            <a:spLocks noChangeArrowheads="1"/>
          </p:cNvSpPr>
          <p:nvPr/>
        </p:nvSpPr>
        <p:spPr bwMode="auto">
          <a:xfrm>
            <a:off x="17051338" y="27624088"/>
            <a:ext cx="6562938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宋体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zh-CN" i="1" dirty="0">
                <a:latin typeface="Times New Roman" pitchFamily="18" charset="0"/>
                <a:cs typeface="Times New Roman" pitchFamily="18" charset="0"/>
              </a:rPr>
              <a:t>I've done some pretty disgusting things in my life... trust me, but I've always been considerate of other people and their boundaries.</a:t>
            </a:r>
            <a:endParaRPr kumimoji="0" lang="zh-CN" altLang="en-US" i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69" name="直接箭头连接符 468"/>
          <p:cNvCxnSpPr/>
          <p:nvPr/>
        </p:nvCxnSpPr>
        <p:spPr>
          <a:xfrm flipV="1">
            <a:off x="20035945" y="21707326"/>
            <a:ext cx="746003" cy="2325127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8" name="直接箭头连接符 467"/>
          <p:cNvCxnSpPr/>
          <p:nvPr/>
        </p:nvCxnSpPr>
        <p:spPr>
          <a:xfrm flipH="1" flipV="1">
            <a:off x="19716750" y="23512377"/>
            <a:ext cx="171450" cy="530226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0" name="TextBox 59"/>
          <p:cNvSpPr txBox="1">
            <a:spLocks noChangeArrowheads="1"/>
          </p:cNvSpPr>
          <p:nvPr/>
        </p:nvSpPr>
        <p:spPr bwMode="auto">
          <a:xfrm>
            <a:off x="17614819" y="23992325"/>
            <a:ext cx="654058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宋体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zh-CN" sz="3600" b="1" dirty="0">
                <a:solidFill>
                  <a:srgbClr val="00B050"/>
                </a:solidFill>
                <a:latin typeface="Rockwell" pitchFamily="18" charset="0"/>
                <a:ea typeface="宋体" charset="-122"/>
              </a:rPr>
              <a:t>Positive Candidate Profile</a:t>
            </a:r>
            <a:endParaRPr kumimoji="0" lang="zh-CN" altLang="en-US" sz="3600" b="1" dirty="0">
              <a:solidFill>
                <a:srgbClr val="00B050"/>
              </a:solidFill>
              <a:latin typeface="Rockwell" pitchFamily="18" charset="0"/>
              <a:ea typeface="宋体" charset="-122"/>
            </a:endParaRPr>
          </a:p>
        </p:txBody>
      </p:sp>
      <p:sp>
        <p:nvSpPr>
          <p:cNvPr id="471" name="TextBox 68"/>
          <p:cNvSpPr txBox="1">
            <a:spLocks noChangeArrowheads="1"/>
          </p:cNvSpPr>
          <p:nvPr/>
        </p:nvSpPr>
        <p:spPr bwMode="auto">
          <a:xfrm>
            <a:off x="17467262" y="24677113"/>
            <a:ext cx="652801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宋体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zh-CN" b="1" dirty="0">
                <a:solidFill>
                  <a:srgbClr val="E46C0A"/>
                </a:solidFill>
                <a:latin typeface="Rockwell" pitchFamily="18" charset="0"/>
              </a:rPr>
              <a:t>Negative Candidate </a:t>
            </a:r>
            <a:r>
              <a:rPr kumimoji="0" lang="en-US" altLang="zh-CN" sz="3600" b="1" dirty="0">
                <a:solidFill>
                  <a:srgbClr val="E46C0A"/>
                </a:solidFill>
                <a:latin typeface="Rockwell" pitchFamily="18" charset="0"/>
              </a:rPr>
              <a:t>Profile</a:t>
            </a:r>
            <a:endParaRPr kumimoji="0" lang="zh-CN" altLang="en-US" b="1" dirty="0">
              <a:solidFill>
                <a:srgbClr val="E46C0A"/>
              </a:solidFill>
              <a:latin typeface="Rockwell" pitchFamily="18" charset="0"/>
            </a:endParaRPr>
          </a:p>
        </p:txBody>
      </p:sp>
      <p:cxnSp>
        <p:nvCxnSpPr>
          <p:cNvPr id="472" name="直接箭头连接符 471"/>
          <p:cNvCxnSpPr/>
          <p:nvPr/>
        </p:nvCxnSpPr>
        <p:spPr>
          <a:xfrm flipH="1">
            <a:off x="19558794" y="25216261"/>
            <a:ext cx="253206" cy="566070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3" name="直接箭头连接符 472"/>
          <p:cNvCxnSpPr/>
          <p:nvPr/>
        </p:nvCxnSpPr>
        <p:spPr>
          <a:xfrm>
            <a:off x="19973345" y="25215765"/>
            <a:ext cx="727097" cy="2493436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74" name="Picture 4" descr="http://i.istockimg.com/file_thumbview_approve/8838887/2/stock-illustration-8838887-world-landmark-icon-set.jpg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30200" y="23864579"/>
            <a:ext cx="2116866" cy="19307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5" name="Picture 2" descr="african, afro, american, avatar, user, woman icon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2673" y="20067111"/>
            <a:ext cx="1014981" cy="1014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6" name="Picture 6" descr="avatar, hip, hippie, jamaican, user icon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67535" y="28101410"/>
            <a:ext cx="1083192" cy="1083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7" name="Picture 8" descr="avatar, boy, man, pirate, user icon"/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02042" y="25568811"/>
            <a:ext cx="1014358" cy="1014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8" name="Picture 10" descr="avatar, chef, cook, man, user icon"/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49600" y="22085299"/>
            <a:ext cx="1043064" cy="1046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79" name="直接连接符 478"/>
          <p:cNvCxnSpPr/>
          <p:nvPr/>
        </p:nvCxnSpPr>
        <p:spPr>
          <a:xfrm>
            <a:off x="17079913" y="20662901"/>
            <a:ext cx="6161087" cy="26987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0" name="直接连接符 479"/>
          <p:cNvCxnSpPr/>
          <p:nvPr/>
        </p:nvCxnSpPr>
        <p:spPr>
          <a:xfrm>
            <a:off x="17079913" y="21223288"/>
            <a:ext cx="6161087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1" name="直接连接符 480"/>
          <p:cNvCxnSpPr/>
          <p:nvPr/>
        </p:nvCxnSpPr>
        <p:spPr>
          <a:xfrm>
            <a:off x="17133888" y="26328688"/>
            <a:ext cx="6107112" cy="54391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2" name="直接连接符 481"/>
          <p:cNvCxnSpPr/>
          <p:nvPr/>
        </p:nvCxnSpPr>
        <p:spPr>
          <a:xfrm>
            <a:off x="17108488" y="22873910"/>
            <a:ext cx="6734387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3" name="直接连接符 482"/>
          <p:cNvCxnSpPr/>
          <p:nvPr/>
        </p:nvCxnSpPr>
        <p:spPr>
          <a:xfrm flipV="1">
            <a:off x="17108488" y="23285519"/>
            <a:ext cx="6505788" cy="40829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4" name="直接连接符 483"/>
          <p:cNvCxnSpPr/>
          <p:nvPr/>
        </p:nvCxnSpPr>
        <p:spPr>
          <a:xfrm>
            <a:off x="17133888" y="28157488"/>
            <a:ext cx="6335925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5" name="直接连接符 484"/>
          <p:cNvCxnSpPr/>
          <p:nvPr/>
        </p:nvCxnSpPr>
        <p:spPr>
          <a:xfrm flipV="1">
            <a:off x="17108488" y="28644765"/>
            <a:ext cx="6297826" cy="18208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6" name="直接连接符 485"/>
          <p:cNvCxnSpPr/>
          <p:nvPr/>
        </p:nvCxnSpPr>
        <p:spPr>
          <a:xfrm>
            <a:off x="17079913" y="29605288"/>
            <a:ext cx="2808287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7" name="TextBox 21"/>
          <p:cNvSpPr txBox="1">
            <a:spLocks noChangeArrowheads="1"/>
          </p:cNvSpPr>
          <p:nvPr/>
        </p:nvSpPr>
        <p:spPr bwMode="auto">
          <a:xfrm>
            <a:off x="17094755" y="20137666"/>
            <a:ext cx="6900519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宋体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zh-CN" i="1" dirty="0">
                <a:latin typeface="Times New Roman" pitchFamily="18" charset="0"/>
                <a:cs typeface="Times New Roman" pitchFamily="18" charset="0"/>
              </a:rPr>
              <a:t>Absolutely amazing food and the most friendly and inviting atmosphere that I've ever experienced. </a:t>
            </a:r>
            <a:endParaRPr kumimoji="0" lang="zh-CN" altLang="en-US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8" name="TextBox 40"/>
          <p:cNvSpPr txBox="1">
            <a:spLocks noChangeArrowheads="1"/>
          </p:cNvSpPr>
          <p:nvPr/>
        </p:nvSpPr>
        <p:spPr bwMode="auto">
          <a:xfrm>
            <a:off x="17091580" y="22290088"/>
            <a:ext cx="6869881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宋体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zh-CN" i="1" dirty="0">
                <a:latin typeface="Times New Roman" pitchFamily="18" charset="0"/>
                <a:cs typeface="Times New Roman" pitchFamily="18" charset="0"/>
              </a:rPr>
              <a:t>The food was very reasonably priced. No soggy dough and just the right amount of sweetness. </a:t>
            </a:r>
            <a:endParaRPr kumimoji="0" lang="zh-CN" altLang="en-US" i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89" name="直接连接符 488"/>
          <p:cNvCxnSpPr/>
          <p:nvPr/>
        </p:nvCxnSpPr>
        <p:spPr>
          <a:xfrm>
            <a:off x="17068800" y="21653501"/>
            <a:ext cx="3776105" cy="13493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0" name="直接连接符 489"/>
          <p:cNvCxnSpPr/>
          <p:nvPr/>
        </p:nvCxnSpPr>
        <p:spPr>
          <a:xfrm flipV="1">
            <a:off x="17145000" y="23839333"/>
            <a:ext cx="2143338" cy="20416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1" name="直接连接符 490"/>
          <p:cNvCxnSpPr/>
          <p:nvPr/>
        </p:nvCxnSpPr>
        <p:spPr>
          <a:xfrm>
            <a:off x="17145000" y="26860170"/>
            <a:ext cx="2671999" cy="1918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2" name="直接连接符 491"/>
          <p:cNvCxnSpPr/>
          <p:nvPr/>
        </p:nvCxnSpPr>
        <p:spPr>
          <a:xfrm flipV="1">
            <a:off x="17145000" y="29129880"/>
            <a:ext cx="6297826" cy="18208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3" name="直接连接符 492"/>
          <p:cNvCxnSpPr/>
          <p:nvPr/>
        </p:nvCxnSpPr>
        <p:spPr>
          <a:xfrm>
            <a:off x="19126200" y="17678400"/>
            <a:ext cx="35179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4" name="直接箭头连接符 493"/>
          <p:cNvCxnSpPr>
            <a:stCxn id="502" idx="3"/>
            <a:endCxn id="504" idx="1"/>
          </p:cNvCxnSpPr>
          <p:nvPr/>
        </p:nvCxnSpPr>
        <p:spPr>
          <a:xfrm>
            <a:off x="29389797" y="9020271"/>
            <a:ext cx="2694994" cy="0"/>
          </a:xfrm>
          <a:prstGeom prst="straightConnector1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5" name="直接箭头连接符 494"/>
          <p:cNvCxnSpPr>
            <a:stCxn id="503" idx="3"/>
            <a:endCxn id="504" idx="1"/>
          </p:cNvCxnSpPr>
          <p:nvPr/>
        </p:nvCxnSpPr>
        <p:spPr>
          <a:xfrm flipV="1">
            <a:off x="29400909" y="9020271"/>
            <a:ext cx="2683882" cy="1360000"/>
          </a:xfrm>
          <a:prstGeom prst="straightConnector1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6" name="直接箭头连接符 495"/>
          <p:cNvCxnSpPr>
            <a:stCxn id="502" idx="3"/>
            <a:endCxn id="505" idx="1"/>
          </p:cNvCxnSpPr>
          <p:nvPr/>
        </p:nvCxnSpPr>
        <p:spPr>
          <a:xfrm>
            <a:off x="29389797" y="9020271"/>
            <a:ext cx="2754312" cy="1360000"/>
          </a:xfrm>
          <a:prstGeom prst="straightConnector1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7" name="直接箭头连接符 496"/>
          <p:cNvCxnSpPr>
            <a:stCxn id="503" idx="3"/>
            <a:endCxn id="505" idx="1"/>
          </p:cNvCxnSpPr>
          <p:nvPr/>
        </p:nvCxnSpPr>
        <p:spPr bwMode="auto">
          <a:xfrm>
            <a:off x="29400909" y="10380271"/>
            <a:ext cx="2743200" cy="0"/>
          </a:xfrm>
          <a:prstGeom prst="straightConnector1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8" name="矩形标注 21"/>
          <p:cNvSpPr/>
          <p:nvPr/>
        </p:nvSpPr>
        <p:spPr>
          <a:xfrm>
            <a:off x="26090414" y="11172127"/>
            <a:ext cx="4273549" cy="1629473"/>
          </a:xfrm>
          <a:prstGeom prst="wedgeRectCallout">
            <a:avLst>
              <a:gd name="adj1" fmla="val -11671"/>
              <a:gd name="adj2" fmla="val -68354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kumimoji="1"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ctr">
              <a:defRPr/>
            </a:pPr>
            <a:r>
              <a:rPr kumimoji="0" lang="en-US" altLang="zh-CN" sz="3000" b="1" dirty="0" smtClean="0">
                <a:solidFill>
                  <a:srgbClr val="FF0000"/>
                </a:solidFill>
                <a:latin typeface="Lucida Console" pitchFamily="49" charset="0"/>
                <a:ea typeface="宋体" pitchFamily="2" charset="-122"/>
              </a:rPr>
              <a:t>Why</a:t>
            </a:r>
            <a:r>
              <a:rPr kumimoji="0" lang="en-US" altLang="zh-CN" sz="3000" b="1" dirty="0" smtClean="0">
                <a:latin typeface="Lucida Console" pitchFamily="49" charset="0"/>
                <a:ea typeface="宋体" pitchFamily="2" charset="-122"/>
              </a:rPr>
              <a:t> does the user dislike  example suggestions? </a:t>
            </a:r>
            <a:endParaRPr kumimoji="0" lang="zh-CN" altLang="en-US" sz="3000" b="1" dirty="0" smtClean="0">
              <a:latin typeface="Lucida Console" pitchFamily="49" charset="0"/>
              <a:ea typeface="宋体" pitchFamily="2" charset="-122"/>
            </a:endParaRPr>
          </a:p>
        </p:txBody>
      </p:sp>
      <p:sp>
        <p:nvSpPr>
          <p:cNvPr id="499" name="矩形标注 22"/>
          <p:cNvSpPr/>
          <p:nvPr/>
        </p:nvSpPr>
        <p:spPr>
          <a:xfrm>
            <a:off x="26090413" y="6897602"/>
            <a:ext cx="4273549" cy="1478937"/>
          </a:xfrm>
          <a:prstGeom prst="wedgeRectCallout">
            <a:avLst>
              <a:gd name="adj1" fmla="val -14212"/>
              <a:gd name="adj2" fmla="val 63195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kumimoji="1"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ctr">
              <a:defRPr/>
            </a:pPr>
            <a:r>
              <a:rPr kumimoji="0" lang="en-US" altLang="zh-CN" sz="3000" b="1" dirty="0" smtClean="0">
                <a:solidFill>
                  <a:srgbClr val="FF0000"/>
                </a:solidFill>
                <a:latin typeface="Lucida Console" pitchFamily="49" charset="0"/>
                <a:ea typeface="宋体" pitchFamily="2" charset="-122"/>
              </a:rPr>
              <a:t>Why</a:t>
            </a:r>
            <a:r>
              <a:rPr kumimoji="0" lang="en-US" altLang="zh-CN" sz="3000" b="1" dirty="0" smtClean="0">
                <a:latin typeface="Lucida Console" pitchFamily="49" charset="0"/>
                <a:ea typeface="宋体" pitchFamily="2" charset="-122"/>
              </a:rPr>
              <a:t> does the user like example suggestions? </a:t>
            </a:r>
            <a:endParaRPr kumimoji="0" lang="zh-CN" altLang="en-US" sz="3000" b="1" dirty="0" smtClean="0">
              <a:latin typeface="Lucida Console" pitchFamily="49" charset="0"/>
              <a:ea typeface="宋体" pitchFamily="2" charset="-122"/>
            </a:endParaRPr>
          </a:p>
        </p:txBody>
      </p:sp>
      <p:sp>
        <p:nvSpPr>
          <p:cNvPr id="500" name="矩形标注 28"/>
          <p:cNvSpPr/>
          <p:nvPr/>
        </p:nvSpPr>
        <p:spPr>
          <a:xfrm>
            <a:off x="31606925" y="11164802"/>
            <a:ext cx="4491859" cy="1636798"/>
          </a:xfrm>
          <a:prstGeom prst="wedgeRectCallout">
            <a:avLst>
              <a:gd name="adj1" fmla="val 9053"/>
              <a:gd name="adj2" fmla="val -68083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kumimoji="1"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ctr">
              <a:defRPr/>
            </a:pPr>
            <a:r>
              <a:rPr kumimoji="0" lang="en-US" altLang="zh-CN" sz="3000" b="1" dirty="0" smtClean="0">
                <a:solidFill>
                  <a:srgbClr val="FF0000"/>
                </a:solidFill>
                <a:latin typeface="Lucida Console" pitchFamily="49" charset="0"/>
                <a:ea typeface="宋体" pitchFamily="2" charset="-122"/>
              </a:rPr>
              <a:t>Why</a:t>
            </a:r>
            <a:r>
              <a:rPr kumimoji="0" lang="en-US" altLang="zh-CN" sz="3000" b="1" dirty="0" smtClean="0">
                <a:latin typeface="Lucida Console" pitchFamily="49" charset="0"/>
                <a:ea typeface="宋体" pitchFamily="2" charset="-122"/>
              </a:rPr>
              <a:t> do other users dislike candidate suggestions? </a:t>
            </a:r>
            <a:endParaRPr kumimoji="0" lang="zh-CN" altLang="en-US" sz="3000" b="1" dirty="0" smtClean="0">
              <a:latin typeface="Lucida Console" pitchFamily="49" charset="0"/>
              <a:ea typeface="宋体" pitchFamily="2" charset="-122"/>
            </a:endParaRPr>
          </a:p>
        </p:txBody>
      </p:sp>
      <p:sp>
        <p:nvSpPr>
          <p:cNvPr id="501" name="矩形标注 29"/>
          <p:cNvSpPr/>
          <p:nvPr/>
        </p:nvSpPr>
        <p:spPr>
          <a:xfrm>
            <a:off x="31533900" y="6897602"/>
            <a:ext cx="4564884" cy="1478937"/>
          </a:xfrm>
          <a:prstGeom prst="wedgeRectCallout">
            <a:avLst>
              <a:gd name="adj1" fmla="val 11564"/>
              <a:gd name="adj2" fmla="val 62804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kumimoji="1"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ctr">
              <a:defRPr/>
            </a:pPr>
            <a:r>
              <a:rPr kumimoji="0" lang="en-US" altLang="zh-CN" sz="3000" b="1" dirty="0" smtClean="0">
                <a:solidFill>
                  <a:srgbClr val="FF0000"/>
                </a:solidFill>
                <a:latin typeface="Lucida Console" pitchFamily="49" charset="0"/>
                <a:ea typeface="宋体" pitchFamily="2" charset="-122"/>
              </a:rPr>
              <a:t>Why</a:t>
            </a:r>
            <a:r>
              <a:rPr kumimoji="0" lang="en-US" altLang="zh-CN" sz="3000" b="1" dirty="0" smtClean="0">
                <a:latin typeface="Lucida Console" pitchFamily="49" charset="0"/>
                <a:ea typeface="宋体" pitchFamily="2" charset="-122"/>
              </a:rPr>
              <a:t> do other users like candidate suggestions? </a:t>
            </a:r>
            <a:endParaRPr kumimoji="0" lang="zh-CN" altLang="en-US" sz="3000" b="1" dirty="0" smtClean="0">
              <a:latin typeface="Lucida Console" pitchFamily="49" charset="0"/>
              <a:ea typeface="宋体" pitchFamily="2" charset="-122"/>
            </a:endParaRPr>
          </a:p>
        </p:txBody>
      </p:sp>
      <p:sp>
        <p:nvSpPr>
          <p:cNvPr id="502" name="Rounded Rectangle 31"/>
          <p:cNvSpPr>
            <a:spLocks noChangeArrowheads="1"/>
          </p:cNvSpPr>
          <p:nvPr/>
        </p:nvSpPr>
        <p:spPr bwMode="auto">
          <a:xfrm>
            <a:off x="26429109" y="8582914"/>
            <a:ext cx="2960688" cy="87471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9CC746"/>
              </a:gs>
              <a:gs pos="20000">
                <a:srgbClr val="9BC348"/>
              </a:gs>
              <a:gs pos="100000">
                <a:srgbClr val="769535"/>
              </a:gs>
            </a:gsLst>
            <a:lin ang="5400000"/>
          </a:gradFill>
          <a:ln w="9525">
            <a:solidFill>
              <a:srgbClr val="98B954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sz="3000" dirty="0">
                <a:solidFill>
                  <a:schemeClr val="lt1"/>
                </a:solidFill>
                <a:latin typeface="Rockwell" panose="02060603020205020403" pitchFamily="18" charset="0"/>
                <a:ea typeface="+mn-ea"/>
              </a:rPr>
              <a:t>Positive User Profile</a:t>
            </a:r>
          </a:p>
        </p:txBody>
      </p:sp>
      <p:sp>
        <p:nvSpPr>
          <p:cNvPr id="503" name="Rounded Rectangle 32"/>
          <p:cNvSpPr>
            <a:spLocks noChangeArrowheads="1"/>
          </p:cNvSpPr>
          <p:nvPr/>
        </p:nvSpPr>
        <p:spPr bwMode="auto">
          <a:xfrm>
            <a:off x="26429108" y="9900539"/>
            <a:ext cx="2971801" cy="95946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CE3B37"/>
              </a:gs>
              <a:gs pos="20000">
                <a:srgbClr val="CB3D3A"/>
              </a:gs>
              <a:gs pos="100000">
                <a:srgbClr val="9B2D2A"/>
              </a:gs>
            </a:gsLst>
            <a:lin ang="5400000"/>
          </a:gradFill>
          <a:ln w="9525">
            <a:solidFill>
              <a:srgbClr val="BE4B48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sz="3000" dirty="0">
                <a:solidFill>
                  <a:schemeClr val="lt1"/>
                </a:solidFill>
                <a:latin typeface="Rockwell" panose="02060603020205020403" pitchFamily="18" charset="0"/>
                <a:ea typeface="+mn-ea"/>
              </a:rPr>
              <a:t>Negative User Profile</a:t>
            </a:r>
          </a:p>
        </p:txBody>
      </p:sp>
      <p:sp>
        <p:nvSpPr>
          <p:cNvPr id="504" name="Rounded Rectangle 33"/>
          <p:cNvSpPr>
            <a:spLocks noChangeArrowheads="1"/>
          </p:cNvSpPr>
          <p:nvPr/>
        </p:nvSpPr>
        <p:spPr bwMode="auto">
          <a:xfrm>
            <a:off x="32084791" y="8582914"/>
            <a:ext cx="3183518" cy="87471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5FFE6"/>
              </a:gs>
              <a:gs pos="64999">
                <a:srgbClr val="E4FDC2"/>
              </a:gs>
              <a:gs pos="100000">
                <a:srgbClr val="DAFDA7"/>
              </a:gs>
            </a:gsLst>
            <a:lin ang="5400000" scaled="1"/>
          </a:gradFill>
          <a:ln w="9525">
            <a:solidFill>
              <a:srgbClr val="98B954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sz="3000" dirty="0">
                <a:solidFill>
                  <a:schemeClr val="dk1"/>
                </a:solidFill>
                <a:latin typeface="Rockwell" panose="02060603020205020403" pitchFamily="18" charset="0"/>
                <a:ea typeface="+mn-ea"/>
              </a:rPr>
              <a:t>Positive Candi. Profile</a:t>
            </a:r>
          </a:p>
        </p:txBody>
      </p:sp>
      <p:sp>
        <p:nvSpPr>
          <p:cNvPr id="505" name="Rounded Rectangle 34"/>
          <p:cNvSpPr>
            <a:spLocks noChangeArrowheads="1"/>
          </p:cNvSpPr>
          <p:nvPr/>
        </p:nvSpPr>
        <p:spPr bwMode="auto">
          <a:xfrm>
            <a:off x="32144109" y="9900539"/>
            <a:ext cx="3124200" cy="95946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E5E5"/>
              </a:gs>
              <a:gs pos="64999">
                <a:srgbClr val="FFBEBD"/>
              </a:gs>
              <a:gs pos="100000">
                <a:srgbClr val="FFA2A1"/>
              </a:gs>
            </a:gsLst>
            <a:lin ang="5400000" scaled="1"/>
          </a:gradFill>
          <a:ln w="9525">
            <a:solidFill>
              <a:srgbClr val="BE4B48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sz="3000" dirty="0">
                <a:solidFill>
                  <a:schemeClr val="dk1"/>
                </a:solidFill>
                <a:latin typeface="Rockwell" panose="02060603020205020403" pitchFamily="18" charset="0"/>
                <a:ea typeface="+mn-ea"/>
              </a:rPr>
              <a:t>Negative Candi. Profile</a:t>
            </a:r>
          </a:p>
        </p:txBody>
      </p:sp>
      <p:pic>
        <p:nvPicPr>
          <p:cNvPr id="506" name="Picture 2" descr="https://cdn4.iconfinder.com/data/icons/user-avatar-flat-icons/512/User_Avatar-44-512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68037" y="9213152"/>
            <a:ext cx="863600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7" name="Picture 4" descr="http://i.istockimg.com/file_thumbview_approve/8838887/2/stock-illustration-8838887-world-landmark-icon-set.jpg"/>
          <p:cNvPicPr>
            <a:picLocks noChangeAspect="1" noChangeArrowheads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20709" y="9292069"/>
            <a:ext cx="967109" cy="882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8" name="TextBox 507"/>
          <p:cNvSpPr txBox="1">
            <a:spLocks noChangeArrowheads="1"/>
          </p:cNvSpPr>
          <p:nvPr/>
        </p:nvSpPr>
        <p:spPr bwMode="auto">
          <a:xfrm>
            <a:off x="29638299" y="10439400"/>
            <a:ext cx="267050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宋体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zh-CN" sz="3600" b="1" dirty="0">
                <a:solidFill>
                  <a:srgbClr val="558ED5"/>
                </a:solidFill>
                <a:latin typeface="Rockwell" pitchFamily="18" charset="0"/>
              </a:rPr>
              <a:t>Similarity</a:t>
            </a:r>
            <a:endParaRPr kumimoji="0" lang="zh-CN" altLang="en-US" sz="3600" b="1" dirty="0">
              <a:solidFill>
                <a:srgbClr val="558ED5"/>
              </a:solidFill>
              <a:latin typeface="Rockwell" pitchFamily="18" charset="0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3236428" y="34313336"/>
            <a:ext cx="598377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200" b="1" dirty="0" smtClean="0">
                <a:solidFill>
                  <a:srgbClr val="0070C0"/>
                </a:solidFill>
              </a:rPr>
              <a:t>Need a new resource</a:t>
            </a:r>
            <a:endParaRPr lang="zh-CN" altLang="en-US" sz="4200" b="1" dirty="0">
              <a:solidFill>
                <a:srgbClr val="0070C0"/>
              </a:solidFill>
            </a:endParaRPr>
          </a:p>
        </p:txBody>
      </p:sp>
      <p:pic>
        <p:nvPicPr>
          <p:cNvPr id="1030" name="Picture 6" descr="https://cdn3.iconfinder.com/data/icons/musthave/256/Redo.png"/>
          <p:cNvPicPr>
            <a:picLocks noChangeAspect="1" noChangeArrowheads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907165" flipV="1">
            <a:off x="8898967" y="33723108"/>
            <a:ext cx="2240555" cy="1782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51" name="圆角矩形 550"/>
          <p:cNvSpPr/>
          <p:nvPr/>
        </p:nvSpPr>
        <p:spPr>
          <a:xfrm>
            <a:off x="26746200" y="5867400"/>
            <a:ext cx="8534400" cy="60960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 smtClean="0">
                <a:solidFill>
                  <a:schemeClr val="tx1"/>
                </a:solidFill>
              </a:rPr>
              <a:t>Calculate Similarity</a:t>
            </a:r>
            <a:endParaRPr lang="zh-CN" altLang="en-US" sz="5400" dirty="0">
              <a:solidFill>
                <a:schemeClr val="tx1"/>
              </a:solidFill>
            </a:endParaRPr>
          </a:p>
        </p:txBody>
      </p:sp>
      <p:sp>
        <p:nvSpPr>
          <p:cNvPr id="552" name="圆角矩形 551"/>
          <p:cNvSpPr/>
          <p:nvPr/>
        </p:nvSpPr>
        <p:spPr>
          <a:xfrm>
            <a:off x="26080837" y="13182600"/>
            <a:ext cx="9580763" cy="658504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 smtClean="0">
                <a:solidFill>
                  <a:schemeClr val="tx1"/>
                </a:solidFill>
              </a:rPr>
              <a:t>Rank Candidates using Similarity Score</a:t>
            </a:r>
            <a:endParaRPr lang="zh-CN" altLang="en-US" sz="5400" dirty="0">
              <a:solidFill>
                <a:schemeClr val="tx1"/>
              </a:solidFill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27660600" y="14325600"/>
            <a:ext cx="6096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371600" indent="-1371600">
              <a:buAutoNum type="arabicPeriod"/>
            </a:pPr>
            <a:r>
              <a:rPr lang="en-US" altLang="zh-CN" sz="3600" dirty="0" smtClean="0"/>
              <a:t>Learning to Rank</a:t>
            </a:r>
          </a:p>
          <a:p>
            <a:pPr marL="1371600" indent="-1371600">
              <a:buAutoNum type="arabicPeriod"/>
            </a:pPr>
            <a:r>
              <a:rPr lang="en-US" altLang="zh-CN" sz="3600" dirty="0" smtClean="0"/>
              <a:t>Linear Interpolation</a:t>
            </a:r>
            <a:endParaRPr lang="zh-CN" altLang="en-US" sz="3600" dirty="0"/>
          </a:p>
        </p:txBody>
      </p:sp>
      <p:sp>
        <p:nvSpPr>
          <p:cNvPr id="553" name="TextBox 5"/>
          <p:cNvSpPr txBox="1">
            <a:spLocks noChangeArrowheads="1"/>
          </p:cNvSpPr>
          <p:nvPr/>
        </p:nvSpPr>
        <p:spPr bwMode="auto">
          <a:xfrm>
            <a:off x="14802880" y="30229314"/>
            <a:ext cx="734137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宋体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zh-CN" sz="4000" b="1" dirty="0">
                <a:latin typeface="Rockwell" pitchFamily="18" charset="0"/>
                <a:ea typeface="宋体" charset="-122"/>
              </a:rPr>
              <a:t>Representations of </a:t>
            </a:r>
            <a:r>
              <a:rPr kumimoji="0" lang="en-US" altLang="zh-CN" sz="4000" b="1" dirty="0" smtClean="0">
                <a:latin typeface="Rockwell" pitchFamily="18" charset="0"/>
                <a:ea typeface="宋体" charset="-122"/>
              </a:rPr>
              <a:t>Opinions</a:t>
            </a:r>
            <a:endParaRPr kumimoji="0" lang="zh-CN" altLang="en-US" sz="4000" b="1" dirty="0">
              <a:latin typeface="Rockwell" pitchFamily="18" charset="0"/>
              <a:ea typeface="宋体" charset="-122"/>
            </a:endParaRPr>
          </a:p>
        </p:txBody>
      </p:sp>
      <p:sp>
        <p:nvSpPr>
          <p:cNvPr id="554" name="TextBox 7"/>
          <p:cNvSpPr txBox="1">
            <a:spLocks noChangeArrowheads="1"/>
          </p:cNvSpPr>
          <p:nvPr/>
        </p:nvSpPr>
        <p:spPr bwMode="auto">
          <a:xfrm>
            <a:off x="13106401" y="31310282"/>
            <a:ext cx="10888874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宋体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宋体" charset="-122"/>
                <a:cs typeface="宋体" charset="-122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kumimoji="0" lang="en-US" altLang="zh-CN" sz="3600" dirty="0">
                <a:latin typeface="Rockwell" pitchFamily="18" charset="0"/>
                <a:ea typeface="宋体" charset="-122"/>
              </a:rPr>
              <a:t>Full Reviews (</a:t>
            </a:r>
            <a:r>
              <a:rPr kumimoji="0" lang="en-US" altLang="zh-CN" sz="3600" b="1" i="1" dirty="0">
                <a:latin typeface="Rockwell" pitchFamily="18" charset="0"/>
                <a:ea typeface="宋体" charset="-122"/>
              </a:rPr>
              <a:t>FR</a:t>
            </a:r>
            <a:r>
              <a:rPr kumimoji="0" lang="en-US" altLang="zh-CN" sz="3600" dirty="0">
                <a:latin typeface="Rockwell" pitchFamily="18" charset="0"/>
                <a:ea typeface="宋体" charset="-122"/>
              </a:rPr>
              <a:t>): use full text in the review.</a:t>
            </a:r>
          </a:p>
          <a:p>
            <a:pPr eaLnBrk="1" hangingPunct="1">
              <a:spcBef>
                <a:spcPct val="0"/>
              </a:spcBef>
            </a:pPr>
            <a:r>
              <a:rPr kumimoji="0" lang="en-US" altLang="zh-CN" sz="3600" dirty="0" smtClean="0">
                <a:latin typeface="Rockwell" pitchFamily="18" charset="0"/>
                <a:ea typeface="宋体" charset="-122"/>
              </a:rPr>
              <a:t>Unique </a:t>
            </a:r>
            <a:r>
              <a:rPr kumimoji="0" lang="en-US" altLang="zh-CN" sz="3600" dirty="0">
                <a:latin typeface="Rockwell" pitchFamily="18" charset="0"/>
                <a:ea typeface="宋体" charset="-122"/>
              </a:rPr>
              <a:t>terms from Selective Reviews </a:t>
            </a:r>
            <a:r>
              <a:rPr kumimoji="0" lang="en-US" altLang="zh-CN" sz="3600" dirty="0" smtClean="0">
                <a:latin typeface="Rockwell" pitchFamily="18" charset="0"/>
                <a:ea typeface="宋体" charset="-122"/>
              </a:rPr>
              <a:t>(</a:t>
            </a:r>
            <a:r>
              <a:rPr kumimoji="0" lang="en-US" altLang="zh-CN" sz="3600" b="1" i="1" dirty="0" smtClean="0">
                <a:latin typeface="Rockwell" pitchFamily="18" charset="0"/>
                <a:ea typeface="宋体" charset="-122"/>
              </a:rPr>
              <a:t>SR</a:t>
            </a:r>
            <a:r>
              <a:rPr kumimoji="0" lang="en-US" altLang="zh-CN" sz="3600" dirty="0">
                <a:latin typeface="Rockwell" pitchFamily="18" charset="0"/>
                <a:ea typeface="宋体" charset="-122"/>
              </a:rPr>
              <a:t>): only consider the unique terms in SR.</a:t>
            </a:r>
          </a:p>
          <a:p>
            <a:pPr eaLnBrk="1" hangingPunct="1">
              <a:spcBef>
                <a:spcPct val="0"/>
              </a:spcBef>
            </a:pPr>
            <a:r>
              <a:rPr kumimoji="0" lang="en-US" altLang="zh-CN" sz="3600" dirty="0">
                <a:latin typeface="Rockwell" pitchFamily="18" charset="0"/>
                <a:ea typeface="宋体" charset="-122"/>
              </a:rPr>
              <a:t>Nouns in Reviews (</a:t>
            </a:r>
            <a:r>
              <a:rPr kumimoji="0" lang="en-US" altLang="zh-CN" sz="3600" b="1" i="1" dirty="0">
                <a:latin typeface="Rockwell" pitchFamily="18" charset="0"/>
                <a:ea typeface="宋体" charset="-122"/>
              </a:rPr>
              <a:t>NR</a:t>
            </a:r>
            <a:r>
              <a:rPr kumimoji="0" lang="en-US" altLang="zh-CN" sz="3600" dirty="0">
                <a:latin typeface="Rockwell" pitchFamily="18" charset="0"/>
                <a:ea typeface="宋体" charset="-122"/>
              </a:rPr>
              <a:t>): nouns in the review.</a:t>
            </a:r>
          </a:p>
          <a:p>
            <a:pPr eaLnBrk="1" hangingPunct="1">
              <a:spcBef>
                <a:spcPct val="0"/>
              </a:spcBef>
            </a:pPr>
            <a:r>
              <a:rPr kumimoji="0" lang="en-US" altLang="zh-CN" sz="3600" dirty="0">
                <a:latin typeface="Rockwell" pitchFamily="18" charset="0"/>
                <a:ea typeface="宋体" charset="-122"/>
              </a:rPr>
              <a:t>Review Summaries (</a:t>
            </a:r>
            <a:r>
              <a:rPr kumimoji="0" lang="en-US" altLang="zh-CN" sz="3600" b="1" i="1" dirty="0">
                <a:latin typeface="Rockwell" pitchFamily="18" charset="0"/>
                <a:ea typeface="宋体" charset="-122"/>
              </a:rPr>
              <a:t>RS</a:t>
            </a:r>
            <a:r>
              <a:rPr kumimoji="0" lang="en-US" altLang="zh-CN" sz="3600" dirty="0">
                <a:latin typeface="Rockwell" pitchFamily="18" charset="0"/>
                <a:ea typeface="宋体" charset="-122"/>
              </a:rPr>
              <a:t>): summary of the review. RS are the terms extracted from the reviews using </a:t>
            </a:r>
            <a:r>
              <a:rPr kumimoji="0" lang="en-US" altLang="zh-CN" sz="3600" dirty="0" err="1">
                <a:latin typeface="Rockwell" pitchFamily="18" charset="0"/>
                <a:ea typeface="宋体" charset="-122"/>
              </a:rPr>
              <a:t>Opinosis</a:t>
            </a:r>
            <a:r>
              <a:rPr kumimoji="0" lang="en-US" altLang="zh-CN" sz="3600" dirty="0">
                <a:latin typeface="Rockwell" pitchFamily="18" charset="0"/>
                <a:ea typeface="宋体" charset="-122"/>
              </a:rPr>
              <a:t> </a:t>
            </a:r>
            <a:r>
              <a:rPr kumimoji="0" lang="en-US" altLang="zh-CN" sz="3600" dirty="0" smtClean="0">
                <a:latin typeface="Rockwell" pitchFamily="18" charset="0"/>
                <a:ea typeface="宋体" charset="-122"/>
              </a:rPr>
              <a:t>Algorithm.</a:t>
            </a:r>
            <a:endParaRPr kumimoji="0" lang="zh-CN" altLang="en-US" sz="3600" dirty="0">
              <a:latin typeface="Rockwell" pitchFamily="18" charset="0"/>
              <a:ea typeface="宋体" charset="-122"/>
            </a:endParaRPr>
          </a:p>
        </p:txBody>
      </p:sp>
      <p:pic>
        <p:nvPicPr>
          <p:cNvPr id="1035" name="Picture 11" descr="E:\Dropbox\code\irj2014\all_results\interpolation_para_sensitivity_plots\trec2013_cs-with_validation-PerUser0.5-P@5-rs_features.png"/>
          <p:cNvPicPr>
            <a:picLocks noChangeAspect="1" noChangeArrowheads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14200" y="21604545"/>
            <a:ext cx="10681561" cy="4684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" name="Picture 12" descr="E:\Dropbox\code\irj2014\all_results\interpolation_para_sensitivity_plots\trec2013_cs-with_validation-PerUser0.5-P@5-rs_features_fixed_a1.0.png"/>
          <p:cNvPicPr>
            <a:picLocks noChangeAspect="1" noChangeArrowheads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28513" y="26365200"/>
            <a:ext cx="10729887" cy="3672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9" name="Picture 15" descr="E:\Dropbox\code\irj2014\all_results\interpolation_para_sensitivity_plots\trec2013_cs-with_validation-PerUser0.5-P@5-nr_features_fixed_a1.0_b1.0.png"/>
          <p:cNvPicPr>
            <a:picLocks noChangeAspect="1" noChangeArrowheads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90400" y="30212664"/>
            <a:ext cx="10591800" cy="2665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55" name="矩形 554"/>
          <p:cNvSpPr/>
          <p:nvPr/>
        </p:nvSpPr>
        <p:spPr>
          <a:xfrm>
            <a:off x="25288975" y="30251400"/>
            <a:ext cx="1102638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70C0"/>
              </a:buClr>
            </a:pPr>
            <a:r>
              <a:rPr lang="en-US" altLang="zh-CN" sz="3600" dirty="0">
                <a:solidFill>
                  <a:srgbClr val="FF0000"/>
                </a:solidFill>
                <a:latin typeface="Rockwell" pitchFamily="18" charset="0"/>
                <a:ea typeface="宋体" charset="-122"/>
                <a:cs typeface="宋体" charset="-122"/>
              </a:rPr>
              <a:t>*</a:t>
            </a:r>
            <a:r>
              <a:rPr lang="en-US" altLang="zh-CN" sz="3600" dirty="0">
                <a:latin typeface="Rockwell" pitchFamily="18" charset="0"/>
                <a:ea typeface="宋体" charset="-122"/>
                <a:cs typeface="宋体" charset="-122"/>
              </a:rPr>
              <a:t> TREC is a NIST-Sponsored Text </a:t>
            </a:r>
            <a:r>
              <a:rPr lang="en-US" altLang="zh-CN" sz="3600" dirty="0" err="1">
                <a:latin typeface="Rockwell" pitchFamily="18" charset="0"/>
                <a:ea typeface="宋体" charset="-122"/>
                <a:cs typeface="宋体" charset="-122"/>
              </a:rPr>
              <a:t>REtrieval</a:t>
            </a:r>
            <a:r>
              <a:rPr lang="en-US" altLang="zh-CN" sz="3600" dirty="0">
                <a:latin typeface="Rockwell" pitchFamily="18" charset="0"/>
                <a:ea typeface="宋体" charset="-122"/>
                <a:cs typeface="宋体" charset="-122"/>
              </a:rPr>
              <a:t> Conference. Our method consistently ranks as the 1st in TREC2013 and TREC2014 Contextual Suggestion Track.</a:t>
            </a:r>
          </a:p>
        </p:txBody>
      </p:sp>
      <p:sp>
        <p:nvSpPr>
          <p:cNvPr id="556" name="圆角矩形 555"/>
          <p:cNvSpPr/>
          <p:nvPr/>
        </p:nvSpPr>
        <p:spPr>
          <a:xfrm>
            <a:off x="37490401" y="5867400"/>
            <a:ext cx="10591800" cy="573601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 smtClean="0"/>
              <a:t>Experiment Results on Example Data</a:t>
            </a:r>
            <a:endParaRPr lang="zh-CN" altLang="en-US" sz="5400" dirty="0"/>
          </a:p>
        </p:txBody>
      </p:sp>
      <p:sp>
        <p:nvSpPr>
          <p:cNvPr id="558" name="圆角矩形 557"/>
          <p:cNvSpPr/>
          <p:nvPr/>
        </p:nvSpPr>
        <p:spPr>
          <a:xfrm>
            <a:off x="37490400" y="16799999"/>
            <a:ext cx="10591800" cy="573601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 smtClean="0"/>
              <a:t>Parameter Tuning of LI</a:t>
            </a:r>
            <a:endParaRPr lang="zh-CN" altLang="en-US" sz="5400" dirty="0"/>
          </a:p>
        </p:txBody>
      </p:sp>
      <p:graphicFrame>
        <p:nvGraphicFramePr>
          <p:cNvPr id="109" name="表格 10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2532452"/>
              </p:ext>
            </p:extLst>
          </p:nvPr>
        </p:nvGraphicFramePr>
        <p:xfrm>
          <a:off x="25139795" y="32772459"/>
          <a:ext cx="11283805" cy="2468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78005"/>
                <a:gridCol w="1535517"/>
                <a:gridCol w="2256761"/>
                <a:gridCol w="2256761"/>
                <a:gridCol w="2256761"/>
              </a:tblGrid>
              <a:tr h="636736">
                <a:tc>
                  <a:txBody>
                    <a:bodyPr/>
                    <a:lstStyle/>
                    <a:p>
                      <a:endParaRPr lang="zh-CN" altLang="en-US" sz="3600" kern="1200" dirty="0">
                        <a:solidFill>
                          <a:schemeClr val="tx1"/>
                        </a:solidFill>
                        <a:latin typeface="Rockwell" pitchFamily="18" charset="0"/>
                        <a:ea typeface="宋体" charset="-122"/>
                        <a:cs typeface="宋体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600" kern="1200" dirty="0" smtClean="0">
                          <a:solidFill>
                            <a:schemeClr val="tx1"/>
                          </a:solidFill>
                          <a:latin typeface="Rockwell" pitchFamily="18" charset="0"/>
                          <a:ea typeface="宋体" charset="-122"/>
                          <a:cs typeface="宋体" charset="-122"/>
                        </a:rPr>
                        <a:t>P@5 Rank</a:t>
                      </a:r>
                      <a:endParaRPr lang="zh-CN" altLang="en-US" sz="3600" kern="1200" dirty="0">
                        <a:solidFill>
                          <a:schemeClr val="tx1"/>
                        </a:solidFill>
                        <a:latin typeface="Rockwell" pitchFamily="18" charset="0"/>
                        <a:ea typeface="宋体" charset="-122"/>
                        <a:cs typeface="宋体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600" kern="1200" dirty="0" smtClean="0">
                          <a:solidFill>
                            <a:schemeClr val="tx1"/>
                          </a:solidFill>
                          <a:latin typeface="Rockwell" pitchFamily="18" charset="0"/>
                          <a:ea typeface="宋体" charset="-122"/>
                          <a:cs typeface="宋体" charset="-122"/>
                        </a:rPr>
                        <a:t>P@5 Score</a:t>
                      </a:r>
                      <a:endParaRPr lang="zh-CN" altLang="en-US" sz="3600" kern="1200" dirty="0">
                        <a:solidFill>
                          <a:schemeClr val="tx1"/>
                        </a:solidFill>
                        <a:latin typeface="Rockwell" pitchFamily="18" charset="0"/>
                        <a:ea typeface="宋体" charset="-122"/>
                        <a:cs typeface="宋体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600" kern="1200" dirty="0" smtClean="0">
                          <a:solidFill>
                            <a:schemeClr val="tx1"/>
                          </a:solidFill>
                          <a:latin typeface="Rockwell" pitchFamily="18" charset="0"/>
                          <a:ea typeface="宋体" charset="-122"/>
                          <a:cs typeface="宋体" charset="-122"/>
                        </a:rPr>
                        <a:t>TBG Rank</a:t>
                      </a:r>
                      <a:endParaRPr lang="zh-CN" altLang="en-US" sz="3600" kern="1200" dirty="0">
                        <a:solidFill>
                          <a:schemeClr val="tx1"/>
                        </a:solidFill>
                        <a:latin typeface="Rockwell" pitchFamily="18" charset="0"/>
                        <a:ea typeface="宋体" charset="-122"/>
                        <a:cs typeface="宋体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519258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3600" kern="1200" dirty="0" smtClean="0">
                          <a:solidFill>
                            <a:schemeClr val="tx1"/>
                          </a:solidFill>
                          <a:latin typeface="Rockwell" pitchFamily="18" charset="0"/>
                          <a:ea typeface="宋体" charset="-122"/>
                          <a:cs typeface="宋体" charset="-122"/>
                        </a:rPr>
                        <a:t>TBG Score</a:t>
                      </a:r>
                      <a:endParaRPr lang="zh-CN" altLang="en-US" sz="3600" kern="1200" dirty="0">
                        <a:solidFill>
                          <a:schemeClr val="tx1"/>
                        </a:solidFill>
                        <a:latin typeface="Rockwell" pitchFamily="18" charset="0"/>
                        <a:ea typeface="宋体" charset="-122"/>
                        <a:cs typeface="宋体" charset="-122"/>
                      </a:endParaRPr>
                    </a:p>
                  </a:txBody>
                  <a:tcPr/>
                </a:tc>
              </a:tr>
              <a:tr h="636736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600" kern="1200" dirty="0" smtClean="0">
                          <a:solidFill>
                            <a:schemeClr val="tx1"/>
                          </a:solidFill>
                          <a:latin typeface="Rockwell" pitchFamily="18" charset="0"/>
                          <a:ea typeface="宋体" charset="-122"/>
                          <a:cs typeface="宋体" charset="-122"/>
                        </a:rPr>
                        <a:t>TREC2013</a:t>
                      </a:r>
                      <a:endParaRPr lang="zh-CN" altLang="en-US" sz="3600" kern="1200" dirty="0">
                        <a:solidFill>
                          <a:schemeClr val="tx1"/>
                        </a:solidFill>
                        <a:latin typeface="Rockwell" pitchFamily="18" charset="0"/>
                        <a:ea typeface="宋体" charset="-122"/>
                        <a:cs typeface="宋体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600" kern="1200" dirty="0" smtClean="0">
                          <a:solidFill>
                            <a:schemeClr val="tx1"/>
                          </a:solidFill>
                          <a:latin typeface="Rockwell" pitchFamily="18" charset="0"/>
                          <a:ea typeface="宋体" charset="-122"/>
                          <a:cs typeface="宋体" charset="-122"/>
                        </a:rPr>
                        <a:t>1</a:t>
                      </a:r>
                      <a:endParaRPr lang="zh-CN" altLang="en-US" sz="3600" kern="1200" dirty="0">
                        <a:solidFill>
                          <a:schemeClr val="tx1"/>
                        </a:solidFill>
                        <a:latin typeface="Rockwell" pitchFamily="18" charset="0"/>
                        <a:ea typeface="宋体" charset="-122"/>
                        <a:cs typeface="宋体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600" kern="1200" dirty="0" smtClean="0">
                          <a:solidFill>
                            <a:schemeClr val="tx1"/>
                          </a:solidFill>
                          <a:latin typeface="Rockwell" pitchFamily="18" charset="0"/>
                          <a:ea typeface="宋体" charset="-122"/>
                          <a:cs typeface="宋体" charset="-122"/>
                        </a:rPr>
                        <a:t>0.5094</a:t>
                      </a:r>
                      <a:endParaRPr lang="zh-CN" altLang="en-US" sz="3600" kern="1200" dirty="0">
                        <a:solidFill>
                          <a:schemeClr val="tx1"/>
                        </a:solidFill>
                        <a:latin typeface="Rockwell" pitchFamily="18" charset="0"/>
                        <a:ea typeface="宋体" charset="-122"/>
                        <a:cs typeface="宋体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600" kern="1200" dirty="0" smtClean="0">
                          <a:solidFill>
                            <a:schemeClr val="tx1"/>
                          </a:solidFill>
                          <a:latin typeface="Rockwell" pitchFamily="18" charset="0"/>
                          <a:ea typeface="宋体" charset="-122"/>
                          <a:cs typeface="宋体" charset="-122"/>
                        </a:rPr>
                        <a:t>1</a:t>
                      </a:r>
                      <a:endParaRPr lang="zh-CN" altLang="en-US" sz="3600" kern="1200" dirty="0">
                        <a:solidFill>
                          <a:schemeClr val="tx1"/>
                        </a:solidFill>
                        <a:latin typeface="Rockwell" pitchFamily="18" charset="0"/>
                        <a:ea typeface="宋体" charset="-122"/>
                        <a:cs typeface="宋体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600" kern="1200" dirty="0" smtClean="0">
                          <a:solidFill>
                            <a:schemeClr val="tx1"/>
                          </a:solidFill>
                          <a:latin typeface="Rockwell" pitchFamily="18" charset="0"/>
                          <a:ea typeface="宋体" charset="-122"/>
                          <a:cs typeface="宋体" charset="-122"/>
                        </a:rPr>
                        <a:t>2.4474</a:t>
                      </a:r>
                      <a:endParaRPr lang="zh-CN" altLang="en-US" sz="3600" kern="1200" dirty="0">
                        <a:solidFill>
                          <a:schemeClr val="tx1"/>
                        </a:solidFill>
                        <a:latin typeface="Rockwell" pitchFamily="18" charset="0"/>
                        <a:ea typeface="宋体" charset="-122"/>
                        <a:cs typeface="宋体" charset="-122"/>
                      </a:endParaRPr>
                    </a:p>
                  </a:txBody>
                  <a:tcPr/>
                </a:tc>
              </a:tr>
              <a:tr h="636736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600" kern="1200" dirty="0" smtClean="0">
                          <a:solidFill>
                            <a:schemeClr val="tx1"/>
                          </a:solidFill>
                          <a:latin typeface="Rockwell" pitchFamily="18" charset="0"/>
                          <a:ea typeface="宋体" charset="-122"/>
                          <a:cs typeface="宋体" charset="-122"/>
                        </a:rPr>
                        <a:t>TREC2014</a:t>
                      </a:r>
                      <a:endParaRPr lang="zh-CN" altLang="en-US" sz="3600" kern="1200" dirty="0">
                        <a:solidFill>
                          <a:schemeClr val="tx1"/>
                        </a:solidFill>
                        <a:latin typeface="Rockwell" pitchFamily="18" charset="0"/>
                        <a:ea typeface="宋体" charset="-122"/>
                        <a:cs typeface="宋体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600" kern="1200" dirty="0" smtClean="0">
                          <a:solidFill>
                            <a:schemeClr val="tx1"/>
                          </a:solidFill>
                          <a:latin typeface="Rockwell" pitchFamily="18" charset="0"/>
                          <a:ea typeface="宋体" charset="-122"/>
                          <a:cs typeface="宋体" charset="-122"/>
                        </a:rPr>
                        <a:t>1</a:t>
                      </a:r>
                      <a:endParaRPr lang="zh-CN" altLang="en-US" sz="3600" kern="1200" dirty="0">
                        <a:solidFill>
                          <a:schemeClr val="tx1"/>
                        </a:solidFill>
                        <a:latin typeface="Rockwell" pitchFamily="18" charset="0"/>
                        <a:ea typeface="宋体" charset="-122"/>
                        <a:cs typeface="宋体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600" kern="1200" dirty="0" smtClean="0">
                          <a:solidFill>
                            <a:schemeClr val="tx1"/>
                          </a:solidFill>
                          <a:latin typeface="Rockwell" pitchFamily="18" charset="0"/>
                          <a:ea typeface="宋体" charset="-122"/>
                          <a:cs typeface="宋体" charset="-122"/>
                        </a:rPr>
                        <a:t>0.5585</a:t>
                      </a:r>
                      <a:endParaRPr lang="zh-CN" altLang="en-US" sz="3600" kern="1200" dirty="0">
                        <a:solidFill>
                          <a:schemeClr val="tx1"/>
                        </a:solidFill>
                        <a:latin typeface="Rockwell" pitchFamily="18" charset="0"/>
                        <a:ea typeface="宋体" charset="-122"/>
                        <a:cs typeface="宋体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600" kern="1200" dirty="0" smtClean="0">
                          <a:solidFill>
                            <a:schemeClr val="tx1"/>
                          </a:solidFill>
                          <a:latin typeface="Rockwell" pitchFamily="18" charset="0"/>
                          <a:ea typeface="宋体" charset="-122"/>
                          <a:cs typeface="宋体" charset="-122"/>
                        </a:rPr>
                        <a:t>1</a:t>
                      </a:r>
                      <a:endParaRPr lang="zh-CN" altLang="en-US" sz="3600" kern="1200" dirty="0">
                        <a:solidFill>
                          <a:schemeClr val="tx1"/>
                        </a:solidFill>
                        <a:latin typeface="Rockwell" pitchFamily="18" charset="0"/>
                        <a:ea typeface="宋体" charset="-122"/>
                        <a:cs typeface="宋体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600" kern="1200" dirty="0" smtClean="0">
                          <a:solidFill>
                            <a:schemeClr val="tx1"/>
                          </a:solidFill>
                          <a:latin typeface="Rockwell" pitchFamily="18" charset="0"/>
                          <a:ea typeface="宋体" charset="-122"/>
                          <a:cs typeface="宋体" charset="-122"/>
                        </a:rPr>
                        <a:t>2.7021</a:t>
                      </a:r>
                      <a:endParaRPr lang="zh-CN" altLang="en-US" sz="3600" kern="1200" dirty="0">
                        <a:solidFill>
                          <a:schemeClr val="tx1"/>
                        </a:solidFill>
                        <a:latin typeface="Rockwell" pitchFamily="18" charset="0"/>
                        <a:ea typeface="宋体" charset="-122"/>
                        <a:cs typeface="宋体" charset="-122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7" name="Picture 3" descr="D:\Dropbox\ud_reseach_day\2015.png"/>
          <p:cNvPicPr>
            <a:picLocks noChangeAspect="1" noChangeArrowheads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14200" y="6749155"/>
            <a:ext cx="10667999" cy="9665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9" name="矩形 328"/>
          <p:cNvSpPr/>
          <p:nvPr/>
        </p:nvSpPr>
        <p:spPr>
          <a:xfrm>
            <a:off x="37490400" y="17565970"/>
            <a:ext cx="10605361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CN" sz="3200" dirty="0" smtClean="0"/>
              <a:t>Parameters in Linear Interpolation method is important.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CN" sz="3200" dirty="0" smtClean="0"/>
              <a:t>Is there an universal parameters set work for all opinion representation and collection independent?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CN" sz="3200" dirty="0" smtClean="0"/>
              <a:t>Gradually compare the mean and standard deviation of each parameter as shown below.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CN" sz="3200" dirty="0" smtClean="0"/>
              <a:t>Near optimal parameters set as a=1.0,b=0.0,c=0.9,d=0.1. This indicates the low quality of negative candidate profile.</a:t>
            </a:r>
            <a:endParaRPr lang="zh-CN" alt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500"/>
                            </p:stCondLst>
                            <p:childTnLst>
                              <p:par>
                                <p:cTn id="149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1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6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9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9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9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9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7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6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9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9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9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9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3" presetID="32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7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0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0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0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0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0" grpId="0" animBg="1"/>
      <p:bldP spid="331" grpId="0" animBg="1"/>
      <p:bldP spid="349" grpId="0"/>
      <p:bldP spid="350" grpId="0"/>
      <p:bldP spid="351" grpId="0" animBg="1"/>
      <p:bldP spid="383" grpId="0"/>
      <p:bldP spid="387" grpId="0"/>
      <p:bldP spid="388" grpId="0"/>
      <p:bldP spid="396" grpId="0"/>
      <p:bldP spid="397" grpId="0"/>
      <p:bldP spid="508" grpId="0"/>
      <p:bldP spid="508" grpId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9245</TotalTime>
  <Words>810</Words>
  <Application>Microsoft Office PowerPoint</Application>
  <PresentationFormat>自定义</PresentationFormat>
  <Paragraphs>147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Theme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cabe</dc:creator>
  <cp:lastModifiedBy>ypeilin</cp:lastModifiedBy>
  <cp:revision>804</cp:revision>
  <cp:lastPrinted>2014-02-18T16:40:40Z</cp:lastPrinted>
  <dcterms:created xsi:type="dcterms:W3CDTF">2009-11-12T00:50:31Z</dcterms:created>
  <dcterms:modified xsi:type="dcterms:W3CDTF">2015-03-09T14:39:14Z</dcterms:modified>
</cp:coreProperties>
</file>