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7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6" r:id="rId20"/>
    <p:sldId id="275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98" autoAdjust="0"/>
  </p:normalViewPr>
  <p:slideViewPr>
    <p:cSldViewPr>
      <p:cViewPr>
        <p:scale>
          <a:sx n="100" d="100"/>
          <a:sy n="100" d="100"/>
        </p:scale>
        <p:origin x="-11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451DA-A2D7-43B9-8AF7-D1332EA07369}" type="datetimeFigureOut">
              <a:rPr lang="zh-CN" altLang="en-US" smtClean="0"/>
              <a:t>2014/4/10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C94A53-6B3F-4DB9-9F9C-7D86D55FEC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7990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4A53-6B3F-4DB9-9F9C-7D86D55FEC0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423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4A53-6B3F-4DB9-9F9C-7D86D55FEC0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423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4A53-6B3F-4DB9-9F9C-7D86D55FEC0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423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4A53-6B3F-4DB9-9F9C-7D86D55FEC0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423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4A53-6B3F-4DB9-9F9C-7D86D55FEC0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423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4A53-6B3F-4DB9-9F9C-7D86D55FEC0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423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4A53-6B3F-4DB9-9F9C-7D86D55FEC0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423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4A53-6B3F-4DB9-9F9C-7D86D55FEC0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423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4A53-6B3F-4DB9-9F9C-7D86D55FEC0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423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4A53-6B3F-4DB9-9F9C-7D86D55FEC0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423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4A53-6B3F-4DB9-9F9C-7D86D55FEC0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42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4A53-6B3F-4DB9-9F9C-7D86D55FEC0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423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4A53-6B3F-4DB9-9F9C-7D86D55FEC0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423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4A53-6B3F-4DB9-9F9C-7D86D55FEC0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423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4A53-6B3F-4DB9-9F9C-7D86D55FEC0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42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4A53-6B3F-4DB9-9F9C-7D86D55FEC0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423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4A53-6B3F-4DB9-9F9C-7D86D55FEC0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423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4A53-6B3F-4DB9-9F9C-7D86D55FEC0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423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4A53-6B3F-4DB9-9F9C-7D86D55FEC0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42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3C195-5FD4-47F9-B1BD-9A69417635EB}" type="datetime1">
              <a:rPr lang="zh-CN" altLang="en-US" smtClean="0"/>
              <a:t>2014/4/10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4EE6F-E9A0-428B-B7B4-37D6F14E7C97}" type="datetime1">
              <a:rPr lang="zh-CN" altLang="en-US" smtClean="0"/>
              <a:t>2014/4/10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32D0E-4CE6-4227-92A6-3F995980A004}" type="datetime1">
              <a:rPr lang="zh-CN" altLang="en-US" smtClean="0"/>
              <a:t>2014/4/10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5495E-C29A-4830-8358-2334DFB53600}" type="datetime1">
              <a:rPr lang="zh-CN" altLang="en-US" smtClean="0"/>
              <a:t>2014/4/10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C32AF-EA3B-4979-B894-935A4A0AA3D2}" type="datetime1">
              <a:rPr lang="zh-CN" altLang="en-US" smtClean="0"/>
              <a:t>2014/4/10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822CD-D88A-4559-ABF8-ECF0A52BFC6B}" type="datetime1">
              <a:rPr lang="zh-CN" altLang="en-US" smtClean="0"/>
              <a:t>2014/4/10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AE05C-4A28-4DC2-909B-A5C06BAE25C3}" type="datetime1">
              <a:rPr lang="zh-CN" altLang="en-US" smtClean="0"/>
              <a:t>2014/4/10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2DAC0-F063-4EA1-A130-8B81A2BC1813}" type="datetime1">
              <a:rPr lang="zh-CN" altLang="en-US" smtClean="0"/>
              <a:t>2014/4/10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4451D-2D3C-4345-BDB9-81AFC94E4F93}" type="datetime1">
              <a:rPr lang="zh-CN" altLang="en-US" smtClean="0"/>
              <a:t>2014/4/10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DAA9A-901C-4A8E-9533-D15B3D82557F}" type="datetime1">
              <a:rPr lang="zh-CN" altLang="en-US" smtClean="0"/>
              <a:t>2014/4/10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8A605-4B01-456C-A0F7-F1A6D1C8DA2D}" type="datetime1">
              <a:rPr lang="zh-CN" altLang="en-US" smtClean="0"/>
              <a:t>2014/4/10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2FF5D-79AD-458F-99A8-7CF5F4F1891A}" type="datetime1">
              <a:rPr lang="zh-CN" altLang="en-US" smtClean="0"/>
              <a:t>2014/4/10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7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899642"/>
          </a:xfrm>
        </p:spPr>
        <p:txBody>
          <a:bodyPr>
            <a:noAutofit/>
          </a:bodyPr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Opinion-based </a:t>
            </a:r>
            <a:r>
              <a:rPr lang="en-US" altLang="zh-CN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zh-CN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User </a:t>
            </a:r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Profile Modeling </a:t>
            </a:r>
            <a:r>
              <a:rPr lang="en-US" altLang="zh-CN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Contextual Suggestions</a:t>
            </a:r>
            <a:endParaRPr lang="zh-CN" alt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645024"/>
            <a:ext cx="6400800" cy="1270992"/>
          </a:xfrm>
        </p:spPr>
        <p:txBody>
          <a:bodyPr/>
          <a:lstStyle/>
          <a:p>
            <a:r>
              <a:rPr lang="en-US" altLang="zh-CN" dirty="0" err="1" smtClean="0"/>
              <a:t>Peilin</a:t>
            </a:r>
            <a:r>
              <a:rPr lang="en-US" altLang="zh-CN" dirty="0" smtClean="0"/>
              <a:t> Yang and </a:t>
            </a:r>
            <a:r>
              <a:rPr lang="en-US" altLang="zh-CN" dirty="0" err="1" smtClean="0"/>
              <a:t>Hui</a:t>
            </a:r>
            <a:r>
              <a:rPr lang="en-US" altLang="zh-CN" dirty="0" smtClean="0"/>
              <a:t> </a:t>
            </a:r>
            <a:r>
              <a:rPr lang="en-US" altLang="zh-CN" dirty="0" smtClean="0"/>
              <a:t>Fang</a:t>
            </a:r>
            <a:endParaRPr lang="en-US" altLang="zh-CN" dirty="0" smtClean="0"/>
          </a:p>
        </p:txBody>
      </p:sp>
      <p:pic>
        <p:nvPicPr>
          <p:cNvPr id="4" name="Picture 2" descr="infolab-logo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5215325"/>
            <a:ext cx="2448272" cy="100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16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428358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400" b="1" smtClean="0">
                <a:solidFill>
                  <a:schemeClr val="tx1"/>
                </a:solidFill>
              </a:rPr>
              <a:t>10</a:t>
            </a:fld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3635896" y="6453336"/>
            <a:ext cx="2023864" cy="365125"/>
          </a:xfrm>
        </p:spPr>
        <p:txBody>
          <a:bodyPr/>
          <a:lstStyle/>
          <a:p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Yang,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Fang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infolab-logo-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41873"/>
            <a:ext cx="1080120" cy="443511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35496" y="6453336"/>
            <a:ext cx="9073008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Suppose we have candidates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23528" y="1268760"/>
            <a:ext cx="84969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971600" y="2711822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00B050"/>
              </a:buClr>
              <a:buBlip>
                <a:blip r:embed="rId4"/>
              </a:buBlip>
            </a:pPr>
            <a:r>
              <a:rPr lang="en-US" altLang="zh-CN" sz="3200" dirty="0" smtClean="0">
                <a:solidFill>
                  <a:srgbClr val="0070C0"/>
                </a:solidFill>
              </a:rPr>
              <a:t>Rank </a:t>
            </a:r>
            <a:r>
              <a:rPr lang="en-US" altLang="zh-CN" sz="3200" dirty="0">
                <a:solidFill>
                  <a:srgbClr val="0070C0"/>
                </a:solidFill>
              </a:rPr>
              <a:t>the </a:t>
            </a:r>
            <a:r>
              <a:rPr lang="en-US" altLang="zh-CN" sz="3200" dirty="0" smtClean="0">
                <a:solidFill>
                  <a:srgbClr val="0070C0"/>
                </a:solidFill>
              </a:rPr>
              <a:t>candidates</a:t>
            </a:r>
          </a:p>
          <a:p>
            <a:pPr marL="457200" indent="-457200">
              <a:buClr>
                <a:srgbClr val="00B050"/>
              </a:buClr>
              <a:buBlip>
                <a:blip r:embed="rId4"/>
              </a:buBlip>
            </a:pPr>
            <a:r>
              <a:rPr lang="en-US" altLang="zh-CN" sz="3200" dirty="0" smtClean="0">
                <a:solidFill>
                  <a:schemeClr val="bg1">
                    <a:lumMod val="75000"/>
                  </a:schemeClr>
                </a:solidFill>
              </a:rPr>
              <a:t>Generate </a:t>
            </a:r>
            <a:r>
              <a:rPr lang="en-US" altLang="zh-CN" sz="3200" dirty="0">
                <a:solidFill>
                  <a:schemeClr val="bg1">
                    <a:lumMod val="75000"/>
                  </a:schemeClr>
                </a:solidFill>
              </a:rPr>
              <a:t>the summary of the </a:t>
            </a:r>
            <a:r>
              <a:rPr lang="en-US" altLang="zh-CN" sz="3200" dirty="0" smtClean="0">
                <a:solidFill>
                  <a:schemeClr val="bg1">
                    <a:lumMod val="75000"/>
                  </a:schemeClr>
                </a:solidFill>
              </a:rPr>
              <a:t>candidates</a:t>
            </a:r>
            <a:endParaRPr lang="en-US" altLang="zh-CN" sz="3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88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Using Opinions to Model User Profile 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23528" y="1268760"/>
            <a:ext cx="84969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428358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400" b="1" smtClean="0">
                <a:solidFill>
                  <a:schemeClr val="tx1"/>
                </a:solidFill>
              </a:rPr>
              <a:t>11</a:t>
            </a:fld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3635896" y="6453336"/>
            <a:ext cx="2023864" cy="365125"/>
          </a:xfrm>
        </p:spPr>
        <p:txBody>
          <a:bodyPr/>
          <a:lstStyle/>
          <a:p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Yang,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Fang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infolab-logo-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41873"/>
            <a:ext cx="1080120" cy="443511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35496" y="6453336"/>
            <a:ext cx="9073008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23"/>
          <p:cNvSpPr txBox="1">
            <a:spLocks noChangeArrowheads="1"/>
          </p:cNvSpPr>
          <p:nvPr/>
        </p:nvSpPr>
        <p:spPr bwMode="auto">
          <a:xfrm>
            <a:off x="2411760" y="3180581"/>
            <a:ext cx="2173569" cy="369332"/>
          </a:xfrm>
          <a:prstGeom prst="rect">
            <a:avLst/>
          </a:prstGeom>
          <a:noFill/>
          <a:ln w="38100">
            <a:noFill/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1800" b="1" dirty="0">
                <a:ea typeface="宋体" pitchFamily="2" charset="-122"/>
              </a:rPr>
              <a:t>User </a:t>
            </a:r>
            <a:r>
              <a:rPr lang="en-US" altLang="zh-CN" sz="1800" b="1" dirty="0" smtClean="0">
                <a:ea typeface="宋体" pitchFamily="2" charset="-122"/>
              </a:rPr>
              <a:t>Profile</a:t>
            </a:r>
            <a:endParaRPr lang="en-US" altLang="zh-CN" sz="1800" b="1" dirty="0">
              <a:ea typeface="宋体" pitchFamily="2" charset="-122"/>
            </a:endParaRPr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2411760" y="4115513"/>
            <a:ext cx="2088232" cy="830997"/>
          </a:xfrm>
          <a:prstGeom prst="rect">
            <a:avLst/>
          </a:prstGeom>
          <a:solidFill>
            <a:srgbClr val="8F37B8"/>
          </a:solidFill>
          <a:ln>
            <a:headEnd/>
            <a:tailEnd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1600" b="1" dirty="0" smtClean="0">
                <a:solidFill>
                  <a:schemeClr val="bg1"/>
                </a:solidFill>
                <a:ea typeface="宋体" pitchFamily="2" charset="-122"/>
              </a:rPr>
              <a:t>Negative Opinions</a:t>
            </a:r>
          </a:p>
          <a:p>
            <a:pPr eaLnBrk="1" hangingPunct="1"/>
            <a:r>
              <a:rPr lang="en-US" altLang="zh-CN" sz="1600" b="1" dirty="0" smtClean="0">
                <a:ea typeface="宋体" pitchFamily="2" charset="-122"/>
              </a:rPr>
              <a:t>(Why </a:t>
            </a:r>
            <a:r>
              <a:rPr lang="en-US" altLang="zh-CN" sz="1600" b="1" dirty="0">
                <a:ea typeface="宋体" pitchFamily="2" charset="-122"/>
              </a:rPr>
              <a:t>the user dislikes  </a:t>
            </a:r>
            <a:r>
              <a:rPr lang="en-US" altLang="zh-CN" sz="1600" b="1" dirty="0" smtClean="0">
                <a:ea typeface="宋体" pitchFamily="2" charset="-122"/>
              </a:rPr>
              <a:t>example suggestions?) </a:t>
            </a:r>
            <a:endParaRPr lang="zh-CN" altLang="en-US" sz="1600" b="1" dirty="0">
              <a:ea typeface="宋体" pitchFamily="2" charset="-122"/>
            </a:endParaRP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714313" y="4115513"/>
            <a:ext cx="1409416" cy="830997"/>
          </a:xfrm>
          <a:prstGeom prst="rect">
            <a:avLst/>
          </a:prstGeom>
          <a:noFill/>
          <a:ln w="28575">
            <a:solidFill>
              <a:srgbClr val="8F37B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1600" b="1" dirty="0" smtClean="0">
                <a:solidFill>
                  <a:srgbClr val="8F37B8"/>
                </a:solidFill>
                <a:ea typeface="宋体" pitchFamily="2" charset="-122"/>
              </a:rPr>
              <a:t>Negative Example Suggestions</a:t>
            </a:r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714313" y="1862279"/>
            <a:ext cx="1409417" cy="830997"/>
          </a:xfrm>
          <a:prstGeom prst="rect">
            <a:avLst/>
          </a:prstGeom>
          <a:noFill/>
          <a:ln w="28575">
            <a:solidFill>
              <a:srgbClr val="78AA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1600" b="1" dirty="0" smtClean="0">
                <a:solidFill>
                  <a:srgbClr val="78AA00"/>
                </a:solidFill>
                <a:ea typeface="宋体" pitchFamily="2" charset="-122"/>
              </a:rPr>
              <a:t>Positive Example Suggestions</a:t>
            </a:r>
            <a:endParaRPr lang="zh-CN" altLang="en-US" sz="1600" b="1" dirty="0">
              <a:solidFill>
                <a:srgbClr val="78AA00"/>
              </a:solidFill>
              <a:ea typeface="宋体" pitchFamily="2" charset="-122"/>
            </a:endParaRP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2411760" y="1862279"/>
            <a:ext cx="2088232" cy="830997"/>
          </a:xfrm>
          <a:prstGeom prst="rect">
            <a:avLst/>
          </a:prstGeom>
          <a:solidFill>
            <a:srgbClr val="78AA00"/>
          </a:solidFill>
          <a:ln>
            <a:headEnd/>
            <a:tailEnd/>
          </a:ln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1600" b="1" dirty="0" smtClean="0">
                <a:solidFill>
                  <a:schemeClr val="bg1"/>
                </a:solidFill>
                <a:ea typeface="宋体" pitchFamily="2" charset="-122"/>
              </a:rPr>
              <a:t>Positive </a:t>
            </a:r>
            <a:r>
              <a:rPr lang="en-US" altLang="zh-CN" sz="1600" b="1" dirty="0">
                <a:solidFill>
                  <a:schemeClr val="bg1"/>
                </a:solidFill>
                <a:ea typeface="宋体" pitchFamily="2" charset="-122"/>
              </a:rPr>
              <a:t>Opinions</a:t>
            </a:r>
            <a:endParaRPr lang="en-US" altLang="zh-CN" sz="1600" b="1" dirty="0" smtClean="0">
              <a:solidFill>
                <a:schemeClr val="bg1"/>
              </a:solidFill>
              <a:ea typeface="宋体" pitchFamily="2" charset="-122"/>
            </a:endParaRPr>
          </a:p>
          <a:p>
            <a:pPr algn="ctr" eaLnBrk="1" hangingPunct="1"/>
            <a:r>
              <a:rPr lang="en-US" altLang="zh-CN" sz="1600" b="1" dirty="0" smtClean="0">
                <a:ea typeface="宋体" pitchFamily="2" charset="-122"/>
              </a:rPr>
              <a:t>(Why </a:t>
            </a:r>
            <a:r>
              <a:rPr lang="en-US" altLang="zh-CN" sz="1600" b="1" dirty="0">
                <a:ea typeface="宋体" pitchFamily="2" charset="-122"/>
              </a:rPr>
              <a:t>the user likes example suggestions</a:t>
            </a:r>
            <a:r>
              <a:rPr lang="en-US" altLang="zh-CN" sz="1600" b="1" dirty="0" smtClean="0">
                <a:ea typeface="宋体" pitchFamily="2" charset="-122"/>
              </a:rPr>
              <a:t>?) </a:t>
            </a:r>
            <a:endParaRPr lang="zh-CN" altLang="en-US" sz="1600" b="1" dirty="0">
              <a:ea typeface="宋体" pitchFamily="2" charset="-122"/>
            </a:endParaRPr>
          </a:p>
        </p:txBody>
      </p:sp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5154408" y="4115513"/>
            <a:ext cx="2224402" cy="830997"/>
          </a:xfrm>
          <a:prstGeom prst="rect">
            <a:avLst/>
          </a:prstGeom>
          <a:solidFill>
            <a:srgbClr val="8F37B8"/>
          </a:solidFill>
          <a:ln>
            <a:solidFill>
              <a:schemeClr val="bg2">
                <a:lumMod val="90000"/>
              </a:schemeClr>
            </a:solidFill>
            <a:headEnd/>
            <a:tailEnd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1600" b="1" dirty="0" smtClean="0">
                <a:solidFill>
                  <a:schemeClr val="bg1"/>
                </a:solidFill>
                <a:ea typeface="宋体" pitchFamily="2" charset="-122"/>
              </a:rPr>
              <a:t>Negative </a:t>
            </a:r>
            <a:r>
              <a:rPr lang="en-US" altLang="zh-CN" sz="1600" b="1" dirty="0">
                <a:solidFill>
                  <a:schemeClr val="bg1"/>
                </a:solidFill>
                <a:ea typeface="宋体" pitchFamily="2" charset="-122"/>
              </a:rPr>
              <a:t>Opinions</a:t>
            </a:r>
            <a:endParaRPr lang="en-US" altLang="zh-CN" sz="1600" b="1" dirty="0" smtClean="0">
              <a:solidFill>
                <a:schemeClr val="bg1"/>
              </a:solidFill>
              <a:ea typeface="宋体" pitchFamily="2" charset="-122"/>
            </a:endParaRPr>
          </a:p>
          <a:p>
            <a:pPr algn="ctr" eaLnBrk="1" hangingPunct="1"/>
            <a:r>
              <a:rPr lang="en-US" altLang="zh-CN" sz="1600" b="1" dirty="0">
                <a:ea typeface="宋体" pitchFamily="2" charset="-122"/>
              </a:rPr>
              <a:t>(Why other users dislike candidate suggestions? </a:t>
            </a:r>
            <a:r>
              <a:rPr lang="en-US" altLang="zh-CN" sz="1600" b="1" dirty="0" smtClean="0">
                <a:ea typeface="宋体" pitchFamily="2" charset="-122"/>
              </a:rPr>
              <a:t>)</a:t>
            </a:r>
            <a:endParaRPr lang="zh-CN" altLang="en-US" sz="1600" b="1" dirty="0">
              <a:ea typeface="宋体" pitchFamily="2" charset="-122"/>
            </a:endParaRPr>
          </a:p>
        </p:txBody>
      </p:sp>
      <p:sp>
        <p:nvSpPr>
          <p:cNvPr id="17" name="TextBox 4"/>
          <p:cNvSpPr txBox="1">
            <a:spLocks noChangeArrowheads="1"/>
          </p:cNvSpPr>
          <p:nvPr/>
        </p:nvSpPr>
        <p:spPr bwMode="auto">
          <a:xfrm>
            <a:off x="5147952" y="1862279"/>
            <a:ext cx="2232360" cy="830997"/>
          </a:xfrm>
          <a:prstGeom prst="rect">
            <a:avLst/>
          </a:prstGeom>
          <a:solidFill>
            <a:srgbClr val="78AA00"/>
          </a:solidFill>
          <a:ln>
            <a:solidFill>
              <a:schemeClr val="bg2">
                <a:lumMod val="90000"/>
              </a:schemeClr>
            </a:solidFill>
            <a:headEnd/>
            <a:tailEnd/>
          </a:ln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1600" b="1" dirty="0" smtClean="0">
                <a:solidFill>
                  <a:schemeClr val="bg1"/>
                </a:solidFill>
                <a:ea typeface="宋体" pitchFamily="2" charset="-122"/>
              </a:rPr>
              <a:t>Positive </a:t>
            </a:r>
            <a:r>
              <a:rPr lang="en-US" altLang="zh-CN" sz="1600" b="1" dirty="0">
                <a:solidFill>
                  <a:schemeClr val="bg1"/>
                </a:solidFill>
                <a:ea typeface="宋体" pitchFamily="2" charset="-122"/>
              </a:rPr>
              <a:t>Opinions</a:t>
            </a:r>
            <a:endParaRPr lang="en-US" altLang="zh-CN" sz="1600" b="1" dirty="0" smtClean="0">
              <a:solidFill>
                <a:schemeClr val="bg1"/>
              </a:solidFill>
              <a:ea typeface="宋体" pitchFamily="2" charset="-122"/>
            </a:endParaRPr>
          </a:p>
          <a:p>
            <a:pPr algn="ctr" eaLnBrk="1" hangingPunct="1"/>
            <a:r>
              <a:rPr lang="en-US" altLang="zh-CN" sz="1600" b="1" dirty="0" smtClean="0">
                <a:ea typeface="宋体" pitchFamily="2" charset="-122"/>
              </a:rPr>
              <a:t>(</a:t>
            </a:r>
            <a:r>
              <a:rPr lang="en-US" altLang="zh-CN" sz="1600" b="1" dirty="0">
                <a:ea typeface="宋体" pitchFamily="2" charset="-122"/>
              </a:rPr>
              <a:t>Why other users like candidate suggestions? </a:t>
            </a:r>
            <a:r>
              <a:rPr lang="en-US" altLang="zh-CN" sz="1600" b="1" dirty="0" smtClean="0">
                <a:ea typeface="宋体" pitchFamily="2" charset="-122"/>
              </a:rPr>
              <a:t>)</a:t>
            </a:r>
            <a:endParaRPr lang="zh-CN" altLang="en-US" sz="1600" b="1" dirty="0">
              <a:ea typeface="宋体" pitchFamily="2" charset="-122"/>
            </a:endParaRPr>
          </a:p>
        </p:txBody>
      </p:sp>
      <p:sp>
        <p:nvSpPr>
          <p:cNvPr id="18" name="TextBox 23"/>
          <p:cNvSpPr txBox="1">
            <a:spLocks noChangeArrowheads="1"/>
          </p:cNvSpPr>
          <p:nvPr/>
        </p:nvSpPr>
        <p:spPr bwMode="auto">
          <a:xfrm>
            <a:off x="5075944" y="3130984"/>
            <a:ext cx="2232360" cy="369332"/>
          </a:xfrm>
          <a:prstGeom prst="rect">
            <a:avLst/>
          </a:prstGeom>
          <a:noFill/>
          <a:ln w="38100">
            <a:noFill/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1800" b="1" dirty="0" smtClean="0">
                <a:ea typeface="宋体" pitchFamily="2" charset="-122"/>
              </a:rPr>
              <a:t>Candidate Profile</a:t>
            </a:r>
            <a:endParaRPr lang="en-US" altLang="zh-CN" sz="1800" b="1" dirty="0">
              <a:ea typeface="宋体" pitchFamily="2" charset="-122"/>
            </a:endParaRPr>
          </a:p>
        </p:txBody>
      </p:sp>
      <p:sp>
        <p:nvSpPr>
          <p:cNvPr id="26" name="五角星 25"/>
          <p:cNvSpPr/>
          <p:nvPr/>
        </p:nvSpPr>
        <p:spPr>
          <a:xfrm>
            <a:off x="1094455" y="5708011"/>
            <a:ext cx="291652" cy="266606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27" name="直接箭头连接符 26"/>
          <p:cNvCxnSpPr/>
          <p:nvPr/>
        </p:nvCxnSpPr>
        <p:spPr>
          <a:xfrm flipH="1">
            <a:off x="7092281" y="3652983"/>
            <a:ext cx="573056" cy="462530"/>
          </a:xfrm>
          <a:prstGeom prst="straightConnector1">
            <a:avLst/>
          </a:prstGeom>
          <a:ln w="19050">
            <a:solidFill>
              <a:srgbClr val="8F37B8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 flipH="1" flipV="1">
            <a:off x="7092281" y="2693276"/>
            <a:ext cx="573057" cy="617270"/>
          </a:xfrm>
          <a:prstGeom prst="straightConnector1">
            <a:avLst/>
          </a:prstGeom>
          <a:ln w="19050">
            <a:solidFill>
              <a:srgbClr val="78AA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stCxn id="12" idx="3"/>
            <a:endCxn id="11" idx="1"/>
          </p:cNvCxnSpPr>
          <p:nvPr/>
        </p:nvCxnSpPr>
        <p:spPr>
          <a:xfrm>
            <a:off x="2123729" y="4531012"/>
            <a:ext cx="288031" cy="0"/>
          </a:xfrm>
          <a:prstGeom prst="straightConnector1">
            <a:avLst/>
          </a:prstGeom>
          <a:ln w="19050">
            <a:solidFill>
              <a:srgbClr val="8F37B8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>
            <a:stCxn id="13" idx="3"/>
            <a:endCxn id="14" idx="1"/>
          </p:cNvCxnSpPr>
          <p:nvPr/>
        </p:nvCxnSpPr>
        <p:spPr>
          <a:xfrm>
            <a:off x="2123730" y="2277778"/>
            <a:ext cx="288030" cy="0"/>
          </a:xfrm>
          <a:prstGeom prst="straightConnector1">
            <a:avLst/>
          </a:prstGeom>
          <a:ln w="19050">
            <a:solidFill>
              <a:srgbClr val="78AA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2" name="TextBox 4"/>
          <p:cNvSpPr txBox="1">
            <a:spLocks noChangeArrowheads="1"/>
          </p:cNvSpPr>
          <p:nvPr/>
        </p:nvSpPr>
        <p:spPr bwMode="auto">
          <a:xfrm>
            <a:off x="7665337" y="3035823"/>
            <a:ext cx="1299151" cy="830997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1600" b="1" dirty="0" smtClean="0">
                <a:solidFill>
                  <a:srgbClr val="0070C0"/>
                </a:solidFill>
                <a:ea typeface="宋体" pitchFamily="2" charset="-122"/>
              </a:rPr>
              <a:t>Opinions of Candidate Suggestions</a:t>
            </a:r>
            <a:endParaRPr lang="zh-CN" altLang="en-US" sz="1600" b="1" dirty="0">
              <a:solidFill>
                <a:srgbClr val="0070C0"/>
              </a:solidFill>
              <a:ea typeface="宋体" pitchFamily="2" charset="-122"/>
            </a:endParaRPr>
          </a:p>
        </p:txBody>
      </p:sp>
      <p:cxnSp>
        <p:nvCxnSpPr>
          <p:cNvPr id="35" name="直接箭头连接符 34"/>
          <p:cNvCxnSpPr/>
          <p:nvPr/>
        </p:nvCxnSpPr>
        <p:spPr>
          <a:xfrm flipV="1">
            <a:off x="570923" y="2693276"/>
            <a:ext cx="395113" cy="572868"/>
          </a:xfrm>
          <a:prstGeom prst="straightConnector1">
            <a:avLst/>
          </a:prstGeom>
          <a:ln w="19050">
            <a:solidFill>
              <a:srgbClr val="78AA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>
            <a:off x="570923" y="3607264"/>
            <a:ext cx="395113" cy="508249"/>
          </a:xfrm>
          <a:prstGeom prst="straightConnector1">
            <a:avLst/>
          </a:prstGeom>
          <a:ln w="19050">
            <a:solidFill>
              <a:srgbClr val="8F37B8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37" name="Picture 2" descr="File:User Circle.png"/>
          <p:cNvPicPr>
            <a:picLocks noChangeAspect="1" noChangeArrowheads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20647"/>
            <a:ext cx="432336" cy="432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矩形 38"/>
          <p:cNvSpPr/>
          <p:nvPr/>
        </p:nvSpPr>
        <p:spPr>
          <a:xfrm>
            <a:off x="971600" y="5517232"/>
            <a:ext cx="7092788" cy="648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4932040" y="1757613"/>
            <a:ext cx="2664296" cy="3399579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2267745" y="1757613"/>
            <a:ext cx="2448272" cy="3399579"/>
          </a:xfrm>
          <a:prstGeom prst="rect">
            <a:avLst/>
          </a:prstGeom>
          <a:noFill/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矩形 100"/>
          <p:cNvSpPr/>
          <p:nvPr/>
        </p:nvSpPr>
        <p:spPr>
          <a:xfrm>
            <a:off x="4932039" y="1772816"/>
            <a:ext cx="2664296" cy="3399579"/>
          </a:xfrm>
          <a:prstGeom prst="rect">
            <a:avLst/>
          </a:prstGeom>
          <a:noFill/>
          <a:ln w="285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矩形 101"/>
          <p:cNvSpPr/>
          <p:nvPr/>
        </p:nvSpPr>
        <p:spPr>
          <a:xfrm>
            <a:off x="2267744" y="1772816"/>
            <a:ext cx="2448272" cy="3399579"/>
          </a:xfrm>
          <a:prstGeom prst="rect">
            <a:avLst/>
          </a:prstGeom>
          <a:noFill/>
          <a:ln w="285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加号 41"/>
          <p:cNvSpPr/>
          <p:nvPr/>
        </p:nvSpPr>
        <p:spPr>
          <a:xfrm>
            <a:off x="4788024" y="4362182"/>
            <a:ext cx="376536" cy="357602"/>
          </a:xfrm>
          <a:prstGeom prst="mathPlu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加号 42"/>
          <p:cNvSpPr/>
          <p:nvPr/>
        </p:nvSpPr>
        <p:spPr>
          <a:xfrm>
            <a:off x="4477094" y="4362182"/>
            <a:ext cx="376536" cy="357602"/>
          </a:xfrm>
          <a:prstGeom prst="mathPlu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加号 43"/>
          <p:cNvSpPr/>
          <p:nvPr/>
        </p:nvSpPr>
        <p:spPr>
          <a:xfrm>
            <a:off x="4461498" y="2098977"/>
            <a:ext cx="376536" cy="357602"/>
          </a:xfrm>
          <a:prstGeom prst="mathPlu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加号 44"/>
          <p:cNvSpPr/>
          <p:nvPr/>
        </p:nvSpPr>
        <p:spPr>
          <a:xfrm>
            <a:off x="4777872" y="2098977"/>
            <a:ext cx="376536" cy="357602"/>
          </a:xfrm>
          <a:prstGeom prst="mathPlu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减号 48"/>
          <p:cNvSpPr/>
          <p:nvPr/>
        </p:nvSpPr>
        <p:spPr>
          <a:xfrm>
            <a:off x="4853630" y="3037448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减号 55"/>
          <p:cNvSpPr/>
          <p:nvPr/>
        </p:nvSpPr>
        <p:spPr>
          <a:xfrm>
            <a:off x="4505881" y="3040079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减号 61"/>
          <p:cNvSpPr/>
          <p:nvPr/>
        </p:nvSpPr>
        <p:spPr>
          <a:xfrm>
            <a:off x="5004067" y="3841424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减号 62"/>
          <p:cNvSpPr/>
          <p:nvPr/>
        </p:nvSpPr>
        <p:spPr>
          <a:xfrm>
            <a:off x="4853630" y="3616760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减号 63"/>
          <p:cNvSpPr/>
          <p:nvPr/>
        </p:nvSpPr>
        <p:spPr>
          <a:xfrm>
            <a:off x="4279520" y="2798383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减号 64"/>
          <p:cNvSpPr/>
          <p:nvPr/>
        </p:nvSpPr>
        <p:spPr>
          <a:xfrm>
            <a:off x="4279520" y="3832110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减号 65"/>
          <p:cNvSpPr/>
          <p:nvPr/>
        </p:nvSpPr>
        <p:spPr>
          <a:xfrm>
            <a:off x="4490102" y="3616760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减号 66"/>
          <p:cNvSpPr/>
          <p:nvPr/>
        </p:nvSpPr>
        <p:spPr>
          <a:xfrm>
            <a:off x="4694149" y="3328728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减号 67"/>
          <p:cNvSpPr/>
          <p:nvPr/>
        </p:nvSpPr>
        <p:spPr>
          <a:xfrm>
            <a:off x="4989818" y="2786365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0" name="Picture 2" descr="C:\Users\ypeilin\Downloads\CodeCogsEq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540" y="5721074"/>
            <a:ext cx="6400717" cy="300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30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/>
      <p:bldP spid="26" grpId="0" animBg="1"/>
      <p:bldP spid="32" grpId="0" animBg="1"/>
      <p:bldP spid="39" grpId="0" animBg="1"/>
      <p:bldP spid="40" grpId="0" animBg="1"/>
      <p:bldP spid="40" grpId="1" animBg="1"/>
      <p:bldP spid="41" grpId="0" animBg="1"/>
      <p:bldP spid="41" grpId="1" animBg="1"/>
      <p:bldP spid="101" grpId="0" animBg="1"/>
      <p:bldP spid="102" grpId="0" animBg="1"/>
      <p:bldP spid="42" grpId="0" animBg="1"/>
      <p:bldP spid="43" grpId="0" animBg="1"/>
      <p:bldP spid="44" grpId="0" animBg="1"/>
      <p:bldP spid="45" grpId="0" animBg="1"/>
      <p:bldP spid="49" grpId="0" animBg="1"/>
      <p:bldP spid="56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428358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400" b="1" smtClean="0">
                <a:solidFill>
                  <a:schemeClr val="tx1"/>
                </a:solidFill>
              </a:rPr>
              <a:t>12</a:t>
            </a:fld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3635896" y="6453336"/>
            <a:ext cx="2023864" cy="365125"/>
          </a:xfrm>
        </p:spPr>
        <p:txBody>
          <a:bodyPr/>
          <a:lstStyle/>
          <a:p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Yang,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Fang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infolab-logo-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41873"/>
            <a:ext cx="1080120" cy="443511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35496" y="6453336"/>
            <a:ext cx="9073008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Some Details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23528" y="1268760"/>
            <a:ext cx="84969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323528" y="5570656"/>
            <a:ext cx="85689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[1] H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Fang and C.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Zhai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An exploration of axiomatic approaches to information retrieval. In Proceedings of the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en-US" altLang="zh-CN" sz="1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annual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ACM SIGIR conference on Research and development in information retrieval, SIGIR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’05, pages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n-NO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480–487</a:t>
            </a:r>
            <a:r>
              <a:rPr lang="nn-NO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New York, NY, USA, 2005. ACM.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63588" y="1697901"/>
            <a:ext cx="763284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00B050"/>
              </a:buClr>
              <a:buBlip>
                <a:blip r:embed="rId4"/>
              </a:buBlip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Representations of Opinions</a:t>
            </a:r>
            <a:r>
              <a:rPr lang="en-US" altLang="zh-CN" sz="24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endParaRPr lang="en-US" altLang="zh-CN" sz="2400" dirty="0" smtClean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r>
              <a:rPr lang="en-US" altLang="zh-CN" sz="2400" b="1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</a:t>
            </a:r>
            <a:r>
              <a:rPr lang="en-US" altLang="zh-CN" sz="2000" b="1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FR</a:t>
            </a:r>
            <a:r>
              <a:rPr lang="en-US" altLang="zh-CN" sz="2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– All terms in reviews.</a:t>
            </a:r>
          </a:p>
          <a:p>
            <a:r>
              <a:rPr lang="en-US" altLang="zh-CN" sz="2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</a:t>
            </a:r>
            <a:r>
              <a:rPr lang="en-US" altLang="zh-CN" sz="2000" b="1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UFR</a:t>
            </a:r>
            <a:r>
              <a:rPr lang="en-US" altLang="zh-CN" sz="2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– Unique terms in reviews.</a:t>
            </a:r>
          </a:p>
          <a:p>
            <a:r>
              <a:rPr lang="en-US" altLang="zh-CN" sz="2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</a:t>
            </a:r>
            <a:r>
              <a:rPr lang="en-US" altLang="zh-CN" sz="2000" b="1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SR</a:t>
            </a:r>
            <a:r>
              <a:rPr lang="en-US" altLang="zh-CN" sz="2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– Top frequent terms in reviews.</a:t>
            </a:r>
          </a:p>
          <a:p>
            <a:r>
              <a:rPr lang="en-US" altLang="zh-CN" sz="2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</a:t>
            </a:r>
            <a:r>
              <a:rPr lang="en-US" altLang="zh-CN" sz="2000" b="1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USR</a:t>
            </a:r>
            <a:r>
              <a:rPr lang="en-US" altLang="zh-CN" sz="2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– Unique top frequent terms.</a:t>
            </a:r>
          </a:p>
          <a:p>
            <a:r>
              <a:rPr lang="en-US" altLang="zh-CN" sz="2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</a:t>
            </a:r>
            <a:r>
              <a:rPr lang="en-US" altLang="zh-CN" sz="2000" b="1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NR</a:t>
            </a:r>
            <a:r>
              <a:rPr lang="en-US" altLang="zh-CN" sz="2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– Nouns </a:t>
            </a:r>
            <a:r>
              <a:rPr lang="en-US" altLang="zh-CN" sz="2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in </a:t>
            </a:r>
            <a:r>
              <a:rPr lang="en-US" altLang="zh-CN" sz="2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review.</a:t>
            </a:r>
          </a:p>
          <a:p>
            <a:r>
              <a:rPr lang="en-US" altLang="zh-CN" sz="2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</a:t>
            </a:r>
            <a:r>
              <a:rPr lang="en-US" altLang="zh-CN" sz="2000" b="1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RS</a:t>
            </a:r>
            <a:r>
              <a:rPr lang="en-US" altLang="zh-CN" sz="2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– Review summary generated by a graph algorithm</a:t>
            </a:r>
            <a:r>
              <a:rPr lang="en-US" altLang="zh-CN" sz="2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. </a:t>
            </a:r>
            <a:endParaRPr lang="en-US" altLang="zh-CN" sz="2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marL="457200" indent="-457200">
              <a:buClr>
                <a:srgbClr val="00B050"/>
              </a:buClr>
              <a:buBlip>
                <a:blip r:embed="rId4"/>
              </a:buBlip>
            </a:pPr>
            <a:r>
              <a:rPr lang="en-US" altLang="zh-CN" sz="24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For similarity calculation, we use F2EXP </a:t>
            </a:r>
            <a:r>
              <a:rPr lang="en-US" altLang="zh-CN" sz="2400" baseline="30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[1]</a:t>
            </a:r>
            <a:r>
              <a:rPr lang="en-US" altLang="zh-CN" sz="24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24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function</a:t>
            </a:r>
            <a:endParaRPr lang="en-US" altLang="zh-CN" sz="2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79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428358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400" b="1" smtClean="0">
                <a:solidFill>
                  <a:schemeClr val="tx1"/>
                </a:solidFill>
              </a:rPr>
              <a:t>13</a:t>
            </a:fld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3635896" y="6453336"/>
            <a:ext cx="2023864" cy="365125"/>
          </a:xfrm>
        </p:spPr>
        <p:txBody>
          <a:bodyPr/>
          <a:lstStyle/>
          <a:p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Yang,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Fang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infolab-logo-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41873"/>
            <a:ext cx="1080120" cy="443511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35496" y="6453336"/>
            <a:ext cx="9073008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Suppose we have candidates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23528" y="1268760"/>
            <a:ext cx="84969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971600" y="2711822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00B050"/>
              </a:buClr>
              <a:buBlip>
                <a:blip r:embed="rId4"/>
              </a:buBlip>
            </a:pPr>
            <a:r>
              <a:rPr lang="en-US" altLang="zh-CN" sz="3200" dirty="0">
                <a:solidFill>
                  <a:schemeClr val="bg1">
                    <a:lumMod val="75000"/>
                  </a:schemeClr>
                </a:solidFill>
              </a:rPr>
              <a:t>Rank the candidates</a:t>
            </a:r>
          </a:p>
          <a:p>
            <a:pPr marL="457200" indent="-457200">
              <a:buClr>
                <a:srgbClr val="00B050"/>
              </a:buClr>
              <a:buBlip>
                <a:blip r:embed="rId4"/>
              </a:buBlip>
            </a:pPr>
            <a:r>
              <a:rPr lang="en-US" altLang="zh-CN" sz="3200" dirty="0">
                <a:solidFill>
                  <a:srgbClr val="0070C0"/>
                </a:solidFill>
              </a:rPr>
              <a:t>Generate the summary of the candidates</a:t>
            </a:r>
          </a:p>
        </p:txBody>
      </p:sp>
    </p:spTree>
    <p:extLst>
      <p:ext uri="{BB962C8B-B14F-4D97-AF65-F5344CB8AC3E}">
        <p14:creationId xmlns:p14="http://schemas.microsoft.com/office/powerpoint/2010/main" val="91761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428358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400" b="1" smtClean="0">
                <a:solidFill>
                  <a:schemeClr val="tx1"/>
                </a:solidFill>
              </a:rPr>
              <a:t>14</a:t>
            </a:fld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3635896" y="6453336"/>
            <a:ext cx="2023864" cy="365125"/>
          </a:xfrm>
        </p:spPr>
        <p:txBody>
          <a:bodyPr/>
          <a:lstStyle/>
          <a:p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Yang,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Fang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infolab-logo-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41873"/>
            <a:ext cx="1080120" cy="443511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35496" y="6453336"/>
            <a:ext cx="9073008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Structured Summary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23528" y="1371976"/>
            <a:ext cx="84969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1"/>
          <p:cNvSpPr>
            <a:spLocks noChangeArrowheads="1"/>
          </p:cNvSpPr>
          <p:nvPr/>
        </p:nvSpPr>
        <p:spPr bwMode="auto">
          <a:xfrm>
            <a:off x="595231" y="1700864"/>
            <a:ext cx="3040665" cy="504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7030A0"/>
                </a:solidFill>
                <a:cs typeface="宋体" pitchFamily="2" charset="-122"/>
              </a:rPr>
              <a:t>Opening </a:t>
            </a:r>
            <a:r>
              <a:rPr lang="en-US" altLang="zh-CN" sz="2000" dirty="0" smtClean="0">
                <a:solidFill>
                  <a:srgbClr val="7030A0"/>
                </a:solidFill>
                <a:cs typeface="宋体" pitchFamily="2" charset="-122"/>
              </a:rPr>
              <a:t>Sentence</a:t>
            </a:r>
            <a:endParaRPr lang="en-US" altLang="zh-CN" sz="2000" dirty="0">
              <a:solidFill>
                <a:srgbClr val="7030A0"/>
              </a:solidFill>
              <a:cs typeface="宋体" pitchFamily="2" charset="-122"/>
            </a:endParaRPr>
          </a:p>
        </p:txBody>
      </p:sp>
      <p:sp>
        <p:nvSpPr>
          <p:cNvPr id="10" name="Rounded Rectangle 6"/>
          <p:cNvSpPr>
            <a:spLocks noChangeArrowheads="1"/>
          </p:cNvSpPr>
          <p:nvPr/>
        </p:nvSpPr>
        <p:spPr bwMode="auto">
          <a:xfrm>
            <a:off x="595231" y="3449161"/>
            <a:ext cx="3040665" cy="5040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92D05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00B050"/>
                </a:solidFill>
                <a:cs typeface="宋体" pitchFamily="2" charset="-122"/>
              </a:rPr>
              <a:t>Highlighted Reviews</a:t>
            </a:r>
          </a:p>
        </p:txBody>
      </p:sp>
      <p:sp>
        <p:nvSpPr>
          <p:cNvPr id="14" name="Rounded Rectangle 8"/>
          <p:cNvSpPr>
            <a:spLocks noChangeArrowheads="1"/>
          </p:cNvSpPr>
          <p:nvPr/>
        </p:nvSpPr>
        <p:spPr bwMode="auto">
          <a:xfrm>
            <a:off x="595231" y="4941168"/>
            <a:ext cx="3040665" cy="504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accent6">
                    <a:lumMod val="50000"/>
                  </a:schemeClr>
                </a:solidFill>
                <a:cs typeface="宋体" pitchFamily="2" charset="-122"/>
              </a:rPr>
              <a:t>Concluding Sentence</a:t>
            </a:r>
            <a:endParaRPr lang="zh-CN" altLang="en-US" sz="2000" dirty="0">
              <a:solidFill>
                <a:schemeClr val="accent6">
                  <a:lumMod val="50000"/>
                </a:schemeClr>
              </a:solidFill>
              <a:cs typeface="宋体" pitchFamily="2" charset="-122"/>
            </a:endParaRPr>
          </a:p>
        </p:txBody>
      </p:sp>
      <p:sp>
        <p:nvSpPr>
          <p:cNvPr id="15" name="Rounded Rectangle 6"/>
          <p:cNvSpPr>
            <a:spLocks noChangeArrowheads="1"/>
          </p:cNvSpPr>
          <p:nvPr/>
        </p:nvSpPr>
        <p:spPr bwMode="auto">
          <a:xfrm>
            <a:off x="595231" y="2763361"/>
            <a:ext cx="3040665" cy="5040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B0F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0070C0"/>
                </a:solidFill>
                <a:cs typeface="宋体" pitchFamily="2" charset="-122"/>
              </a:rPr>
              <a:t>“Official” Introduction</a:t>
            </a:r>
          </a:p>
        </p:txBody>
      </p:sp>
      <p:sp>
        <p:nvSpPr>
          <p:cNvPr id="16" name="矩形 15"/>
          <p:cNvSpPr/>
          <p:nvPr/>
        </p:nvSpPr>
        <p:spPr>
          <a:xfrm>
            <a:off x="3671714" y="1743199"/>
            <a:ext cx="40855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ym typeface="Wingdings" panose="05000000000000000000" pitchFamily="2" charset="2"/>
              </a:rPr>
              <a:t> </a:t>
            </a:r>
            <a:r>
              <a:rPr lang="en-US" altLang="zh-CN" sz="2400" dirty="0"/>
              <a:t>What </a:t>
            </a:r>
            <a:r>
              <a:rPr lang="en-US" altLang="zh-CN" sz="2400" dirty="0" smtClean="0"/>
              <a:t>kind of </a:t>
            </a:r>
            <a:r>
              <a:rPr lang="en-US" altLang="zh-CN" sz="2400" dirty="0"/>
              <a:t>this </a:t>
            </a:r>
            <a:r>
              <a:rPr lang="en-US" altLang="zh-CN" sz="2400" dirty="0" smtClean="0"/>
              <a:t>place is? </a:t>
            </a:r>
            <a:endParaRPr lang="zh-CN" altLang="en-US" sz="2400" dirty="0"/>
          </a:p>
        </p:txBody>
      </p:sp>
      <p:sp>
        <p:nvSpPr>
          <p:cNvPr id="17" name="矩形 16"/>
          <p:cNvSpPr/>
          <p:nvPr/>
        </p:nvSpPr>
        <p:spPr>
          <a:xfrm>
            <a:off x="3655063" y="2784528"/>
            <a:ext cx="44453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ym typeface="Wingdings" panose="05000000000000000000" pitchFamily="2" charset="2"/>
              </a:rPr>
              <a:t> </a:t>
            </a:r>
            <a:r>
              <a:rPr lang="en-US" altLang="zh-CN" sz="2400" dirty="0" smtClean="0"/>
              <a:t>What is this place? (see below) </a:t>
            </a:r>
            <a:endParaRPr lang="zh-CN" altLang="en-US" sz="2400" dirty="0"/>
          </a:p>
        </p:txBody>
      </p:sp>
      <p:sp>
        <p:nvSpPr>
          <p:cNvPr id="18" name="矩形 17"/>
          <p:cNvSpPr/>
          <p:nvPr/>
        </p:nvSpPr>
        <p:spPr>
          <a:xfrm>
            <a:off x="595231" y="2247255"/>
            <a:ext cx="19657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Finer category</a:t>
            </a:r>
            <a:endParaRPr lang="zh-CN" altLang="en-US" sz="2400" dirty="0"/>
          </a:p>
        </p:txBody>
      </p:sp>
      <p:sp>
        <p:nvSpPr>
          <p:cNvPr id="19" name="矩形 18"/>
          <p:cNvSpPr/>
          <p:nvPr/>
        </p:nvSpPr>
        <p:spPr>
          <a:xfrm>
            <a:off x="3635896" y="3470328"/>
            <a:ext cx="41572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ym typeface="Wingdings" panose="05000000000000000000" pitchFamily="2" charset="2"/>
              </a:rPr>
              <a:t> </a:t>
            </a:r>
            <a:r>
              <a:rPr lang="en-US" altLang="zh-CN" sz="2400" dirty="0" smtClean="0"/>
              <a:t>Why do other people like it? </a:t>
            </a:r>
            <a:endParaRPr lang="zh-CN" altLang="en-US" sz="2400" dirty="0"/>
          </a:p>
        </p:txBody>
      </p:sp>
      <p:sp>
        <p:nvSpPr>
          <p:cNvPr id="20" name="矩形 19"/>
          <p:cNvSpPr/>
          <p:nvPr/>
        </p:nvSpPr>
        <p:spPr>
          <a:xfrm>
            <a:off x="3654760" y="4962335"/>
            <a:ext cx="5093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ym typeface="Wingdings" panose="05000000000000000000" pitchFamily="2" charset="2"/>
              </a:rPr>
              <a:t> </a:t>
            </a:r>
            <a:r>
              <a:rPr lang="en-US" altLang="zh-CN" sz="2400" dirty="0" smtClean="0"/>
              <a:t>Why is this recommended for YOU? </a:t>
            </a:r>
            <a:endParaRPr lang="zh-CN" altLang="en-US" sz="2400" dirty="0"/>
          </a:p>
        </p:txBody>
      </p:sp>
      <p:sp>
        <p:nvSpPr>
          <p:cNvPr id="25" name="矩形 24"/>
          <p:cNvSpPr/>
          <p:nvPr/>
        </p:nvSpPr>
        <p:spPr>
          <a:xfrm>
            <a:off x="595231" y="5521368"/>
            <a:ext cx="8441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/>
              <a:t>Positive example suggestions</a:t>
            </a:r>
            <a:r>
              <a:rPr lang="en-US" altLang="zh-CN" sz="2400" dirty="0"/>
              <a:t> </a:t>
            </a:r>
            <a:r>
              <a:rPr lang="en-US" altLang="zh-CN" sz="2400" dirty="0" smtClean="0"/>
              <a:t>with the same </a:t>
            </a:r>
            <a:r>
              <a:rPr lang="en-US" altLang="zh-CN" sz="2400" dirty="0"/>
              <a:t>finer </a:t>
            </a:r>
            <a:r>
              <a:rPr lang="en-US" altLang="zh-CN" sz="2400" dirty="0" smtClean="0"/>
              <a:t>category.</a:t>
            </a:r>
            <a:endParaRPr lang="zh-CN" altLang="en-US" sz="2400" dirty="0"/>
          </a:p>
        </p:txBody>
      </p:sp>
      <p:sp>
        <p:nvSpPr>
          <p:cNvPr id="26" name="矩形 25"/>
          <p:cNvSpPr/>
          <p:nvPr/>
        </p:nvSpPr>
        <p:spPr>
          <a:xfrm>
            <a:off x="595231" y="4038163"/>
            <a:ext cx="84412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/>
              <a:t>Sentences contain high frequent nouns in positive reviews and more </a:t>
            </a:r>
            <a:r>
              <a:rPr lang="en-US" altLang="zh-CN" sz="2400" dirty="0"/>
              <a:t>positive </a:t>
            </a:r>
            <a:r>
              <a:rPr lang="en-US" altLang="zh-CN" sz="2400" dirty="0" smtClean="0"/>
              <a:t>adjectives.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02884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5" grpId="0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428358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400" b="1" smtClean="0">
                <a:solidFill>
                  <a:schemeClr val="tx1"/>
                </a:solidFill>
              </a:rPr>
              <a:t>15</a:t>
            </a:fld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3635896" y="6453336"/>
            <a:ext cx="2023864" cy="365125"/>
          </a:xfrm>
        </p:spPr>
        <p:txBody>
          <a:bodyPr/>
          <a:lstStyle/>
          <a:p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Yang,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Fang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infolab-logo-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41873"/>
            <a:ext cx="1080120" cy="443511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35496" y="6453336"/>
            <a:ext cx="9073008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Summary Example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23528" y="1371976"/>
            <a:ext cx="84969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467544" y="1706032"/>
            <a:ext cx="826410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 “Olive Room” is a bar. </a:t>
            </a:r>
            <a:r>
              <a:rPr lang="en-US" altLang="zh-CN" sz="24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Here at the olive room, you will receive the finest </a:t>
            </a:r>
            <a:r>
              <a:rPr lang="en-US" altLang="zh-CN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cuisine. </a:t>
            </a:r>
            <a:r>
              <a:rPr lang="en-US" altLang="zh-CN" sz="24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altLang="zh-CN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altLang="zh-CN" sz="24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you are looking for a unique dining experience, with excellent food, service, location, and outstanding ambiance, look no further</a:t>
            </a:r>
            <a:r>
              <a:rPr lang="en-US" altLang="zh-CN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!”</a:t>
            </a:r>
            <a:r>
              <a:rPr lang="en-US" altLang="zh-CN" sz="24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This place is similar to another place you liked: </a:t>
            </a:r>
            <a:r>
              <a:rPr lang="en-US" altLang="zh-CN" sz="2400" i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Tria</a:t>
            </a:r>
            <a:r>
              <a:rPr lang="en-US" altLang="zh-CN" sz="24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Wine </a:t>
            </a:r>
            <a:r>
              <a:rPr lang="en-US" altLang="zh-CN" sz="24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Room.</a:t>
            </a:r>
            <a:endParaRPr lang="zh-CN" alt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3909" y="4523737"/>
            <a:ext cx="83165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Olive Room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French Restaurant in Montgomery. See the menu, 49 photos, 1 blog post and 34 user reviews. Reviews from critics, food blogs and fellow 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en-US" altLang="zh-CN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39552" y="3933056"/>
            <a:ext cx="73910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0070C0"/>
                </a:solidFill>
              </a:rPr>
              <a:t>G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o</a:t>
            </a:r>
            <a:r>
              <a:rPr lang="en-US" altLang="zh-CN" sz="2400" b="1" dirty="0" smtClean="0">
                <a:solidFill>
                  <a:srgbClr val="FFC000"/>
                </a:solidFill>
              </a:rPr>
              <a:t>o</a:t>
            </a:r>
            <a:r>
              <a:rPr lang="en-US" altLang="zh-CN" sz="2400" b="1" dirty="0" smtClean="0">
                <a:solidFill>
                  <a:srgbClr val="0070C0"/>
                </a:solidFill>
              </a:rPr>
              <a:t>g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l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e</a:t>
            </a:r>
            <a:r>
              <a:rPr lang="en-US" altLang="zh-CN" sz="2400" b="1" dirty="0" smtClean="0"/>
              <a:t> snippet for the same place: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581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428358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400" b="1" smtClean="0">
                <a:solidFill>
                  <a:schemeClr val="tx1"/>
                </a:solidFill>
              </a:rPr>
              <a:t>16</a:t>
            </a:fld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3635896" y="6453336"/>
            <a:ext cx="2023864" cy="365125"/>
          </a:xfrm>
        </p:spPr>
        <p:txBody>
          <a:bodyPr/>
          <a:lstStyle/>
          <a:p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Yang,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Fang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infolab-logo-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41873"/>
            <a:ext cx="1080120" cy="443511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35496" y="6453336"/>
            <a:ext cx="9073008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Results on TREC Collections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23528" y="1371976"/>
            <a:ext cx="84969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E:\Dropbox\Publication\IRJ2014\plots\post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146974"/>
            <a:ext cx="6048672" cy="3154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椭圆 13"/>
          <p:cNvSpPr/>
          <p:nvPr/>
        </p:nvSpPr>
        <p:spPr>
          <a:xfrm>
            <a:off x="2638074" y="2634017"/>
            <a:ext cx="1645894" cy="29092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580112" y="2363547"/>
            <a:ext cx="1584176" cy="41738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3690010" y="1556792"/>
            <a:ext cx="2071498" cy="33208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methods</a:t>
            </a:r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直接箭头连接符 16"/>
          <p:cNvCxnSpPr>
            <a:endCxn id="14" idx="7"/>
          </p:cNvCxnSpPr>
          <p:nvPr/>
        </p:nvCxnSpPr>
        <p:spPr>
          <a:xfrm flipH="1">
            <a:off x="4042932" y="1888879"/>
            <a:ext cx="241036" cy="78774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5220072" y="1888879"/>
            <a:ext cx="360040" cy="68335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863587" y="5703639"/>
            <a:ext cx="63984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00B050"/>
              </a:buClr>
              <a:buBlip>
                <a:blip r:embed="rId5"/>
              </a:buBlip>
            </a:pP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FR and NR perform slightly better</a:t>
            </a:r>
            <a:endParaRPr lang="en-US" altLang="zh-CN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07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428358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400" b="1" smtClean="0">
                <a:solidFill>
                  <a:schemeClr val="tx1"/>
                </a:solidFill>
              </a:rPr>
              <a:t>17</a:t>
            </a:fld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3635896" y="6453336"/>
            <a:ext cx="2023864" cy="365125"/>
          </a:xfrm>
        </p:spPr>
        <p:txBody>
          <a:bodyPr/>
          <a:lstStyle/>
          <a:p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Yang,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Fang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infolab-logo-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41873"/>
            <a:ext cx="1080120" cy="443511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35496" y="6453336"/>
            <a:ext cx="9073008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Results on </a:t>
            </a:r>
            <a:r>
              <a:rPr lang="en-US" altLang="zh-CN" sz="3200" smtClean="0">
                <a:latin typeface="Arial" panose="020B0604020202020204" pitchFamily="34" charset="0"/>
                <a:cs typeface="Arial" panose="020B0604020202020204" pitchFamily="34" charset="0"/>
              </a:rPr>
              <a:t>Yelp Collection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23528" y="1371976"/>
            <a:ext cx="84969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 descr="E:\Dropbox\Publication\IRJ2014\plots\yelp_results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412776"/>
            <a:ext cx="4593506" cy="495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矩形 18"/>
          <p:cNvSpPr/>
          <p:nvPr/>
        </p:nvSpPr>
        <p:spPr>
          <a:xfrm>
            <a:off x="467544" y="1844824"/>
            <a:ext cx="33123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00B050"/>
              </a:buClr>
              <a:buBlip>
                <a:blip r:embed="rId5"/>
              </a:buBlip>
            </a:pP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Crawled from Yelp 01/15/2013 – 02/14/2013</a:t>
            </a:r>
            <a:endParaRPr lang="en-US" altLang="zh-CN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Clr>
                <a:srgbClr val="00B050"/>
              </a:buClr>
              <a:buBlip>
                <a:blip r:embed="rId5"/>
              </a:buBlip>
            </a:pP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100 users,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13,880 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suggestions</a:t>
            </a:r>
            <a:endParaRPr lang="en-US" altLang="zh-CN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67544" y="4509120"/>
            <a:ext cx="3528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00B050"/>
              </a:buClr>
              <a:buBlip>
                <a:blip r:embed="rId6"/>
              </a:buBlip>
            </a:pP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Opinion based methods perform similarly</a:t>
            </a:r>
            <a:endParaRPr lang="en-US" altLang="zh-CN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65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428358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400" b="1" smtClean="0">
                <a:solidFill>
                  <a:schemeClr val="tx1"/>
                </a:solidFill>
              </a:rPr>
              <a:t>18</a:t>
            </a:fld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3635896" y="6453336"/>
            <a:ext cx="2023864" cy="365125"/>
          </a:xfrm>
        </p:spPr>
        <p:txBody>
          <a:bodyPr/>
          <a:lstStyle/>
          <a:p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Yang,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Fang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infolab-logo-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41873"/>
            <a:ext cx="1080120" cy="443511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35496" y="6453336"/>
            <a:ext cx="9073008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Results on TREC2013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23528" y="1371976"/>
            <a:ext cx="84969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762402"/>
              </p:ext>
            </p:extLst>
          </p:nvPr>
        </p:nvGraphicFramePr>
        <p:xfrm>
          <a:off x="1129864" y="3259440"/>
          <a:ext cx="7042537" cy="1249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9724"/>
                <a:gridCol w="1764271"/>
                <a:gridCol w="1764271"/>
                <a:gridCol w="176427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  <a:endParaRPr lang="zh-CN" alt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P@5</a:t>
                      </a:r>
                      <a:endParaRPr lang="zh-CN" alt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TBG</a:t>
                      </a:r>
                      <a:endParaRPr lang="zh-CN" alt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MRR</a:t>
                      </a:r>
                      <a:endParaRPr lang="zh-CN" alt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/>
                        <a:t>UDInfoCS1</a:t>
                      </a:r>
                      <a:endParaRPr lang="zh-CN" alt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0.5094</a:t>
                      </a:r>
                      <a:endParaRPr lang="zh-CN" alt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2.4474</a:t>
                      </a:r>
                      <a:endParaRPr lang="zh-CN" alt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0.6320</a:t>
                      </a:r>
                      <a:endParaRPr lang="zh-CN" alt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/>
                        <a:t>UDInfoCS2</a:t>
                      </a:r>
                      <a:endParaRPr lang="zh-CN" alt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0.4909</a:t>
                      </a:r>
                      <a:endParaRPr lang="zh-CN" alt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2.4310</a:t>
                      </a:r>
                      <a:endParaRPr lang="zh-CN" alt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0.6300</a:t>
                      </a:r>
                      <a:endParaRPr lang="zh-CN" alt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矩形 14"/>
          <p:cNvSpPr/>
          <p:nvPr/>
        </p:nvSpPr>
        <p:spPr>
          <a:xfrm>
            <a:off x="611560" y="2107312"/>
            <a:ext cx="3888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00B050"/>
              </a:buClr>
              <a:buBlip>
                <a:blip r:embed="rId4"/>
              </a:buBlip>
            </a:pPr>
            <a:r>
              <a:rPr lang="en-US" altLang="zh-CN" sz="2400" b="1" dirty="0" smtClean="0"/>
              <a:t>UDInfoCS1</a:t>
            </a:r>
            <a:r>
              <a:rPr lang="en-US" altLang="zh-CN" sz="2400" dirty="0"/>
              <a:t>: Uses </a:t>
            </a:r>
            <a:r>
              <a:rPr lang="en-US" altLang="zh-CN" sz="2400" i="1" dirty="0" smtClean="0"/>
              <a:t>RS</a:t>
            </a:r>
            <a:endParaRPr lang="en-US" altLang="zh-CN" sz="2400" dirty="0"/>
          </a:p>
          <a:p>
            <a:pPr marL="457200" indent="-457200">
              <a:buClr>
                <a:srgbClr val="00B050"/>
              </a:buClr>
              <a:buBlip>
                <a:blip r:embed="rId4"/>
              </a:buBlip>
            </a:pPr>
            <a:r>
              <a:rPr lang="en-US" altLang="zh-CN" sz="2400" b="1" dirty="0" smtClean="0"/>
              <a:t>UDInfoCS2</a:t>
            </a:r>
            <a:r>
              <a:rPr lang="en-US" altLang="zh-CN" sz="2400" dirty="0"/>
              <a:t>: Uses </a:t>
            </a:r>
            <a:r>
              <a:rPr lang="en-US" altLang="zh-CN" sz="2400" i="1" dirty="0"/>
              <a:t>UFR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424714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428358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400" b="1" smtClean="0">
                <a:solidFill>
                  <a:schemeClr val="tx1"/>
                </a:solidFill>
              </a:rPr>
              <a:t>19</a:t>
            </a:fld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3635896" y="6453336"/>
            <a:ext cx="2023864" cy="365125"/>
          </a:xfrm>
        </p:spPr>
        <p:txBody>
          <a:bodyPr/>
          <a:lstStyle/>
          <a:p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Yang,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Fang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infolab-logo-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41873"/>
            <a:ext cx="1080120" cy="443511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35496" y="6453336"/>
            <a:ext cx="9073008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Results on TREC2013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23528" y="1371976"/>
            <a:ext cx="84969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98269"/>
            <a:ext cx="6912768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1187624" y="1628800"/>
            <a:ext cx="6840760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847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What is the problem of Contextual Suggestion?</a:t>
            </a:r>
            <a:endParaRPr lang="zh-CN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428358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400" b="1" smtClean="0">
                <a:solidFill>
                  <a:schemeClr val="tx1"/>
                </a:solidFill>
              </a:rPr>
              <a:t>2</a:t>
            </a:fld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323528" y="1268760"/>
            <a:ext cx="84969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3635896" y="6453336"/>
            <a:ext cx="2023864" cy="365125"/>
          </a:xfrm>
        </p:spPr>
        <p:txBody>
          <a:bodyPr/>
          <a:lstStyle/>
          <a:p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Yang,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Fang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infolab-logo-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41873"/>
            <a:ext cx="1080120" cy="443511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35496" y="6453336"/>
            <a:ext cx="9073008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611560" y="2204864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It is proposed in the domain of Information Retrieval which is called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altLang="zh-CN" sz="3200" i="1" dirty="0">
                <a:latin typeface="Arial" panose="020B0604020202020204" pitchFamily="34" charset="0"/>
                <a:cs typeface="Arial" panose="020B0604020202020204" pitchFamily="34" charset="0"/>
              </a:rPr>
              <a:t>finding what you </a:t>
            </a:r>
            <a:r>
              <a:rPr lang="en-US" altLang="zh-CN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need with </a:t>
            </a:r>
            <a:r>
              <a:rPr lang="en-US" altLang="zh-CN" sz="3200" i="1" dirty="0">
                <a:latin typeface="Arial" panose="020B0604020202020204" pitchFamily="34" charset="0"/>
                <a:cs typeface="Arial" panose="020B0604020202020204" pitchFamily="34" charset="0"/>
              </a:rPr>
              <a:t>zero query terms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”. </a:t>
            </a:r>
          </a:p>
          <a:p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It is similar with a recommendation system with consideration of Contexts.</a:t>
            </a:r>
            <a:endParaRPr lang="en-US" altLang="zh-CN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75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428358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400" b="1" smtClean="0">
                <a:solidFill>
                  <a:schemeClr val="tx1"/>
                </a:solidFill>
              </a:rPr>
              <a:t>20</a:t>
            </a:fld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3635896" y="6453336"/>
            <a:ext cx="2023864" cy="365125"/>
          </a:xfrm>
        </p:spPr>
        <p:txBody>
          <a:bodyPr/>
          <a:lstStyle/>
          <a:p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Yang,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Fang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infolab-logo-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41873"/>
            <a:ext cx="1080120" cy="443511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35496" y="6453336"/>
            <a:ext cx="9073008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2977480" y="2578894"/>
            <a:ext cx="3394720" cy="922114"/>
          </a:xfrm>
        </p:spPr>
        <p:txBody>
          <a:bodyPr>
            <a:noAutofit/>
          </a:bodyPr>
          <a:lstStyle/>
          <a:p>
            <a:r>
              <a:rPr lang="en-US" altLang="zh-CN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Thanks!</a:t>
            </a:r>
            <a:endParaRPr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42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What is the problem of Contextual Suggestion?</a:t>
            </a:r>
            <a:endParaRPr lang="zh-CN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428358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400" b="1" smtClean="0">
                <a:solidFill>
                  <a:schemeClr val="tx1"/>
                </a:solidFill>
              </a:rPr>
              <a:t>3</a:t>
            </a:fld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323528" y="1268760"/>
            <a:ext cx="84969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3635896" y="6453336"/>
            <a:ext cx="2023864" cy="365125"/>
          </a:xfrm>
        </p:spPr>
        <p:txBody>
          <a:bodyPr/>
          <a:lstStyle/>
          <a:p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Yang,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Fang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infolab-logo-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41873"/>
            <a:ext cx="1080120" cy="443511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35496" y="6453336"/>
            <a:ext cx="9073008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347864" y="3219360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 Example</a:t>
            </a:r>
            <a:endParaRPr lang="zh-CN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http://sites.udel.edu/eli/files/2011/06/UDigital_206_DuPontHall1-sc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40147"/>
            <a:ext cx="1739887" cy="1150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ypeilin\Downloads\iPhon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004" y="3509992"/>
            <a:ext cx="858643" cy="858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椭圆 13"/>
          <p:cNvSpPr/>
          <p:nvPr/>
        </p:nvSpPr>
        <p:spPr>
          <a:xfrm>
            <a:off x="1741494" y="4087291"/>
            <a:ext cx="111410" cy="1712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15" name="椭圆 14"/>
          <p:cNvSpPr/>
          <p:nvPr/>
        </p:nvSpPr>
        <p:spPr>
          <a:xfrm>
            <a:off x="2123728" y="4105886"/>
            <a:ext cx="172616" cy="2069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16" name="椭圆 15"/>
          <p:cNvSpPr/>
          <p:nvPr/>
        </p:nvSpPr>
        <p:spPr>
          <a:xfrm>
            <a:off x="1385352" y="3952459"/>
            <a:ext cx="79269" cy="1712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18" name="矩形 17"/>
          <p:cNvSpPr/>
          <p:nvPr/>
        </p:nvSpPr>
        <p:spPr>
          <a:xfrm>
            <a:off x="2411760" y="3501008"/>
            <a:ext cx="6194520" cy="240065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0070C0"/>
                </a:solidFill>
              </a:rPr>
              <a:t>CIS SIG-AI, </a:t>
            </a:r>
            <a:r>
              <a:rPr lang="en-US" altLang="zh-CN" dirty="0" err="1">
                <a:solidFill>
                  <a:srgbClr val="0070C0"/>
                </a:solidFill>
              </a:rPr>
              <a:t>Hui</a:t>
            </a:r>
            <a:r>
              <a:rPr lang="en-US" altLang="zh-CN" dirty="0">
                <a:solidFill>
                  <a:srgbClr val="0070C0"/>
                </a:solidFill>
              </a:rPr>
              <a:t> Fang (12:30pm@</a:t>
            </a:r>
            <a:r>
              <a:rPr lang="en-US" altLang="zh-CN" sz="1600" dirty="0">
                <a:solidFill>
                  <a:srgbClr val="0070C0"/>
                </a:solidFill>
              </a:rPr>
              <a:t>Smith Hall)</a:t>
            </a:r>
            <a:endParaRPr lang="en-US" altLang="zh-CN" dirty="0">
              <a:solidFill>
                <a:srgbClr val="0070C0"/>
              </a:solidFill>
            </a:endParaRPr>
          </a:p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Speaker: Prof.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Hui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Fang and her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labDates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Tuesday, March 18th and Tuesday, March 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25</a:t>
            </a:r>
            <a:r>
              <a:rPr lang="en-US" altLang="zh-CN" sz="16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Title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Research Overview of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InfoLab@UDAbstract:We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will give an...</a:t>
            </a:r>
          </a:p>
          <a:p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zh-CN" dirty="0">
                <a:solidFill>
                  <a:srgbClr val="0070C0"/>
                </a:solidFill>
              </a:rPr>
              <a:t>CIS SIGSYS </a:t>
            </a:r>
            <a:r>
              <a:rPr lang="en-US" altLang="zh-CN" dirty="0" err="1">
                <a:solidFill>
                  <a:srgbClr val="0070C0"/>
                </a:solidFill>
              </a:rPr>
              <a:t>Vivek</a:t>
            </a:r>
            <a:r>
              <a:rPr lang="en-US" altLang="zh-CN" dirty="0">
                <a:solidFill>
                  <a:srgbClr val="0070C0"/>
                </a:solidFill>
              </a:rPr>
              <a:t> K. </a:t>
            </a:r>
            <a:r>
              <a:rPr lang="en-US" altLang="zh-CN" dirty="0" err="1">
                <a:solidFill>
                  <a:srgbClr val="0070C0"/>
                </a:solidFill>
              </a:rPr>
              <a:t>Pallipuram</a:t>
            </a:r>
            <a:r>
              <a:rPr lang="en-US" altLang="zh-CN" dirty="0">
                <a:solidFill>
                  <a:srgbClr val="0070C0"/>
                </a:solidFill>
              </a:rPr>
              <a:t> (15:30pm@Smith Hall</a:t>
            </a:r>
            <a:r>
              <a:rPr lang="en-US" altLang="zh-CN" dirty="0" smtClean="0">
                <a:solidFill>
                  <a:srgbClr val="0070C0"/>
                </a:solidFill>
              </a:rPr>
              <a:t>)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Title: Exploring Multiple Levels of Performance Modeling for Heterogeneous 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zh-CN" dirty="0">
                <a:solidFill>
                  <a:srgbClr val="0070C0"/>
                </a:solidFill>
              </a:rPr>
              <a:t>….</a:t>
            </a:r>
          </a:p>
        </p:txBody>
      </p:sp>
      <p:pic>
        <p:nvPicPr>
          <p:cNvPr id="19" name="Picture 8" descr="C:\Users\ypeilin\Desktop\1-thought-bubble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538" y="1868139"/>
            <a:ext cx="789472" cy="72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69" y="2608329"/>
            <a:ext cx="1400559" cy="46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矩形 24"/>
          <p:cNvSpPr/>
          <p:nvPr/>
        </p:nvSpPr>
        <p:spPr>
          <a:xfrm>
            <a:off x="323528" y="4676451"/>
            <a:ext cx="17947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Automatically delivered</a:t>
            </a:r>
            <a:endParaRPr lang="en-US" altLang="zh-CN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77888" y="1940149"/>
            <a:ext cx="504056" cy="4039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9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581944" y="1940148"/>
            <a:ext cx="504056" cy="4039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10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086000" y="1940148"/>
            <a:ext cx="504056" cy="4039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11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590056" y="1940147"/>
            <a:ext cx="504056" cy="4039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12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094112" y="1940150"/>
            <a:ext cx="504056" cy="4039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13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598168" y="1940149"/>
            <a:ext cx="504056" cy="4039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14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102224" y="1940149"/>
            <a:ext cx="504056" cy="4039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15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077888" y="2356404"/>
            <a:ext cx="504056" cy="4039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16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581944" y="2356403"/>
            <a:ext cx="504056" cy="4039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17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086000" y="2356403"/>
            <a:ext cx="504056" cy="403950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18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590056" y="2356402"/>
            <a:ext cx="504056" cy="4039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19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094112" y="2356405"/>
            <a:ext cx="504056" cy="4039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20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598168" y="2356404"/>
            <a:ext cx="504056" cy="4039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21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102224" y="2356404"/>
            <a:ext cx="504056" cy="4039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22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077888" y="2781064"/>
            <a:ext cx="504056" cy="4039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23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581944" y="2781063"/>
            <a:ext cx="504056" cy="4039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24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086000" y="2781063"/>
            <a:ext cx="504056" cy="4039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25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590056" y="2781062"/>
            <a:ext cx="504056" cy="4039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26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094112" y="2781065"/>
            <a:ext cx="504056" cy="4039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27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598168" y="2781064"/>
            <a:ext cx="504056" cy="4039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28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8102224" y="2781064"/>
            <a:ext cx="504056" cy="4039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rgbClr val="002060"/>
                </a:solidFill>
              </a:rPr>
              <a:t>29</a:t>
            </a:r>
            <a:endParaRPr lang="zh-CN" altLang="en-US" sz="16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s://www.che.udel.edu/images/features/1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49717"/>
            <a:ext cx="1745776" cy="116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矩形 46"/>
          <p:cNvSpPr/>
          <p:nvPr/>
        </p:nvSpPr>
        <p:spPr>
          <a:xfrm>
            <a:off x="2411760" y="3515185"/>
            <a:ext cx="6194520" cy="1908215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0070C0"/>
                </a:solidFill>
              </a:rPr>
              <a:t>UD Football Game (19:30pm@Delaware </a:t>
            </a:r>
            <a:r>
              <a:rPr lang="en-US" altLang="zh-CN" dirty="0" err="1" smtClean="0">
                <a:solidFill>
                  <a:srgbClr val="0070C0"/>
                </a:solidFill>
              </a:rPr>
              <a:t>Stdium</a:t>
            </a:r>
            <a:r>
              <a:rPr lang="en-US" altLang="zh-CN" sz="1600" dirty="0" smtClean="0">
                <a:solidFill>
                  <a:srgbClr val="0070C0"/>
                </a:solidFill>
              </a:rPr>
              <a:t>)</a:t>
            </a:r>
            <a:endParaRPr lang="en-US" altLang="zh-CN" dirty="0">
              <a:solidFill>
                <a:srgbClr val="0070C0"/>
              </a:solidFill>
            </a:endParaRPr>
          </a:p>
          <a:p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 not miss our first game of NCAA season VS Pittsburgh. Go blue hens.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zh-CN" dirty="0" smtClean="0">
                <a:solidFill>
                  <a:srgbClr val="0070C0"/>
                </a:solidFill>
              </a:rPr>
              <a:t>Mexican Food Celebration (</a:t>
            </a:r>
            <a:r>
              <a:rPr lang="en-US" altLang="zh-CN" dirty="0">
                <a:solidFill>
                  <a:srgbClr val="0070C0"/>
                </a:solidFill>
              </a:rPr>
              <a:t>18:30pm@Mexican Grill)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annual celebration of </a:t>
            </a:r>
            <a:r>
              <a:rPr lang="en-US" altLang="zh-CN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mexican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food. Meet with interesting people and enjoy the authentic </a:t>
            </a:r>
            <a:r>
              <a:rPr lang="en-US" altLang="zh-CN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mexican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food and explorer more.</a:t>
            </a:r>
          </a:p>
          <a:p>
            <a:r>
              <a:rPr lang="en-US" altLang="zh-CN" dirty="0" smtClean="0">
                <a:solidFill>
                  <a:srgbClr val="0070C0"/>
                </a:solidFill>
              </a:rPr>
              <a:t>….</a:t>
            </a:r>
            <a:endParaRPr lang="en-US" altLang="zh-CN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47549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mexican</a:t>
            </a:r>
            <a:r>
              <a:rPr lang="en-US" altLang="zh-CN" dirty="0"/>
              <a:t> food</a:t>
            </a:r>
            <a:endParaRPr lang="zh-CN" altLang="en-US" dirty="0"/>
          </a:p>
        </p:txBody>
      </p:sp>
      <p:pic>
        <p:nvPicPr>
          <p:cNvPr id="1028" name="Picture 4" descr="http://upload.wikimedia.org/wikipedia/commons/thumb/4/42/Love_Heart_SVG.svg/645px-Love_Heart_SVG.svg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36" y="1575867"/>
            <a:ext cx="238180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901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14" grpId="0" animBg="1"/>
      <p:bldP spid="15" grpId="0" animBg="1"/>
      <p:bldP spid="16" grpId="0" animBg="1"/>
      <p:bldP spid="18" grpId="0" animBg="1"/>
      <p:bldP spid="18" grpId="1" uiExpand="1" build="allAtOnce" animBg="1"/>
      <p:bldP spid="25" grpId="0"/>
      <p:bldP spid="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Formal Definition of Contextual Suggestion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23528" y="1268760"/>
            <a:ext cx="84969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428358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400" b="1" smtClean="0">
                <a:solidFill>
                  <a:schemeClr val="tx1"/>
                </a:solidFill>
              </a:rPr>
              <a:t>4</a:t>
            </a:fld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3635896" y="6453336"/>
            <a:ext cx="2023864" cy="365125"/>
          </a:xfrm>
        </p:spPr>
        <p:txBody>
          <a:bodyPr/>
          <a:lstStyle/>
          <a:p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Yang,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Fang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infolab-logo-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41873"/>
            <a:ext cx="1080120" cy="443511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35496" y="6453336"/>
            <a:ext cx="9073008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611560" y="2204864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 task of </a:t>
            </a:r>
            <a:r>
              <a:rPr lang="en-US" altLang="zh-CN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Contextual Suggestion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is to recommend </a:t>
            </a:r>
            <a:r>
              <a:rPr lang="en-US" altLang="zh-CN" sz="32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interesting places or activities</a:t>
            </a:r>
            <a:r>
              <a:rPr lang="en-US" altLang="zh-CN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altLang="zh-CN" sz="32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their short summaries</a:t>
            </a:r>
            <a:r>
              <a:rPr lang="en-US" altLang="zh-CN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based on users preferences and </a:t>
            </a:r>
            <a:r>
              <a:rPr lang="en-US" altLang="zh-CN" sz="3200" i="1" u="sng" dirty="0">
                <a:latin typeface="Arial" panose="020B0604020202020204" pitchFamily="34" charset="0"/>
                <a:cs typeface="Arial" panose="020B0604020202020204" pitchFamily="34" charset="0"/>
              </a:rPr>
              <a:t>contexts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 such as locations and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time.</a:t>
            </a:r>
          </a:p>
        </p:txBody>
      </p:sp>
    </p:spTree>
    <p:extLst>
      <p:ext uri="{BB962C8B-B14F-4D97-AF65-F5344CB8AC3E}">
        <p14:creationId xmlns:p14="http://schemas.microsoft.com/office/powerpoint/2010/main" val="137582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Inputs and Outputs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23528" y="1268760"/>
            <a:ext cx="84969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428358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400" b="1" smtClean="0">
                <a:solidFill>
                  <a:schemeClr val="tx1"/>
                </a:solidFill>
              </a:rPr>
              <a:t>5</a:t>
            </a:fld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3635896" y="6453336"/>
            <a:ext cx="2023864" cy="365125"/>
          </a:xfrm>
        </p:spPr>
        <p:txBody>
          <a:bodyPr/>
          <a:lstStyle/>
          <a:p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Yang,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Fang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infolab-logo-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41873"/>
            <a:ext cx="1080120" cy="443511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35496" y="6453336"/>
            <a:ext cx="9073008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3197727" y="2132856"/>
            <a:ext cx="251293" cy="251614"/>
            <a:chOff x="5562600" y="12272380"/>
            <a:chExt cx="609600" cy="605420"/>
          </a:xfrm>
        </p:grpSpPr>
        <p:sp>
          <p:nvSpPr>
            <p:cNvPr id="11" name="椭圆 10"/>
            <p:cNvSpPr/>
            <p:nvPr/>
          </p:nvSpPr>
          <p:spPr>
            <a:xfrm>
              <a:off x="5562600" y="12272380"/>
              <a:ext cx="609600" cy="60542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  <p:sp>
          <p:nvSpPr>
            <p:cNvPr id="12" name="L 形 11"/>
            <p:cNvSpPr/>
            <p:nvPr/>
          </p:nvSpPr>
          <p:spPr>
            <a:xfrm rot="18821506">
              <a:off x="5660391" y="12447558"/>
              <a:ext cx="408540" cy="214668"/>
            </a:xfrm>
            <a:prstGeom prst="corner">
              <a:avLst>
                <a:gd name="adj1" fmla="val 25640"/>
                <a:gd name="adj2" fmla="val 2433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</p:grpSp>
      <p:pic>
        <p:nvPicPr>
          <p:cNvPr id="13" name="Picture 2" descr="File:User Circle.png"/>
          <p:cNvPicPr>
            <a:picLocks noChangeAspect="1" noChangeArrowheads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151" y="1708419"/>
            <a:ext cx="280421" cy="280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组合 13"/>
          <p:cNvGrpSpPr/>
          <p:nvPr/>
        </p:nvGrpSpPr>
        <p:grpSpPr>
          <a:xfrm>
            <a:off x="3196597" y="2502170"/>
            <a:ext cx="251293" cy="251614"/>
            <a:chOff x="6248400" y="12277404"/>
            <a:chExt cx="609600" cy="605420"/>
          </a:xfrm>
        </p:grpSpPr>
        <p:sp>
          <p:nvSpPr>
            <p:cNvPr id="15" name="椭圆 14"/>
            <p:cNvSpPr/>
            <p:nvPr/>
          </p:nvSpPr>
          <p:spPr>
            <a:xfrm>
              <a:off x="6248400" y="12277404"/>
              <a:ext cx="609600" cy="605420"/>
            </a:xfrm>
            <a:prstGeom prst="ellipse">
              <a:avLst/>
            </a:prstGeom>
            <a:solidFill>
              <a:srgbClr val="EB4B4B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6400800" y="12420600"/>
              <a:ext cx="304800" cy="306909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6400800" y="12420600"/>
              <a:ext cx="304800" cy="30480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3197728" y="2956111"/>
            <a:ext cx="251293" cy="251614"/>
            <a:chOff x="5562600" y="12272380"/>
            <a:chExt cx="609600" cy="605420"/>
          </a:xfrm>
        </p:grpSpPr>
        <p:sp>
          <p:nvSpPr>
            <p:cNvPr id="19" name="椭圆 18"/>
            <p:cNvSpPr/>
            <p:nvPr/>
          </p:nvSpPr>
          <p:spPr>
            <a:xfrm>
              <a:off x="5562600" y="12272380"/>
              <a:ext cx="609600" cy="60542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  <p:sp>
          <p:nvSpPr>
            <p:cNvPr id="20" name="L 形 19"/>
            <p:cNvSpPr/>
            <p:nvPr/>
          </p:nvSpPr>
          <p:spPr>
            <a:xfrm rot="18821506">
              <a:off x="5660391" y="12447558"/>
              <a:ext cx="408540" cy="214668"/>
            </a:xfrm>
            <a:prstGeom prst="corner">
              <a:avLst>
                <a:gd name="adj1" fmla="val 25640"/>
                <a:gd name="adj2" fmla="val 2433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196598" y="3429463"/>
            <a:ext cx="251293" cy="251614"/>
            <a:chOff x="5562600" y="12272380"/>
            <a:chExt cx="609600" cy="605420"/>
          </a:xfrm>
        </p:grpSpPr>
        <p:sp>
          <p:nvSpPr>
            <p:cNvPr id="27" name="椭圆 26"/>
            <p:cNvSpPr/>
            <p:nvPr/>
          </p:nvSpPr>
          <p:spPr>
            <a:xfrm>
              <a:off x="5562600" y="12272380"/>
              <a:ext cx="609600" cy="60542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  <p:sp>
          <p:nvSpPr>
            <p:cNvPr id="28" name="L 形 27"/>
            <p:cNvSpPr/>
            <p:nvPr/>
          </p:nvSpPr>
          <p:spPr>
            <a:xfrm rot="18821506">
              <a:off x="5660391" y="12447558"/>
              <a:ext cx="408540" cy="214668"/>
            </a:xfrm>
            <a:prstGeom prst="corner">
              <a:avLst>
                <a:gd name="adj1" fmla="val 25640"/>
                <a:gd name="adj2" fmla="val 2433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200082" y="3840812"/>
            <a:ext cx="251293" cy="251614"/>
            <a:chOff x="6248400" y="12277404"/>
            <a:chExt cx="609600" cy="605420"/>
          </a:xfrm>
        </p:grpSpPr>
        <p:sp>
          <p:nvSpPr>
            <p:cNvPr id="30" name="椭圆 29"/>
            <p:cNvSpPr/>
            <p:nvPr/>
          </p:nvSpPr>
          <p:spPr>
            <a:xfrm>
              <a:off x="6248400" y="12277404"/>
              <a:ext cx="609600" cy="605420"/>
            </a:xfrm>
            <a:prstGeom prst="ellipse">
              <a:avLst/>
            </a:prstGeom>
            <a:solidFill>
              <a:srgbClr val="EB4B4B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6400800" y="12420600"/>
              <a:ext cx="304800" cy="306909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6400800" y="12420600"/>
              <a:ext cx="304800" cy="30480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" name="Picture 10" descr="Theater Yellow 2 Icon 256x256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114277"/>
            <a:ext cx="306611" cy="306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2" descr="Touristic-Museum ic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016" y="2495605"/>
            <a:ext cx="285323" cy="285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4" descr="Restaurant Blue 2 Icon 256x256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915" y="3393508"/>
            <a:ext cx="323524" cy="32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6" descr="http://www.clker.com/cliparts/0/F/C/X/L/f/orange-shopping-cart-hi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033" y="3825507"/>
            <a:ext cx="302908" cy="28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2" descr="http://www.clker.com/cliparts/0/2/8/8/1339626288454470509ferris_wheel-1969px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371" y="2910793"/>
            <a:ext cx="306611" cy="345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矩形 37"/>
          <p:cNvSpPr/>
          <p:nvPr/>
        </p:nvSpPr>
        <p:spPr>
          <a:xfrm>
            <a:off x="611560" y="2132856"/>
            <a:ext cx="15660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The Wilma Theater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21993" y="2504466"/>
            <a:ext cx="108571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Elfreths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Alley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83568" y="2956111"/>
            <a:ext cx="13208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Clementon Park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118135" y="3393508"/>
            <a:ext cx="57354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Estia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55576" y="3800073"/>
            <a:ext cx="12490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The Little Apple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543903" y="2053710"/>
            <a:ext cx="2155889" cy="2118922"/>
          </a:xfrm>
          <a:prstGeom prst="roundRect">
            <a:avLst>
              <a:gd name="adj" fmla="val 10225"/>
            </a:avLst>
          </a:prstGeom>
          <a:noFill/>
          <a:ln w="1905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44" name="圆角矩形 43"/>
          <p:cNvSpPr/>
          <p:nvPr/>
        </p:nvSpPr>
        <p:spPr>
          <a:xfrm>
            <a:off x="3018524" y="2053711"/>
            <a:ext cx="619775" cy="2118922"/>
          </a:xfrm>
          <a:prstGeom prst="roundRect">
            <a:avLst>
              <a:gd name="adj" fmla="val 10225"/>
            </a:avLst>
          </a:prstGeom>
          <a:noFill/>
          <a:ln w="1905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45" name="矩形 44"/>
          <p:cNvSpPr/>
          <p:nvPr/>
        </p:nvSpPr>
        <p:spPr>
          <a:xfrm>
            <a:off x="539552" y="1490667"/>
            <a:ext cx="2089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Suggestions</a:t>
            </a:r>
          </a:p>
          <a:p>
            <a:pPr algn="ctr"/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@Philadelphia</a:t>
            </a:r>
            <a:endParaRPr lang="en-US" altLang="zh-CN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843808" y="1412776"/>
            <a:ext cx="9591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Profiles</a:t>
            </a:r>
          </a:p>
        </p:txBody>
      </p:sp>
      <p:sp>
        <p:nvSpPr>
          <p:cNvPr id="47" name="燕尾形 46"/>
          <p:cNvSpPr/>
          <p:nvPr/>
        </p:nvSpPr>
        <p:spPr>
          <a:xfrm>
            <a:off x="4178192" y="3717032"/>
            <a:ext cx="459114" cy="487315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tx1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974508" y="3354920"/>
            <a:ext cx="8000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Outputs</a:t>
            </a:r>
            <a:endParaRPr lang="en-US" altLang="zh-CN" sz="12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9" name="Picture 2" descr="File:User Circle.png"/>
          <p:cNvPicPr>
            <a:picLocks noChangeAspect="1" noChangeArrowheads="1"/>
          </p:cNvPicPr>
          <p:nvPr/>
        </p:nvPicPr>
        <p:blipFill>
          <a:blip r:embed="rId10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28691"/>
            <a:ext cx="370917" cy="370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左大括号 49"/>
          <p:cNvSpPr/>
          <p:nvPr/>
        </p:nvSpPr>
        <p:spPr>
          <a:xfrm>
            <a:off x="5220072" y="3006244"/>
            <a:ext cx="219369" cy="982231"/>
          </a:xfrm>
          <a:prstGeom prst="leftBrace">
            <a:avLst>
              <a:gd name="adj1" fmla="val 50926"/>
              <a:gd name="adj2" fmla="val 50732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51" name="矩形 50"/>
          <p:cNvSpPr/>
          <p:nvPr/>
        </p:nvSpPr>
        <p:spPr>
          <a:xfrm>
            <a:off x="5436096" y="2921679"/>
            <a:ext cx="374441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Central Park</a:t>
            </a:r>
          </a:p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 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famous 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spots in New York… 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 MET</a:t>
            </a:r>
          </a:p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North End Grill</a:t>
            </a:r>
          </a:p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</p:txBody>
      </p:sp>
      <p:sp>
        <p:nvSpPr>
          <p:cNvPr id="52" name="矩形 51"/>
          <p:cNvSpPr/>
          <p:nvPr/>
        </p:nvSpPr>
        <p:spPr>
          <a:xfrm>
            <a:off x="1854037" y="4637674"/>
            <a:ext cx="155771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@New York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City</a:t>
            </a:r>
          </a:p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@Chicago</a:t>
            </a:r>
          </a:p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altLang="zh-C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788024" y="4653136"/>
            <a:ext cx="3600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*</a:t>
            </a:r>
            <a:r>
              <a:rPr lang="en-US" altLang="zh-CN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Contexts are </a:t>
            </a:r>
            <a:r>
              <a:rPr lang="en-US" altLang="zh-CN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processed when collecting candidates and are not our main concerns</a:t>
            </a:r>
            <a:r>
              <a:rPr lang="en-US" altLang="zh-CN" sz="2000" i="1" dirty="0" smtClean="0"/>
              <a:t>.</a:t>
            </a:r>
            <a:endParaRPr lang="en-US" altLang="zh-CN" sz="2000" i="1" dirty="0"/>
          </a:p>
        </p:txBody>
      </p:sp>
      <p:sp>
        <p:nvSpPr>
          <p:cNvPr id="55" name="圆角矩形 54"/>
          <p:cNvSpPr/>
          <p:nvPr/>
        </p:nvSpPr>
        <p:spPr>
          <a:xfrm>
            <a:off x="1702340" y="4581128"/>
            <a:ext cx="1749055" cy="795210"/>
          </a:xfrm>
          <a:prstGeom prst="roundRect">
            <a:avLst>
              <a:gd name="adj" fmla="val 10225"/>
            </a:avLst>
          </a:prstGeom>
          <a:noFill/>
          <a:ln w="1905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/>
          </a:p>
        </p:txBody>
      </p:sp>
      <p:sp>
        <p:nvSpPr>
          <p:cNvPr id="56" name="矩形 55"/>
          <p:cNvSpPr/>
          <p:nvPr/>
        </p:nvSpPr>
        <p:spPr>
          <a:xfrm>
            <a:off x="683568" y="4810811"/>
            <a:ext cx="9591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Contexts</a:t>
            </a:r>
          </a:p>
        </p:txBody>
      </p:sp>
      <p:sp>
        <p:nvSpPr>
          <p:cNvPr id="3" name="矩形 2"/>
          <p:cNvSpPr/>
          <p:nvPr/>
        </p:nvSpPr>
        <p:spPr>
          <a:xfrm>
            <a:off x="5436096" y="2420888"/>
            <a:ext cx="1789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@New York City</a:t>
            </a:r>
          </a:p>
        </p:txBody>
      </p:sp>
    </p:spTree>
    <p:extLst>
      <p:ext uri="{BB962C8B-B14F-4D97-AF65-F5344CB8AC3E}">
        <p14:creationId xmlns:p14="http://schemas.microsoft.com/office/powerpoint/2010/main" val="2566315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2" grpId="0"/>
      <p:bldP spid="43" grpId="0" animBg="1"/>
      <p:bldP spid="44" grpId="0" animBg="1"/>
      <p:bldP spid="45" grpId="0"/>
      <p:bldP spid="46" grpId="0"/>
      <p:bldP spid="47" grpId="0" animBg="1"/>
      <p:bldP spid="48" grpId="0"/>
      <p:bldP spid="50" grpId="0" animBg="1"/>
      <p:bldP spid="51" grpId="0"/>
      <p:bldP spid="52" grpId="0"/>
      <p:bldP spid="53" grpId="0"/>
      <p:bldP spid="55" grpId="0" animBg="1"/>
      <p:bldP spid="56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How to solve the problem?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23528" y="1268760"/>
            <a:ext cx="84969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428358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400" b="1" smtClean="0">
                <a:solidFill>
                  <a:schemeClr val="tx1"/>
                </a:solidFill>
              </a:rPr>
              <a:t>6</a:t>
            </a:fld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3635896" y="6453336"/>
            <a:ext cx="2023864" cy="365125"/>
          </a:xfrm>
        </p:spPr>
        <p:txBody>
          <a:bodyPr/>
          <a:lstStyle/>
          <a:p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Yang,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Fang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infolab-logo-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41873"/>
            <a:ext cx="1080120" cy="443511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35496" y="6453336"/>
            <a:ext cx="9073008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899592" y="3084056"/>
            <a:ext cx="71881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 existing studies </a:t>
            </a:r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model the user profile?</a:t>
            </a:r>
          </a:p>
        </p:txBody>
      </p:sp>
      <p:sp>
        <p:nvSpPr>
          <p:cNvPr id="10" name="矩形 9"/>
          <p:cNvSpPr/>
          <p:nvPr/>
        </p:nvSpPr>
        <p:spPr>
          <a:xfrm>
            <a:off x="1450578" y="3977769"/>
            <a:ext cx="268937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Widely used strategy: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Category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Description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Website Text</a:t>
            </a:r>
          </a:p>
        </p:txBody>
      </p:sp>
      <p:sp>
        <p:nvSpPr>
          <p:cNvPr id="11" name="矩形 10"/>
          <p:cNvSpPr/>
          <p:nvPr/>
        </p:nvSpPr>
        <p:spPr>
          <a:xfrm>
            <a:off x="5004048" y="3977769"/>
            <a:ext cx="364260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What is the problem?</a:t>
            </a:r>
          </a:p>
          <a:p>
            <a:pPr marL="457200" indent="-4572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zh-CN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Too general</a:t>
            </a:r>
          </a:p>
          <a:p>
            <a:pPr marL="457200" indent="-4572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zh-CN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Too specific</a:t>
            </a:r>
          </a:p>
          <a:p>
            <a:pPr marL="457200" indent="-4572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zh-CN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Chance of unavailability</a:t>
            </a: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3838872" y="4481824"/>
            <a:ext cx="949152" cy="1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3838872" y="4769857"/>
            <a:ext cx="949152" cy="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3838872" y="5057890"/>
            <a:ext cx="949152" cy="1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295135" y="2022103"/>
            <a:ext cx="65172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User Profile is the key!</a:t>
            </a:r>
            <a:endParaRPr lang="en-US" altLang="zh-CN" sz="32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376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428358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400" b="1" smtClean="0">
                <a:solidFill>
                  <a:schemeClr val="tx1"/>
                </a:solidFill>
              </a:rPr>
              <a:t>7</a:t>
            </a:fld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3635896" y="6453336"/>
            <a:ext cx="2023864" cy="365125"/>
          </a:xfrm>
        </p:spPr>
        <p:txBody>
          <a:bodyPr/>
          <a:lstStyle/>
          <a:p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Yang,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Fang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infolab-logo-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41873"/>
            <a:ext cx="1080120" cy="443511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35496" y="6453336"/>
            <a:ext cx="9073008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表格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240656"/>
              </p:ext>
            </p:extLst>
          </p:nvPr>
        </p:nvGraphicFramePr>
        <p:xfrm>
          <a:off x="323528" y="525099"/>
          <a:ext cx="8424935" cy="10316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4268"/>
                <a:gridCol w="2053746"/>
                <a:gridCol w="2229782"/>
                <a:gridCol w="2347139"/>
              </a:tblGrid>
              <a:tr h="452573">
                <a:tc>
                  <a:txBody>
                    <a:bodyPr/>
                    <a:lstStyle/>
                    <a:p>
                      <a:pPr algn="l"/>
                      <a:endParaRPr lang="zh-CN" altLang="en-US" sz="1600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McDonald's</a:t>
                      </a:r>
                      <a:endParaRPr lang="zh-CN" altLang="en-US" sz="1600" b="1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Subway</a:t>
                      </a:r>
                      <a:endParaRPr lang="zh-CN" altLang="en-US" sz="1600" b="1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Iron Hill Brewery</a:t>
                      </a:r>
                      <a:endParaRPr lang="zh-CN" altLang="en-US" sz="1600" b="1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067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Preference</a:t>
                      </a:r>
                      <a:endParaRPr lang="zh-CN" altLang="en-US" sz="1600" b="1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    Known as </a:t>
                      </a:r>
                      <a:endParaRPr lang="zh-CN" altLang="en-US" sz="1600" b="0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?</a:t>
                      </a:r>
                      <a:r>
                        <a:rPr lang="en-US" altLang="zh-CN" sz="16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lang="en-US" altLang="zh-CN" sz="16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(In reality </a:t>
                      </a:r>
                      <a:r>
                        <a:rPr lang="en-US" altLang="zh-CN" sz="1600" b="1" kern="1200" dirty="0" smtClean="0">
                          <a:solidFill>
                            <a:srgbClr val="8F37B8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NO</a:t>
                      </a:r>
                      <a:r>
                        <a:rPr lang="en-US" altLang="zh-CN" sz="16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)</a:t>
                      </a:r>
                      <a:endParaRPr lang="zh-CN" altLang="en-US" sz="1600" b="1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?</a:t>
                      </a:r>
                    </a:p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(In reality </a:t>
                      </a:r>
                      <a:r>
                        <a:rPr lang="en-US" altLang="zh-CN" sz="1600" b="1" kern="1200" dirty="0" smtClean="0">
                          <a:solidFill>
                            <a:srgbClr val="00B050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YES</a:t>
                      </a:r>
                      <a:r>
                        <a:rPr lang="en-US" altLang="zh-CN" sz="16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)</a:t>
                      </a:r>
                      <a:endParaRPr lang="zh-CN" altLang="en-US" sz="1600" b="1" kern="1200" dirty="0" smtClean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7" name="Picture 2" descr="File:User Circle.png"/>
          <p:cNvPicPr>
            <a:picLocks noChangeAspect="1" noChangeArrowheads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500" y="605999"/>
            <a:ext cx="279140" cy="279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组合 17"/>
          <p:cNvGrpSpPr/>
          <p:nvPr/>
        </p:nvGrpSpPr>
        <p:grpSpPr>
          <a:xfrm>
            <a:off x="3419872" y="1089935"/>
            <a:ext cx="339562" cy="336525"/>
            <a:chOff x="5562600" y="12272380"/>
            <a:chExt cx="609600" cy="605420"/>
          </a:xfrm>
        </p:grpSpPr>
        <p:sp>
          <p:nvSpPr>
            <p:cNvPr id="19" name="椭圆 18"/>
            <p:cNvSpPr/>
            <p:nvPr/>
          </p:nvSpPr>
          <p:spPr>
            <a:xfrm>
              <a:off x="5562600" y="12272380"/>
              <a:ext cx="609600" cy="60542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20" name="L 形 19"/>
            <p:cNvSpPr/>
            <p:nvPr/>
          </p:nvSpPr>
          <p:spPr>
            <a:xfrm rot="18821506">
              <a:off x="5660391" y="12447558"/>
              <a:ext cx="408540" cy="214668"/>
            </a:xfrm>
            <a:prstGeom prst="corner">
              <a:avLst>
                <a:gd name="adj1" fmla="val 25640"/>
                <a:gd name="adj2" fmla="val 2433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</p:grpSp>
      <p:sp>
        <p:nvSpPr>
          <p:cNvPr id="25" name="任意多边形 24"/>
          <p:cNvSpPr/>
          <p:nvPr/>
        </p:nvSpPr>
        <p:spPr>
          <a:xfrm>
            <a:off x="2885335" y="4973106"/>
            <a:ext cx="3846905" cy="675260"/>
          </a:xfrm>
          <a:custGeom>
            <a:avLst/>
            <a:gdLst>
              <a:gd name="connsiteX0" fmla="*/ 0 w 3048000"/>
              <a:gd name="connsiteY0" fmla="*/ 0 h 3638587"/>
              <a:gd name="connsiteX1" fmla="*/ 1638300 w 3048000"/>
              <a:gd name="connsiteY1" fmla="*/ 3638550 h 3638587"/>
              <a:gd name="connsiteX2" fmla="*/ 3048000 w 3048000"/>
              <a:gd name="connsiteY2" fmla="*/ 57150 h 3638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48000" h="3638587">
                <a:moveTo>
                  <a:pt x="0" y="0"/>
                </a:moveTo>
                <a:cubicBezTo>
                  <a:pt x="565150" y="1814512"/>
                  <a:pt x="1130300" y="3629025"/>
                  <a:pt x="1638300" y="3638550"/>
                </a:cubicBezTo>
                <a:cubicBezTo>
                  <a:pt x="2146300" y="3648075"/>
                  <a:pt x="2597150" y="1852612"/>
                  <a:pt x="3048000" y="57150"/>
                </a:cubicBezTo>
              </a:path>
            </a:pathLst>
          </a:custGeom>
          <a:noFill/>
          <a:ln w="38100">
            <a:solidFill>
              <a:srgbClr val="0070C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6" name="TextBox 25"/>
          <p:cNvSpPr txBox="1"/>
          <p:nvPr/>
        </p:nvSpPr>
        <p:spPr>
          <a:xfrm>
            <a:off x="1651218" y="5765194"/>
            <a:ext cx="6809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Similarities in opinions help to make correct decision!</a:t>
            </a:r>
            <a:endParaRPr lang="zh-CN" altLang="en-US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732558"/>
              </p:ext>
            </p:extLst>
          </p:nvPr>
        </p:nvGraphicFramePr>
        <p:xfrm>
          <a:off x="323529" y="1556792"/>
          <a:ext cx="8424935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4268"/>
                <a:gridCol w="2053746"/>
                <a:gridCol w="2229782"/>
                <a:gridCol w="2347139"/>
              </a:tblGrid>
              <a:tr h="26902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Category</a:t>
                      </a:r>
                      <a:endParaRPr lang="zh-CN" altLang="en-US" sz="1600" b="1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Fast food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Fast food</a:t>
                      </a:r>
                    </a:p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200" dirty="0" smtClean="0">
                          <a:solidFill>
                            <a:srgbClr val="00B050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(YES)</a:t>
                      </a:r>
                      <a:endParaRPr lang="zh-CN" altLang="en-US" sz="1400" b="1" kern="1200" dirty="0" smtClean="0">
                        <a:solidFill>
                          <a:srgbClr val="00B050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Restaurant</a:t>
                      </a:r>
                    </a:p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200" dirty="0" smtClean="0">
                          <a:solidFill>
                            <a:srgbClr val="8F37B8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(NO)</a:t>
                      </a:r>
                      <a:r>
                        <a:rPr lang="en-US" altLang="zh-CN" sz="1400" kern="1200" dirty="0" smtClean="0">
                          <a:solidFill>
                            <a:srgbClr val="8F37B8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 </a:t>
                      </a:r>
                      <a:endParaRPr lang="zh-CN" altLang="en-US" sz="1400" kern="1200" dirty="0">
                        <a:solidFill>
                          <a:srgbClr val="8F37B8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122360"/>
              </p:ext>
            </p:extLst>
          </p:nvPr>
        </p:nvGraphicFramePr>
        <p:xfrm>
          <a:off x="323528" y="2060848"/>
          <a:ext cx="8424935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4268"/>
                <a:gridCol w="2053746"/>
                <a:gridCol w="2229782"/>
                <a:gridCol w="2347139"/>
              </a:tblGrid>
              <a:tr h="7121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Description</a:t>
                      </a:r>
                      <a:endParaRPr lang="zh-CN" altLang="en-US" sz="1600" b="1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McDonald's is the world's largest chain of hamburger fast food restaurants…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Subway leads in providing consumers with choices, including many healthier meal options…</a:t>
                      </a:r>
                    </a:p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200" dirty="0" smtClean="0">
                          <a:solidFill>
                            <a:srgbClr val="8F37B8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(NO)</a:t>
                      </a:r>
                      <a:r>
                        <a:rPr lang="en-US" altLang="zh-CN" sz="1400" kern="1200" dirty="0" smtClean="0">
                          <a:solidFill>
                            <a:srgbClr val="8F37B8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 </a:t>
                      </a:r>
                      <a:endParaRPr lang="zh-CN" altLang="en-US" sz="1400" kern="1200" dirty="0" smtClean="0">
                        <a:solidFill>
                          <a:srgbClr val="8F37B8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Here you'll find fine handcrafted beers, creative yet informal cuisine…</a:t>
                      </a:r>
                    </a:p>
                    <a:p>
                      <a:pPr algn="l"/>
                      <a:endParaRPr lang="en-US" altLang="zh-CN" sz="1400" kern="1200" dirty="0" smtClean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200" dirty="0" smtClean="0">
                          <a:solidFill>
                            <a:srgbClr val="8F37B8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(NO)</a:t>
                      </a:r>
                      <a:r>
                        <a:rPr lang="en-US" altLang="zh-CN" sz="1400" kern="1200" dirty="0" smtClean="0">
                          <a:solidFill>
                            <a:srgbClr val="8F37B8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 </a:t>
                      </a:r>
                      <a:endParaRPr lang="zh-CN" altLang="en-US" sz="1400" kern="1200" dirty="0" smtClean="0">
                        <a:solidFill>
                          <a:srgbClr val="8F37B8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593706"/>
              </p:ext>
            </p:extLst>
          </p:nvPr>
        </p:nvGraphicFramePr>
        <p:xfrm>
          <a:off x="323528" y="3212976"/>
          <a:ext cx="8424935" cy="82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4268"/>
                <a:gridCol w="2053746"/>
                <a:gridCol w="2229782"/>
                <a:gridCol w="2347139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Website</a:t>
                      </a:r>
                      <a:endParaRPr lang="zh-CN" altLang="en-US" sz="1600" b="1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Some Text..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Some Common</a:t>
                      </a:r>
                      <a:r>
                        <a:rPr lang="en-US" altLang="zh-CN" sz="1600" kern="1200" baseline="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 </a:t>
                      </a:r>
                      <a:r>
                        <a:rPr lang="en-US" altLang="zh-CN" sz="16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Text with McDonald’s..</a:t>
                      </a:r>
                    </a:p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kern="1200" dirty="0" smtClean="0">
                          <a:solidFill>
                            <a:srgbClr val="00B050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(YES)</a:t>
                      </a:r>
                      <a:endParaRPr lang="zh-CN" altLang="en-US" sz="1600" b="1" kern="1200" dirty="0" smtClean="0">
                        <a:solidFill>
                          <a:srgbClr val="00B050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Full of Pics…NO Text…</a:t>
                      </a:r>
                    </a:p>
                    <a:p>
                      <a:pPr algn="l"/>
                      <a:endParaRPr lang="en-US" altLang="zh-CN" sz="1600" kern="1200" dirty="0" smtClean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1" kern="1200" dirty="0" smtClean="0">
                          <a:solidFill>
                            <a:srgbClr val="8F37B8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(NO)</a:t>
                      </a:r>
                      <a:r>
                        <a:rPr lang="en-US" altLang="zh-CN" sz="1600" kern="1200" dirty="0" smtClean="0">
                          <a:solidFill>
                            <a:srgbClr val="8F37B8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 </a:t>
                      </a:r>
                      <a:endParaRPr lang="zh-CN" altLang="en-US" sz="1600" kern="1200" dirty="0" smtClean="0">
                        <a:solidFill>
                          <a:srgbClr val="8F37B8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63500"/>
              </p:ext>
            </p:extLst>
          </p:nvPr>
        </p:nvGraphicFramePr>
        <p:xfrm>
          <a:off x="323529" y="4037002"/>
          <a:ext cx="8424935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4268"/>
                <a:gridCol w="2053746"/>
                <a:gridCol w="2229782"/>
                <a:gridCol w="2347139"/>
              </a:tblGrid>
              <a:tr h="6013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kern="1200" dirty="0" smtClean="0">
                          <a:solidFill>
                            <a:srgbClr val="0070C0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Opinions (from</a:t>
                      </a:r>
                      <a:r>
                        <a:rPr lang="en-US" altLang="zh-CN" sz="1600" b="1" kern="1200" baseline="0" dirty="0" smtClean="0">
                          <a:solidFill>
                            <a:srgbClr val="0070C0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 other users</a:t>
                      </a:r>
                      <a:r>
                        <a:rPr lang="en-US" altLang="zh-CN" sz="1600" b="1" kern="1200" dirty="0" smtClean="0">
                          <a:solidFill>
                            <a:srgbClr val="0070C0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)</a:t>
                      </a:r>
                      <a:endParaRPr lang="zh-CN" altLang="en-US" sz="1600" b="1" kern="1200" dirty="0">
                        <a:solidFill>
                          <a:srgbClr val="0070C0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The </a:t>
                      </a:r>
                      <a:r>
                        <a:rPr lang="en-US" altLang="zh-CN" sz="1400" i="1" u="sng" kern="1200" dirty="0" smtClean="0">
                          <a:solidFill>
                            <a:srgbClr val="0070C0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location is preferable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.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Friendly service with affordable foods. Like it.</a:t>
                      </a:r>
                    </a:p>
                    <a:p>
                      <a:pPr algn="ctr"/>
                      <a:endParaRPr lang="en-US" altLang="zh-CN" sz="1400" b="1" kern="1200" dirty="0" smtClean="0">
                        <a:solidFill>
                          <a:srgbClr val="8F37B8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  <a:p>
                      <a:pPr algn="ctr"/>
                      <a:endParaRPr lang="en-US" altLang="zh-CN" sz="1400" b="1" kern="1200" dirty="0" smtClean="0">
                        <a:solidFill>
                          <a:srgbClr val="8F37B8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  <a:p>
                      <a:pPr algn="ctr"/>
                      <a:r>
                        <a:rPr lang="en-US" altLang="zh-CN" sz="1400" b="1" kern="1200" dirty="0" smtClean="0">
                          <a:solidFill>
                            <a:srgbClr val="8F37B8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(NO)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Service and food are at a consistently high level</a:t>
                      </a:r>
                      <a:r>
                        <a:rPr lang="en-US" altLang="zh-CN" sz="14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and </a:t>
                      </a:r>
                      <a:r>
                        <a:rPr lang="en-US" altLang="zh-CN" sz="1400" b="0" i="1" u="sng" kern="1200" baseline="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good location</a:t>
                      </a:r>
                      <a:r>
                        <a:rPr lang="en-US" altLang="zh-CN" sz="14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200" dirty="0" smtClean="0">
                          <a:solidFill>
                            <a:srgbClr val="00B050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(YES)</a:t>
                      </a:r>
                      <a:endParaRPr lang="zh-CN" altLang="en-US" sz="1400" b="1" kern="1200" dirty="0" smtClean="0">
                        <a:solidFill>
                          <a:srgbClr val="00B050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306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 Advantage of using Opinions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23528" y="1268760"/>
            <a:ext cx="84969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428358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400" b="1" smtClean="0">
                <a:solidFill>
                  <a:schemeClr val="tx1"/>
                </a:solidFill>
              </a:rPr>
              <a:t>8</a:t>
            </a:fld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3635896" y="6453336"/>
            <a:ext cx="2023864" cy="365125"/>
          </a:xfrm>
        </p:spPr>
        <p:txBody>
          <a:bodyPr/>
          <a:lstStyle/>
          <a:p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Yang,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Fang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infolab-logo-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41873"/>
            <a:ext cx="1080120" cy="443511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35496" y="6453336"/>
            <a:ext cx="9073008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971600" y="1894180"/>
            <a:ext cx="73448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00B050"/>
              </a:buClr>
              <a:buBlip>
                <a:blip r:embed="rId4"/>
              </a:buBlip>
            </a:pPr>
            <a:r>
              <a:rPr lang="en-US" altLang="zh-CN" sz="3200" dirty="0" smtClean="0"/>
              <a:t>Capture </a:t>
            </a:r>
            <a:r>
              <a:rPr lang="en-US" altLang="zh-CN" sz="3200" dirty="0"/>
              <a:t>user interests in a </a:t>
            </a:r>
            <a:r>
              <a:rPr lang="en-US" altLang="zh-CN" sz="3200" dirty="0" smtClean="0"/>
              <a:t>general </a:t>
            </a:r>
            <a:r>
              <a:rPr lang="en-US" altLang="zh-CN" sz="3200" dirty="0"/>
              <a:t>yet precise way. </a:t>
            </a:r>
            <a:endParaRPr lang="en-US" altLang="zh-CN" sz="3200" dirty="0" smtClean="0"/>
          </a:p>
          <a:p>
            <a:pPr marL="457200" indent="-457200">
              <a:buClr>
                <a:srgbClr val="00B050"/>
              </a:buClr>
              <a:buBlip>
                <a:blip r:embed="rId4"/>
              </a:buBlip>
            </a:pPr>
            <a:r>
              <a:rPr lang="en-US" altLang="zh-CN" sz="3200" dirty="0"/>
              <a:t>Large amount and ever increasing</a:t>
            </a:r>
          </a:p>
          <a:p>
            <a:pPr marL="457200" indent="-457200">
              <a:buClr>
                <a:srgbClr val="00B050"/>
              </a:buClr>
              <a:buBlip>
                <a:blip r:embed="rId4"/>
              </a:buBlip>
            </a:pPr>
            <a:r>
              <a:rPr lang="en-US" altLang="zh-CN" sz="3200" dirty="0"/>
              <a:t>Easily Accessible</a:t>
            </a:r>
          </a:p>
          <a:p>
            <a:pPr marL="457200" indent="-457200">
              <a:buClr>
                <a:srgbClr val="00B050"/>
              </a:buClr>
              <a:buBlip>
                <a:blip r:embed="rId4"/>
              </a:buBlip>
            </a:pPr>
            <a:r>
              <a:rPr lang="en-US" altLang="zh-CN" sz="3200" dirty="0" smtClean="0"/>
              <a:t>Contain key features</a:t>
            </a:r>
          </a:p>
          <a:p>
            <a:pPr marL="457200" indent="-457200">
              <a:buClr>
                <a:srgbClr val="00B050"/>
              </a:buClr>
              <a:buBlip>
                <a:blip r:embed="rId4"/>
              </a:buBlip>
            </a:pPr>
            <a:r>
              <a:rPr lang="en-US" altLang="zh-CN" sz="3200" dirty="0" smtClean="0"/>
              <a:t>…</a:t>
            </a:r>
            <a:endParaRPr lang="en-US" altLang="zh-CN" sz="3200" dirty="0"/>
          </a:p>
        </p:txBody>
      </p:sp>
    </p:spTree>
    <p:extLst>
      <p:ext uri="{BB962C8B-B14F-4D97-AF65-F5344CB8AC3E}">
        <p14:creationId xmlns:p14="http://schemas.microsoft.com/office/powerpoint/2010/main" val="357102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428358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400" b="1" smtClean="0">
                <a:solidFill>
                  <a:schemeClr val="tx1"/>
                </a:solidFill>
              </a:rPr>
              <a:t>9</a:t>
            </a:fld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1"/>
          </p:nvPr>
        </p:nvSpPr>
        <p:spPr>
          <a:xfrm>
            <a:off x="3635896" y="6453336"/>
            <a:ext cx="2023864" cy="365125"/>
          </a:xfrm>
        </p:spPr>
        <p:txBody>
          <a:bodyPr/>
          <a:lstStyle/>
          <a:p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Yang, </a:t>
            </a:r>
            <a:r>
              <a:rPr lang="en-US" altLang="zh-CN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</a:t>
            </a:r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Fang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" descr="infolab-logo-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41873"/>
            <a:ext cx="1080120" cy="443511"/>
          </a:xfrm>
          <a:prstGeom prst="rect">
            <a:avLst/>
          </a:prstGeom>
        </p:spPr>
      </p:pic>
      <p:cxnSp>
        <p:nvCxnSpPr>
          <p:cNvPr id="24" name="直接连接符 23"/>
          <p:cNvCxnSpPr/>
          <p:nvPr/>
        </p:nvCxnSpPr>
        <p:spPr>
          <a:xfrm>
            <a:off x="35496" y="6453336"/>
            <a:ext cx="9073008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Suppose we have candidates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23528" y="1268760"/>
            <a:ext cx="84969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971600" y="2711822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00B050"/>
              </a:buClr>
              <a:buBlip>
                <a:blip r:embed="rId4"/>
              </a:buBlip>
            </a:pPr>
            <a:r>
              <a:rPr lang="en-US" altLang="zh-CN" sz="3200" dirty="0" smtClean="0"/>
              <a:t>Rank </a:t>
            </a:r>
            <a:r>
              <a:rPr lang="en-US" altLang="zh-CN" sz="3200" dirty="0"/>
              <a:t>the </a:t>
            </a:r>
            <a:r>
              <a:rPr lang="en-US" altLang="zh-CN" sz="3200" dirty="0" smtClean="0"/>
              <a:t>candidates</a:t>
            </a:r>
          </a:p>
          <a:p>
            <a:pPr marL="457200" indent="-457200">
              <a:buClr>
                <a:srgbClr val="00B050"/>
              </a:buClr>
              <a:buBlip>
                <a:blip r:embed="rId4"/>
              </a:buBlip>
            </a:pPr>
            <a:r>
              <a:rPr lang="en-US" altLang="zh-CN" sz="3200" dirty="0" smtClean="0"/>
              <a:t>Generate </a:t>
            </a:r>
            <a:r>
              <a:rPr lang="en-US" altLang="zh-CN" sz="3200" dirty="0"/>
              <a:t>the summary of the </a:t>
            </a:r>
            <a:r>
              <a:rPr lang="en-US" altLang="zh-CN" sz="3200" dirty="0" smtClean="0"/>
              <a:t>candidates</a:t>
            </a:r>
            <a:endParaRPr lang="en-US" altLang="zh-CN" sz="3200" dirty="0"/>
          </a:p>
        </p:txBody>
      </p:sp>
    </p:spTree>
    <p:extLst>
      <p:ext uri="{BB962C8B-B14F-4D97-AF65-F5344CB8AC3E}">
        <p14:creationId xmlns:p14="http://schemas.microsoft.com/office/powerpoint/2010/main" val="234419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1639</TotalTime>
  <Words>1099</Words>
  <Application>Microsoft Office PowerPoint</Application>
  <PresentationFormat>全屏显示(4:3)</PresentationFormat>
  <Paragraphs>251</Paragraphs>
  <Slides>20</Slides>
  <Notes>19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Opinion-based  User Profile Modeling for Contextual Suggestions</vt:lpstr>
      <vt:lpstr>What is the problem of Contextual Suggestion?</vt:lpstr>
      <vt:lpstr>What is the problem of Contextual Suggestion?</vt:lpstr>
      <vt:lpstr>Formal Definition of Contextual Suggestion</vt:lpstr>
      <vt:lpstr>Inputs and Outputs</vt:lpstr>
      <vt:lpstr>How to solve the problem?</vt:lpstr>
      <vt:lpstr>PowerPoint 演示文稿</vt:lpstr>
      <vt:lpstr>The Advantage of using Opinions</vt:lpstr>
      <vt:lpstr>Suppose we have candidates</vt:lpstr>
      <vt:lpstr>Suppose we have candidates</vt:lpstr>
      <vt:lpstr>Using Opinions to Model User Profile </vt:lpstr>
      <vt:lpstr>Some Details</vt:lpstr>
      <vt:lpstr>Suppose we have candidates</vt:lpstr>
      <vt:lpstr>Structured Summary</vt:lpstr>
      <vt:lpstr>Summary Example</vt:lpstr>
      <vt:lpstr>Results on TREC Collections</vt:lpstr>
      <vt:lpstr>Results on Yelp Collection</vt:lpstr>
      <vt:lpstr>Results on TREC2013</vt:lpstr>
      <vt:lpstr>Results on TREC2013</vt:lpstr>
      <vt:lpstr>Thanks!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Opinion-based User Profile Modeling for Contextual Suggestions</dc:title>
  <dc:creator>ypeilin</dc:creator>
  <cp:lastModifiedBy>ypeilin</cp:lastModifiedBy>
  <cp:revision>125</cp:revision>
  <dcterms:created xsi:type="dcterms:W3CDTF">2014-03-15T13:14:09Z</dcterms:created>
  <dcterms:modified xsi:type="dcterms:W3CDTF">2014-04-10T15:31:34Z</dcterms:modified>
</cp:coreProperties>
</file>