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media/media1.mov" ContentType="video/unknown"/>
  <Override PartName="/ppt/media/media1.mp4" ContentType="video/unknown"/>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media/image1.jpeg" ContentType="image/jpeg"/>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55" r:id="rId107"/>
    <p:sldId id="356" r:id="rId108"/>
    <p:sldId id="357" r:id="rId109"/>
    <p:sldId id="358" r:id="rId110"/>
    <p:sldId id="359" r:id="rId111"/>
    <p:sldId id="360" r:id="rId112"/>
    <p:sldId id="361" r:id="rId113"/>
    <p:sldId id="362" r:id="rId114"/>
    <p:sldId id="363" r:id="rId115"/>
    <p:sldId id="364" r:id="rId116"/>
    <p:sldId id="365" r:id="rId117"/>
    <p:sldId id="366" r:id="rId118"/>
    <p:sldId id="367" r:id="rId119"/>
    <p:sldId id="368" r:id="rId120"/>
    <p:sldId id="369" r:id="rId121"/>
    <p:sldId id="370" r:id="rId122"/>
    <p:sldId id="371" r:id="rId123"/>
    <p:sldId id="372" r:id="rId124"/>
    <p:sldId id="373" r:id="rId125"/>
    <p:sldId id="374" r:id="rId126"/>
    <p:sldId id="375" r:id="rId127"/>
    <p:sldId id="376" r:id="rId128"/>
    <p:sldId id="377" r:id="rId129"/>
    <p:sldId id="378" r:id="rId130"/>
    <p:sldId id="379" r:id="rId131"/>
    <p:sldId id="380" r:id="rId132"/>
    <p:sldId id="381" r:id="rId133"/>
    <p:sldId id="382" r:id="rId134"/>
    <p:sldId id="383" r:id="rId135"/>
    <p:sldId id="384" r:id="rId136"/>
    <p:sldId id="385" r:id="rId137"/>
    <p:sldId id="386" r:id="rId138"/>
    <p:sldId id="387" r:id="rId139"/>
    <p:sldId id="388" r:id="rId140"/>
    <p:sldId id="389" r:id="rId141"/>
    <p:sldId id="390" r:id="rId142"/>
    <p:sldId id="391" r:id="rId143"/>
    <p:sldId id="392" r:id="rId144"/>
    <p:sldId id="393" r:id="rId145"/>
    <p:sldId id="394" r:id="rId146"/>
    <p:sldId id="395" r:id="rId147"/>
    <p:sldId id="396" r:id="rId148"/>
    <p:sldId id="397" r:id="rId149"/>
    <p:sldId id="398" r:id="rId150"/>
    <p:sldId id="399" r:id="rId151"/>
    <p:sldId id="400" r:id="rId152"/>
    <p:sldId id="401" r:id="rId153"/>
    <p:sldId id="402" r:id="rId154"/>
    <p:sldId id="403" r:id="rId155"/>
    <p:sldId id="404" r:id="rId156"/>
    <p:sldId id="405" r:id="rId157"/>
    <p:sldId id="406" r:id="rId158"/>
    <p:sldId id="407" r:id="rId159"/>
    <p:sldId id="408" r:id="rId160"/>
    <p:sldId id="409" r:id="rId161"/>
    <p:sldId id="410" r:id="rId162"/>
    <p:sldId id="411" r:id="rId163"/>
    <p:sldId id="412" r:id="rId164"/>
    <p:sldId id="413" r:id="rId165"/>
    <p:sldId id="414" r:id="rId166"/>
    <p:sldId id="415" r:id="rId167"/>
    <p:sldId id="416" r:id="rId168"/>
    <p:sldId id="417" r:id="rId169"/>
    <p:sldId id="418" r:id="rId170"/>
    <p:sldId id="419" r:id="rId171"/>
    <p:sldId id="420" r:id="rId172"/>
    <p:sldId id="421" r:id="rId173"/>
    <p:sldId id="422" r:id="rId174"/>
    <p:sldId id="423" r:id="rId175"/>
    <p:sldId id="424" r:id="rId176"/>
    <p:sldId id="425" r:id="rId177"/>
    <p:sldId id="426" r:id="rId178"/>
    <p:sldId id="427" r:id="rId179"/>
    <p:sldId id="428" r:id="rId180"/>
    <p:sldId id="429" r:id="rId181"/>
    <p:sldId id="430" r:id="rId182"/>
    <p:sldId id="431" r:id="rId183"/>
    <p:sldId id="432" r:id="rId184"/>
    <p:sldId id="433" r:id="rId185"/>
    <p:sldId id="434" r:id="rId186"/>
    <p:sldId id="435" r:id="rId187"/>
    <p:sldId id="436" r:id="rId188"/>
    <p:sldId id="437" r:id="rId189"/>
    <p:sldId id="438" r:id="rId190"/>
    <p:sldId id="439" r:id="rId191"/>
    <p:sldId id="440" r:id="rId192"/>
    <p:sldId id="441" r:id="rId193"/>
    <p:sldId id="442" r:id="rId194"/>
    <p:sldId id="443" r:id="rId195"/>
    <p:sldId id="444" r:id="rId196"/>
    <p:sldId id="445" r:id="rId197"/>
    <p:sldId id="446" r:id="rId198"/>
    <p:sldId id="447" r:id="rId199"/>
    <p:sldId id="448" r:id="rId200"/>
    <p:sldId id="449" r:id="rId201"/>
    <p:sldId id="450" r:id="rId202"/>
    <p:sldId id="451" r:id="rId203"/>
    <p:sldId id="452" r:id="rId204"/>
    <p:sldId id="453" r:id="rId205"/>
    <p:sldId id="454" r:id="rId206"/>
    <p:sldId id="455" r:id="rId207"/>
    <p:sldId id="456" r:id="rId208"/>
    <p:sldId id="457" r:id="rId209"/>
    <p:sldId id="458" r:id="rId210"/>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 Id="rId93" Type="http://schemas.openxmlformats.org/officeDocument/2006/relationships/slide" Target="slides/slide86.xml"/><Relationship Id="rId94" Type="http://schemas.openxmlformats.org/officeDocument/2006/relationships/slide" Target="slides/slide87.xml"/><Relationship Id="rId95" Type="http://schemas.openxmlformats.org/officeDocument/2006/relationships/slide" Target="slides/slide88.xml"/><Relationship Id="rId96" Type="http://schemas.openxmlformats.org/officeDocument/2006/relationships/slide" Target="slides/slide89.xml"/><Relationship Id="rId97" Type="http://schemas.openxmlformats.org/officeDocument/2006/relationships/slide" Target="slides/slide90.xml"/><Relationship Id="rId98" Type="http://schemas.openxmlformats.org/officeDocument/2006/relationships/slide" Target="slides/slide91.xml"/><Relationship Id="rId99" Type="http://schemas.openxmlformats.org/officeDocument/2006/relationships/slide" Target="slides/slide92.xml"/><Relationship Id="rId100" Type="http://schemas.openxmlformats.org/officeDocument/2006/relationships/slide" Target="slides/slide93.xml"/><Relationship Id="rId101" Type="http://schemas.openxmlformats.org/officeDocument/2006/relationships/slide" Target="slides/slide94.xml"/><Relationship Id="rId102" Type="http://schemas.openxmlformats.org/officeDocument/2006/relationships/slide" Target="slides/slide95.xml"/><Relationship Id="rId103" Type="http://schemas.openxmlformats.org/officeDocument/2006/relationships/slide" Target="slides/slide96.xml"/><Relationship Id="rId104" Type="http://schemas.openxmlformats.org/officeDocument/2006/relationships/slide" Target="slides/slide97.xml"/><Relationship Id="rId105" Type="http://schemas.openxmlformats.org/officeDocument/2006/relationships/slide" Target="slides/slide98.xml"/><Relationship Id="rId106" Type="http://schemas.openxmlformats.org/officeDocument/2006/relationships/slide" Target="slides/slide99.xml"/><Relationship Id="rId107" Type="http://schemas.openxmlformats.org/officeDocument/2006/relationships/slide" Target="slides/slide100.xml"/><Relationship Id="rId108" Type="http://schemas.openxmlformats.org/officeDocument/2006/relationships/slide" Target="slides/slide101.xml"/><Relationship Id="rId109" Type="http://schemas.openxmlformats.org/officeDocument/2006/relationships/slide" Target="slides/slide102.xml"/><Relationship Id="rId110" Type="http://schemas.openxmlformats.org/officeDocument/2006/relationships/slide" Target="slides/slide103.xml"/><Relationship Id="rId111" Type="http://schemas.openxmlformats.org/officeDocument/2006/relationships/slide" Target="slides/slide104.xml"/><Relationship Id="rId112" Type="http://schemas.openxmlformats.org/officeDocument/2006/relationships/slide" Target="slides/slide105.xml"/><Relationship Id="rId113" Type="http://schemas.openxmlformats.org/officeDocument/2006/relationships/slide" Target="slides/slide106.xml"/><Relationship Id="rId114" Type="http://schemas.openxmlformats.org/officeDocument/2006/relationships/slide" Target="slides/slide107.xml"/><Relationship Id="rId115" Type="http://schemas.openxmlformats.org/officeDocument/2006/relationships/slide" Target="slides/slide108.xml"/><Relationship Id="rId116" Type="http://schemas.openxmlformats.org/officeDocument/2006/relationships/slide" Target="slides/slide109.xml"/><Relationship Id="rId117" Type="http://schemas.openxmlformats.org/officeDocument/2006/relationships/slide" Target="slides/slide110.xml"/><Relationship Id="rId118" Type="http://schemas.openxmlformats.org/officeDocument/2006/relationships/slide" Target="slides/slide111.xml"/><Relationship Id="rId119" Type="http://schemas.openxmlformats.org/officeDocument/2006/relationships/slide" Target="slides/slide112.xml"/><Relationship Id="rId120" Type="http://schemas.openxmlformats.org/officeDocument/2006/relationships/slide" Target="slides/slide113.xml"/><Relationship Id="rId121" Type="http://schemas.openxmlformats.org/officeDocument/2006/relationships/slide" Target="slides/slide114.xml"/><Relationship Id="rId122" Type="http://schemas.openxmlformats.org/officeDocument/2006/relationships/slide" Target="slides/slide115.xml"/><Relationship Id="rId123" Type="http://schemas.openxmlformats.org/officeDocument/2006/relationships/slide" Target="slides/slide116.xml"/><Relationship Id="rId124" Type="http://schemas.openxmlformats.org/officeDocument/2006/relationships/slide" Target="slides/slide117.xml"/><Relationship Id="rId125" Type="http://schemas.openxmlformats.org/officeDocument/2006/relationships/slide" Target="slides/slide118.xml"/><Relationship Id="rId126" Type="http://schemas.openxmlformats.org/officeDocument/2006/relationships/slide" Target="slides/slide119.xml"/><Relationship Id="rId127" Type="http://schemas.openxmlformats.org/officeDocument/2006/relationships/slide" Target="slides/slide120.xml"/><Relationship Id="rId128" Type="http://schemas.openxmlformats.org/officeDocument/2006/relationships/slide" Target="slides/slide121.xml"/><Relationship Id="rId129" Type="http://schemas.openxmlformats.org/officeDocument/2006/relationships/slide" Target="slides/slide122.xml"/><Relationship Id="rId130" Type="http://schemas.openxmlformats.org/officeDocument/2006/relationships/slide" Target="slides/slide123.xml"/><Relationship Id="rId131" Type="http://schemas.openxmlformats.org/officeDocument/2006/relationships/slide" Target="slides/slide124.xml"/><Relationship Id="rId132" Type="http://schemas.openxmlformats.org/officeDocument/2006/relationships/slide" Target="slides/slide125.xml"/><Relationship Id="rId133" Type="http://schemas.openxmlformats.org/officeDocument/2006/relationships/slide" Target="slides/slide126.xml"/><Relationship Id="rId134" Type="http://schemas.openxmlformats.org/officeDocument/2006/relationships/slide" Target="slides/slide127.xml"/><Relationship Id="rId135" Type="http://schemas.openxmlformats.org/officeDocument/2006/relationships/slide" Target="slides/slide128.xml"/><Relationship Id="rId136" Type="http://schemas.openxmlformats.org/officeDocument/2006/relationships/slide" Target="slides/slide129.xml"/><Relationship Id="rId137" Type="http://schemas.openxmlformats.org/officeDocument/2006/relationships/slide" Target="slides/slide130.xml"/><Relationship Id="rId138" Type="http://schemas.openxmlformats.org/officeDocument/2006/relationships/slide" Target="slides/slide131.xml"/><Relationship Id="rId139" Type="http://schemas.openxmlformats.org/officeDocument/2006/relationships/slide" Target="slides/slide132.xml"/><Relationship Id="rId140" Type="http://schemas.openxmlformats.org/officeDocument/2006/relationships/slide" Target="slides/slide133.xml"/><Relationship Id="rId141" Type="http://schemas.openxmlformats.org/officeDocument/2006/relationships/slide" Target="slides/slide134.xml"/><Relationship Id="rId142" Type="http://schemas.openxmlformats.org/officeDocument/2006/relationships/slide" Target="slides/slide135.xml"/><Relationship Id="rId143" Type="http://schemas.openxmlformats.org/officeDocument/2006/relationships/slide" Target="slides/slide136.xml"/><Relationship Id="rId144" Type="http://schemas.openxmlformats.org/officeDocument/2006/relationships/slide" Target="slides/slide137.xml"/><Relationship Id="rId145" Type="http://schemas.openxmlformats.org/officeDocument/2006/relationships/slide" Target="slides/slide138.xml"/><Relationship Id="rId146" Type="http://schemas.openxmlformats.org/officeDocument/2006/relationships/slide" Target="slides/slide139.xml"/><Relationship Id="rId147" Type="http://schemas.openxmlformats.org/officeDocument/2006/relationships/slide" Target="slides/slide140.xml"/><Relationship Id="rId148" Type="http://schemas.openxmlformats.org/officeDocument/2006/relationships/slide" Target="slides/slide141.xml"/><Relationship Id="rId149" Type="http://schemas.openxmlformats.org/officeDocument/2006/relationships/slide" Target="slides/slide142.xml"/><Relationship Id="rId150" Type="http://schemas.openxmlformats.org/officeDocument/2006/relationships/slide" Target="slides/slide143.xml"/><Relationship Id="rId151" Type="http://schemas.openxmlformats.org/officeDocument/2006/relationships/slide" Target="slides/slide144.xml"/><Relationship Id="rId152" Type="http://schemas.openxmlformats.org/officeDocument/2006/relationships/slide" Target="slides/slide145.xml"/><Relationship Id="rId153" Type="http://schemas.openxmlformats.org/officeDocument/2006/relationships/slide" Target="slides/slide146.xml"/><Relationship Id="rId154" Type="http://schemas.openxmlformats.org/officeDocument/2006/relationships/slide" Target="slides/slide147.xml"/><Relationship Id="rId155" Type="http://schemas.openxmlformats.org/officeDocument/2006/relationships/slide" Target="slides/slide148.xml"/><Relationship Id="rId156" Type="http://schemas.openxmlformats.org/officeDocument/2006/relationships/slide" Target="slides/slide149.xml"/><Relationship Id="rId157" Type="http://schemas.openxmlformats.org/officeDocument/2006/relationships/slide" Target="slides/slide150.xml"/><Relationship Id="rId158" Type="http://schemas.openxmlformats.org/officeDocument/2006/relationships/slide" Target="slides/slide151.xml"/><Relationship Id="rId159" Type="http://schemas.openxmlformats.org/officeDocument/2006/relationships/slide" Target="slides/slide152.xml"/><Relationship Id="rId160" Type="http://schemas.openxmlformats.org/officeDocument/2006/relationships/slide" Target="slides/slide153.xml"/><Relationship Id="rId161" Type="http://schemas.openxmlformats.org/officeDocument/2006/relationships/slide" Target="slides/slide154.xml"/><Relationship Id="rId162" Type="http://schemas.openxmlformats.org/officeDocument/2006/relationships/slide" Target="slides/slide155.xml"/><Relationship Id="rId163" Type="http://schemas.openxmlformats.org/officeDocument/2006/relationships/slide" Target="slides/slide156.xml"/><Relationship Id="rId164" Type="http://schemas.openxmlformats.org/officeDocument/2006/relationships/slide" Target="slides/slide157.xml"/><Relationship Id="rId165" Type="http://schemas.openxmlformats.org/officeDocument/2006/relationships/slide" Target="slides/slide158.xml"/><Relationship Id="rId166" Type="http://schemas.openxmlformats.org/officeDocument/2006/relationships/slide" Target="slides/slide159.xml"/><Relationship Id="rId167" Type="http://schemas.openxmlformats.org/officeDocument/2006/relationships/slide" Target="slides/slide160.xml"/><Relationship Id="rId168" Type="http://schemas.openxmlformats.org/officeDocument/2006/relationships/slide" Target="slides/slide161.xml"/><Relationship Id="rId169" Type="http://schemas.openxmlformats.org/officeDocument/2006/relationships/slide" Target="slides/slide162.xml"/><Relationship Id="rId170" Type="http://schemas.openxmlformats.org/officeDocument/2006/relationships/slide" Target="slides/slide163.xml"/><Relationship Id="rId171" Type="http://schemas.openxmlformats.org/officeDocument/2006/relationships/slide" Target="slides/slide164.xml"/><Relationship Id="rId172" Type="http://schemas.openxmlformats.org/officeDocument/2006/relationships/slide" Target="slides/slide165.xml"/><Relationship Id="rId173" Type="http://schemas.openxmlformats.org/officeDocument/2006/relationships/slide" Target="slides/slide166.xml"/><Relationship Id="rId174" Type="http://schemas.openxmlformats.org/officeDocument/2006/relationships/slide" Target="slides/slide167.xml"/><Relationship Id="rId175" Type="http://schemas.openxmlformats.org/officeDocument/2006/relationships/slide" Target="slides/slide168.xml"/><Relationship Id="rId176" Type="http://schemas.openxmlformats.org/officeDocument/2006/relationships/slide" Target="slides/slide169.xml"/><Relationship Id="rId177" Type="http://schemas.openxmlformats.org/officeDocument/2006/relationships/slide" Target="slides/slide170.xml"/><Relationship Id="rId178" Type="http://schemas.openxmlformats.org/officeDocument/2006/relationships/slide" Target="slides/slide171.xml"/><Relationship Id="rId179" Type="http://schemas.openxmlformats.org/officeDocument/2006/relationships/slide" Target="slides/slide172.xml"/><Relationship Id="rId180" Type="http://schemas.openxmlformats.org/officeDocument/2006/relationships/slide" Target="slides/slide173.xml"/><Relationship Id="rId181" Type="http://schemas.openxmlformats.org/officeDocument/2006/relationships/slide" Target="slides/slide174.xml"/><Relationship Id="rId182" Type="http://schemas.openxmlformats.org/officeDocument/2006/relationships/slide" Target="slides/slide175.xml"/><Relationship Id="rId183" Type="http://schemas.openxmlformats.org/officeDocument/2006/relationships/slide" Target="slides/slide176.xml"/><Relationship Id="rId184" Type="http://schemas.openxmlformats.org/officeDocument/2006/relationships/slide" Target="slides/slide177.xml"/><Relationship Id="rId185" Type="http://schemas.openxmlformats.org/officeDocument/2006/relationships/slide" Target="slides/slide178.xml"/><Relationship Id="rId186" Type="http://schemas.openxmlformats.org/officeDocument/2006/relationships/slide" Target="slides/slide179.xml"/><Relationship Id="rId187" Type="http://schemas.openxmlformats.org/officeDocument/2006/relationships/slide" Target="slides/slide180.xml"/><Relationship Id="rId188" Type="http://schemas.openxmlformats.org/officeDocument/2006/relationships/slide" Target="slides/slide181.xml"/><Relationship Id="rId189" Type="http://schemas.openxmlformats.org/officeDocument/2006/relationships/slide" Target="slides/slide182.xml"/><Relationship Id="rId190" Type="http://schemas.openxmlformats.org/officeDocument/2006/relationships/slide" Target="slides/slide183.xml"/><Relationship Id="rId191" Type="http://schemas.openxmlformats.org/officeDocument/2006/relationships/slide" Target="slides/slide184.xml"/><Relationship Id="rId192" Type="http://schemas.openxmlformats.org/officeDocument/2006/relationships/slide" Target="slides/slide185.xml"/><Relationship Id="rId193" Type="http://schemas.openxmlformats.org/officeDocument/2006/relationships/slide" Target="slides/slide186.xml"/><Relationship Id="rId194" Type="http://schemas.openxmlformats.org/officeDocument/2006/relationships/slide" Target="slides/slide187.xml"/><Relationship Id="rId195" Type="http://schemas.openxmlformats.org/officeDocument/2006/relationships/slide" Target="slides/slide188.xml"/><Relationship Id="rId196" Type="http://schemas.openxmlformats.org/officeDocument/2006/relationships/slide" Target="slides/slide189.xml"/><Relationship Id="rId197" Type="http://schemas.openxmlformats.org/officeDocument/2006/relationships/slide" Target="slides/slide190.xml"/><Relationship Id="rId198" Type="http://schemas.openxmlformats.org/officeDocument/2006/relationships/slide" Target="slides/slide191.xml"/><Relationship Id="rId199" Type="http://schemas.openxmlformats.org/officeDocument/2006/relationships/slide" Target="slides/slide192.xml"/><Relationship Id="rId200" Type="http://schemas.openxmlformats.org/officeDocument/2006/relationships/slide" Target="slides/slide193.xml"/><Relationship Id="rId201" Type="http://schemas.openxmlformats.org/officeDocument/2006/relationships/slide" Target="slides/slide194.xml"/><Relationship Id="rId202" Type="http://schemas.openxmlformats.org/officeDocument/2006/relationships/slide" Target="slides/slide195.xml"/><Relationship Id="rId203" Type="http://schemas.openxmlformats.org/officeDocument/2006/relationships/slide" Target="slides/slide196.xml"/><Relationship Id="rId204" Type="http://schemas.openxmlformats.org/officeDocument/2006/relationships/slide" Target="slides/slide197.xml"/><Relationship Id="rId205" Type="http://schemas.openxmlformats.org/officeDocument/2006/relationships/slide" Target="slides/slide198.xml"/><Relationship Id="rId206" Type="http://schemas.openxmlformats.org/officeDocument/2006/relationships/slide" Target="slides/slide199.xml"/><Relationship Id="rId207" Type="http://schemas.openxmlformats.org/officeDocument/2006/relationships/slide" Target="slides/slide200.xml"/><Relationship Id="rId208" Type="http://schemas.openxmlformats.org/officeDocument/2006/relationships/slide" Target="slides/slide201.xml"/><Relationship Id="rId209" Type="http://schemas.openxmlformats.org/officeDocument/2006/relationships/slide" Target="slides/slide202.xml"/><Relationship Id="rId210" Type="http://schemas.openxmlformats.org/officeDocument/2006/relationships/slide" Target="slides/slide203.xml"/></Relationships>

</file>

<file path=ppt/charts/_rels/chart1.xml.rels><?xml version="1.0" encoding="UTF-8" standalone="yes"?><Relationships xmlns="http://schemas.openxmlformats.org/package/2006/relationships"><Relationship Id="rId1" Type="http://schemas.openxmlformats.org/officeDocument/2006/relationships/package" Target="../embeddings/Microsoft_Excel_Sheet1.xlsx"/></Relationships>

</file>

<file path=ppt/charts/_rels/chart10.xml.rels><?xml version="1.0" encoding="UTF-8" standalone="yes"?><Relationships xmlns="http://schemas.openxmlformats.org/package/2006/relationships"><Relationship Id="rId1" Type="http://schemas.openxmlformats.org/officeDocument/2006/relationships/package" Target="../embeddings/Microsoft_Excel_Sheet10.xlsx"/></Relationships>

</file>

<file path=ppt/charts/_rels/chart11.xml.rels><?xml version="1.0" encoding="UTF-8" standalone="yes"?><Relationships xmlns="http://schemas.openxmlformats.org/package/2006/relationships"><Relationship Id="rId1" Type="http://schemas.openxmlformats.org/officeDocument/2006/relationships/package" Target="../embeddings/Microsoft_Excel_Sheet11.xlsx"/></Relationships>

</file>

<file path=ppt/charts/_rels/chart12.xml.rels><?xml version="1.0" encoding="UTF-8" standalone="yes"?><Relationships xmlns="http://schemas.openxmlformats.org/package/2006/relationships"><Relationship Id="rId1" Type="http://schemas.openxmlformats.org/officeDocument/2006/relationships/package" Target="../embeddings/Microsoft_Excel_Sheet12.xlsx"/></Relationships>

</file>

<file path=ppt/charts/_rels/chart13.xml.rels><?xml version="1.0" encoding="UTF-8" standalone="yes"?><Relationships xmlns="http://schemas.openxmlformats.org/package/2006/relationships"><Relationship Id="rId1" Type="http://schemas.openxmlformats.org/officeDocument/2006/relationships/package" Target="../embeddings/Microsoft_Excel_Sheet13.xlsx"/></Relationships>

</file>

<file path=ppt/charts/_rels/chart14.xml.rels><?xml version="1.0" encoding="UTF-8" standalone="yes"?><Relationships xmlns="http://schemas.openxmlformats.org/package/2006/relationships"><Relationship Id="rId1" Type="http://schemas.openxmlformats.org/officeDocument/2006/relationships/package" Target="../embeddings/Microsoft_Excel_Sheet14.xlsx"/></Relationships>

</file>

<file path=ppt/charts/_rels/chart15.xml.rels><?xml version="1.0" encoding="UTF-8" standalone="yes"?><Relationships xmlns="http://schemas.openxmlformats.org/package/2006/relationships"><Relationship Id="rId1" Type="http://schemas.openxmlformats.org/officeDocument/2006/relationships/package" Target="../embeddings/Microsoft_Excel_Sheet15.xlsx"/></Relationships>

</file>

<file path=ppt/charts/_rels/chart16.xml.rels><?xml version="1.0" encoding="UTF-8" standalone="yes"?><Relationships xmlns="http://schemas.openxmlformats.org/package/2006/relationships"><Relationship Id="rId1" Type="http://schemas.openxmlformats.org/officeDocument/2006/relationships/package" Target="../embeddings/Microsoft_Excel_Sheet16.xlsx"/></Relationships>

</file>

<file path=ppt/charts/_rels/chart17.xml.rels><?xml version="1.0" encoding="UTF-8" standalone="yes"?><Relationships xmlns="http://schemas.openxmlformats.org/package/2006/relationships"><Relationship Id="rId1" Type="http://schemas.openxmlformats.org/officeDocument/2006/relationships/package" Target="../embeddings/Microsoft_Excel_Sheet17.xlsx"/></Relationships>

</file>

<file path=ppt/charts/_rels/chart18.xml.rels><?xml version="1.0" encoding="UTF-8" standalone="yes"?><Relationships xmlns="http://schemas.openxmlformats.org/package/2006/relationships"><Relationship Id="rId1" Type="http://schemas.openxmlformats.org/officeDocument/2006/relationships/package" Target="../embeddings/Microsoft_Excel_Sheet18.xlsx"/></Relationships>

</file>

<file path=ppt/charts/_rels/chart19.xml.rels><?xml version="1.0" encoding="UTF-8" standalone="yes"?><Relationships xmlns="http://schemas.openxmlformats.org/package/2006/relationships"><Relationship Id="rId1" Type="http://schemas.openxmlformats.org/officeDocument/2006/relationships/package" Target="../embeddings/Microsoft_Excel_Sheet19.xlsx"/></Relationships>

</file>

<file path=ppt/charts/_rels/chart2.xml.rels><?xml version="1.0" encoding="UTF-8" standalone="yes"?><Relationships xmlns="http://schemas.openxmlformats.org/package/2006/relationships"><Relationship Id="rId1" Type="http://schemas.openxmlformats.org/officeDocument/2006/relationships/package" Target="../embeddings/Microsoft_Excel_Sheet2.xlsx"/></Relationships>

</file>

<file path=ppt/charts/_rels/chart20.xml.rels><?xml version="1.0" encoding="UTF-8" standalone="yes"?><Relationships xmlns="http://schemas.openxmlformats.org/package/2006/relationships"><Relationship Id="rId1" Type="http://schemas.openxmlformats.org/officeDocument/2006/relationships/package" Target="../embeddings/Microsoft_Excel_Sheet20.xlsx"/></Relationships>

</file>

<file path=ppt/charts/_rels/chart3.xml.rels><?xml version="1.0" encoding="UTF-8" standalone="yes"?><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Relationships xmlns="http://schemas.openxmlformats.org/package/2006/relationships"><Relationship Id="rId1" Type="http://schemas.openxmlformats.org/officeDocument/2006/relationships/package" Target="../embeddings/Microsoft_Excel_Sheet5.xlsx"/></Relationships>

</file>

<file path=ppt/charts/_rels/chart6.xml.rels><?xml version="1.0" encoding="UTF-8" standalone="yes"?><Relationships xmlns="http://schemas.openxmlformats.org/package/2006/relationships"><Relationship Id="rId1" Type="http://schemas.openxmlformats.org/officeDocument/2006/relationships/package" Target="../embeddings/Microsoft_Excel_Sheet6.xlsx"/></Relationships>

</file>

<file path=ppt/charts/_rels/chart7.xml.rels><?xml version="1.0" encoding="UTF-8" standalone="yes"?><Relationships xmlns="http://schemas.openxmlformats.org/package/2006/relationships"><Relationship Id="rId1" Type="http://schemas.openxmlformats.org/officeDocument/2006/relationships/package" Target="../embeddings/Microsoft_Excel_Sheet7.xlsx"/></Relationships>

</file>

<file path=ppt/charts/_rels/chart8.xml.rels><?xml version="1.0" encoding="UTF-8" standalone="yes"?><Relationships xmlns="http://schemas.openxmlformats.org/package/2006/relationships"><Relationship Id="rId1" Type="http://schemas.openxmlformats.org/officeDocument/2006/relationships/package" Target="../embeddings/Microsoft_Excel_Sheet8.xlsx"/></Relationships>

</file>

<file path=ppt/charts/_rels/chart9.xml.rels><?xml version="1.0" encoding="UTF-8" standalone="yes"?><Relationships xmlns="http://schemas.openxmlformats.org/package/2006/relationships"><Relationship Id="rId1" Type="http://schemas.openxmlformats.org/officeDocument/2006/relationships/package" Target="../embeddings/Microsoft_Excel_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212963"/>
          <c:y val="0.167588"/>
          <c:w val="0.771505"/>
          <c:h val="0.59297"/>
        </c:manualLayout>
      </c:layout>
      <c:lineChart>
        <c:grouping val="standard"/>
        <c:varyColors val="0"/>
        <c:ser>
          <c:idx val="0"/>
          <c:order val="0"/>
          <c:tx>
            <c:strRef>
              <c:f>Sheet1!$A$2</c:f>
              <c:strCache>
                <c:ptCount val="1"/>
                <c:pt idx="0">
                  <c:v>Region 1</c:v>
                </c:pt>
              </c:strCache>
            </c:strRef>
          </c:tx>
          <c:spPr>
            <a:solidFill>
              <a:srgbClr val="FFFFFF"/>
            </a:solidFill>
            <a:ln w="76200" cap="flat">
              <a:solidFill>
                <a:schemeClr val="accent1">
                  <a:satOff val="-3355"/>
                  <a:lumOff val="26614"/>
                </a:schemeClr>
              </a:solidFill>
              <a:prstDash val="solid"/>
              <a:miter lim="400000"/>
            </a:ln>
            <a:effectLst/>
          </c:spPr>
          <c:marker>
            <c:symbol val="none"/>
            <c:size val="6"/>
            <c:spPr>
              <a:solidFill>
                <a:srgbClr val="FFFFFF"/>
              </a:solidFill>
              <a:ln w="76200" cap="flat">
                <a:solidFill>
                  <a:schemeClr val="accent1">
                    <a:satOff val="-3355"/>
                    <a:lumOff val="26614"/>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Sheet1!$B$1:$G$1</c:f>
              <c:strCache>
                <c:ptCount val="6"/>
                <c:pt idx="0">
                  <c:v/>
                </c:pt>
                <c:pt idx="1">
                  <c:v/>
                </c:pt>
                <c:pt idx="2">
                  <c:v/>
                </c:pt>
                <c:pt idx="3">
                  <c:v/>
                </c:pt>
                <c:pt idx="4">
                  <c:v/>
                </c:pt>
                <c:pt idx="5">
                  <c:v/>
                </c:pt>
              </c:strCache>
            </c:strRef>
          </c:cat>
          <c:val>
            <c:numRef>
              <c:f>Sheet1!$B$2:$G$2</c:f>
              <c:numCache>
                <c:ptCount val="6"/>
                <c:pt idx="0">
                  <c:v>17.000000</c:v>
                </c:pt>
                <c:pt idx="1">
                  <c:v>26.000000</c:v>
                </c:pt>
                <c:pt idx="2">
                  <c:v>96.000000</c:v>
                </c:pt>
                <c:pt idx="3">
                  <c:v>53.000000</c:v>
                </c:pt>
                <c:pt idx="4">
                  <c:v>48.000000</c:v>
                </c:pt>
                <c:pt idx="5">
                  <c:v>24.000000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chemeClr val="accent1">
                <a:hueOff val="273561"/>
                <a:satOff val="2937"/>
                <a:lumOff val="-22233"/>
              </a:schemeClr>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midCat"/>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2600" u="none">
                <a:solidFill>
                  <a:srgbClr val="000000"/>
                </a:solidFill>
                <a:latin typeface="Helvetica"/>
              </a:defRPr>
            </a:pPr>
            <a:r>
              <a:rPr b="1" i="0" strike="noStrike" sz="2600" u="none">
                <a:solidFill>
                  <a:srgbClr val="000000"/>
                </a:solidFill>
                <a:latin typeface="Helvetica"/>
              </a:rPr>
              <a:t>Indexing Time</a:t>
            </a:r>
          </a:p>
        </c:rich>
      </c:tx>
      <c:layout>
        <c:manualLayout>
          <c:xMode val="edge"/>
          <c:yMode val="edge"/>
          <c:x val="0.401955"/>
          <c:y val="0"/>
          <c:w val="0.19609"/>
          <c:h val="0.111511"/>
        </c:manualLayout>
      </c:layout>
      <c:overlay val="1"/>
      <c:spPr>
        <a:noFill/>
        <a:effectLst/>
      </c:spPr>
    </c:title>
    <c:autoTitleDeleted val="1"/>
    <c:plotArea>
      <c:layout>
        <c:manualLayout>
          <c:layoutTarget val="inner"/>
          <c:xMode val="edge"/>
          <c:yMode val="edge"/>
          <c:x val="0.119828"/>
          <c:y val="0.111511"/>
          <c:w val="0.835847"/>
          <c:h val="0.737108"/>
        </c:manualLayout>
      </c:layout>
      <c:barChart>
        <c:barDir val="bar"/>
        <c:grouping val="clustered"/>
        <c:varyColors val="0"/>
        <c:ser>
          <c:idx val="0"/>
          <c:order val="0"/>
          <c:tx>
            <c:strRef>
              <c:f>Sheet1!$A$2</c:f>
              <c:strCache>
                <c:ptCount val="1"/>
                <c:pt idx="0">
                  <c:v>A(cnt)</c:v>
                </c:pt>
              </c:strCache>
            </c:strRef>
          </c:tx>
          <c:spPr>
            <a:solidFill>
              <a:srgbClr val="2E578C"/>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Gov2</c:v>
                </c:pt>
                <c:pt idx="1">
                  <c:v>CW09B</c:v>
                </c:pt>
                <c:pt idx="2">
                  <c:v>CW09</c:v>
                </c:pt>
                <c:pt idx="3">
                  <c:v>CW12B13</c:v>
                </c:pt>
                <c:pt idx="4">
                  <c:v>CW12</c:v>
                </c:pt>
              </c:strCache>
            </c:strRef>
          </c:cat>
          <c:val>
            <c:numRef>
              <c:f>Sheet1!$B$2:$F$2</c:f>
              <c:numCache>
                <c:ptCount val="5"/>
                <c:pt idx="0">
                  <c:v>4578.000000</c:v>
                </c:pt>
                <c:pt idx="1">
                  <c:v>2460.000000</c:v>
                </c:pt>
                <c:pt idx="2">
                  <c:v>27480.000000</c:v>
                </c:pt>
                <c:pt idx="3">
                  <c:v>3660.000000</c:v>
                </c:pt>
                <c:pt idx="4">
                  <c:v>62040.000000</c:v>
                </c:pt>
              </c:numCache>
            </c:numRef>
          </c:val>
        </c:ser>
        <c:ser>
          <c:idx val="1"/>
          <c:order val="1"/>
          <c:tx>
            <c:strRef>
              <c:f>Sheet1!$A$3</c:f>
              <c:strCache>
                <c:ptCount val="1"/>
                <c:pt idx="0">
                  <c:v>A(pos)</c:v>
                </c:pt>
              </c:strCache>
            </c:strRef>
          </c:tx>
          <c:spPr>
            <a:solidFill>
              <a:srgbClr val="5D9648"/>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Gov2</c:v>
                </c:pt>
                <c:pt idx="1">
                  <c:v>CW09B</c:v>
                </c:pt>
                <c:pt idx="2">
                  <c:v>CW09</c:v>
                </c:pt>
                <c:pt idx="3">
                  <c:v>CW12B13</c:v>
                </c:pt>
                <c:pt idx="4">
                  <c:v>CW12</c:v>
                </c:pt>
              </c:strCache>
            </c:strRef>
          </c:cat>
          <c:val>
            <c:numRef>
              <c:f>Sheet1!$B$3:$F$3</c:f>
              <c:numCache>
                <c:ptCount val="5"/>
                <c:pt idx="0">
                  <c:v>7237.000000</c:v>
                </c:pt>
                <c:pt idx="1">
                  <c:v>4320.000000</c:v>
                </c:pt>
                <c:pt idx="2">
                  <c:v>44340.000000</c:v>
                </c:pt>
                <c:pt idx="3">
                  <c:v>5280.000000</c:v>
                </c:pt>
                <c:pt idx="4">
                  <c:v>79920.000000</c:v>
                </c:pt>
              </c:numCache>
            </c:numRef>
          </c:val>
        </c:ser>
        <c:ser>
          <c:idx val="2"/>
          <c:order val="2"/>
          <c:tx>
            <c:strRef>
              <c:f>Sheet1!$A$4</c:f>
              <c:strCache>
                <c:ptCount val="1"/>
                <c:pt idx="0">
                  <c:v>A(vec+doc)</c:v>
                </c:pt>
              </c:strCache>
            </c:strRef>
          </c:tx>
          <c:spPr>
            <a:solidFill>
              <a:srgbClr val="E7A13D"/>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Gov2</c:v>
                </c:pt>
                <c:pt idx="1">
                  <c:v>CW09B</c:v>
                </c:pt>
                <c:pt idx="2">
                  <c:v>CW09</c:v>
                </c:pt>
                <c:pt idx="3">
                  <c:v>CW12B13</c:v>
                </c:pt>
                <c:pt idx="4">
                  <c:v>CW12</c:v>
                </c:pt>
              </c:strCache>
            </c:strRef>
          </c:cat>
          <c:val>
            <c:numRef>
              <c:f>Sheet1!$B$4:$F$4</c:f>
              <c:numCache>
                <c:ptCount val="1"/>
                <c:pt idx="0">
                  <c:v>24015.000000</c:v>
                </c:pt>
              </c:numCache>
            </c:numRef>
          </c:val>
        </c:ser>
        <c:ser>
          <c:idx val="3"/>
          <c:order val="3"/>
          <c:tx>
            <c:strRef>
              <c:f>Sheet1!$A$5</c:f>
              <c:strCache>
                <c:ptCount val="1"/>
                <c:pt idx="0">
                  <c:v>Indri</c:v>
                </c:pt>
              </c:strCache>
            </c:strRef>
          </c:tx>
          <c:spPr>
            <a:solidFill>
              <a:srgbClr val="BC2D30"/>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Gov2</c:v>
                </c:pt>
                <c:pt idx="1">
                  <c:v>CW09B</c:v>
                </c:pt>
                <c:pt idx="2">
                  <c:v>CW09</c:v>
                </c:pt>
                <c:pt idx="3">
                  <c:v>CW12B13</c:v>
                </c:pt>
                <c:pt idx="4">
                  <c:v>CW12</c:v>
                </c:pt>
              </c:strCache>
            </c:strRef>
          </c:cat>
          <c:val>
            <c:numRef>
              <c:f>Sheet1!$B$5:$F$5</c:f>
              <c:numCache>
                <c:ptCount val="1"/>
                <c:pt idx="0">
                  <c:v>53472.000000</c:v>
                </c:pt>
              </c:numCache>
            </c:numRef>
          </c:val>
        </c:ser>
        <c:gapWidth val="40"/>
        <c:overlap val="-1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b"/>
        <c:majorGridlines>
          <c:spPr>
            <a:ln w="12700" cap="flat">
              <a:solidFill>
                <a:srgbClr val="929292"/>
              </a:solidFill>
              <a:custDash>
                <a:ds d="200000" sp="200000"/>
              </a:custDash>
              <a:miter lim="400000"/>
            </a:ln>
          </c:spPr>
        </c:majorGridlines>
        <c:title>
          <c:tx>
            <c:rich>
              <a:bodyPr rot="0"/>
              <a:lstStyle/>
              <a:p>
                <a:pPr>
                  <a:defRPr b="1" i="0" strike="noStrike" sz="2000" u="none">
                    <a:solidFill>
                      <a:srgbClr val="000000"/>
                    </a:solidFill>
                    <a:latin typeface="Helvetica"/>
                  </a:defRPr>
                </a:pPr>
                <a:r>
                  <a:rPr b="1" i="0" strike="noStrike" sz="2000" u="none">
                    <a:solidFill>
                      <a:srgbClr val="000000"/>
                    </a:solidFill>
                    <a:latin typeface="Helvetica"/>
                  </a:rPr>
                  <a:t>Time</a:t>
                </a:r>
              </a:p>
            </c:rich>
          </c:tx>
          <c:layout/>
          <c:overlay val="1"/>
        </c:title>
        <c:numFmt formatCode="[h]&quot;h&quot; m&quot;m&quot;" sourceLinked="0"/>
        <c:majorTickMark val="none"/>
        <c:minorTickMark val="none"/>
        <c:tickLblPos val="high"/>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valAx>
      <c:spPr>
        <a:noFill/>
        <a:ln w="12700" cap="flat">
          <a:solidFill>
            <a:srgbClr val="000000"/>
          </a:solidFill>
          <a:prstDash val="solid"/>
          <a:miter lim="400000"/>
        </a:ln>
        <a:effectLst/>
      </c:spPr>
    </c:plotArea>
    <c:legend>
      <c:legendPos val="r"/>
      <c:layout>
        <c:manualLayout>
          <c:xMode val="edge"/>
          <c:yMode val="edge"/>
          <c:x val="0.398149"/>
          <c:y val="0.3032"/>
          <c:w val="0.565733"/>
          <c:h val="0.0777141"/>
        </c:manualLayout>
      </c:layout>
      <c:overlay val="1"/>
      <c:spPr>
        <a:noFill/>
        <a:ln w="12700" cap="flat">
          <a:noFill/>
          <a:miter lim="400000"/>
        </a:ln>
        <a:effectLst/>
      </c:spPr>
      <c:txPr>
        <a:bodyPr rot="0"/>
        <a:lstStyle/>
        <a:p>
          <a:pPr>
            <a:defRPr b="0" i="0" strike="noStrike" sz="22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2600" u="none">
                <a:solidFill>
                  <a:srgbClr val="000000"/>
                </a:solidFill>
                <a:latin typeface="Helvetica"/>
              </a:defRPr>
            </a:pPr>
            <a:r>
              <a:rPr b="1" i="0" strike="noStrike" sz="2600" u="none">
                <a:solidFill>
                  <a:srgbClr val="000000"/>
                </a:solidFill>
                <a:latin typeface="Helvetica"/>
              </a:rPr>
              <a:t>Index Size</a:t>
            </a:r>
          </a:p>
        </c:rich>
      </c:tx>
      <c:layout>
        <c:manualLayout>
          <c:xMode val="edge"/>
          <c:yMode val="edge"/>
          <c:x val="0.428313"/>
          <c:y val="0"/>
          <c:w val="0.143374"/>
          <c:h val="0.104491"/>
        </c:manualLayout>
      </c:layout>
      <c:overlay val="1"/>
      <c:spPr>
        <a:noFill/>
        <a:effectLst/>
      </c:spPr>
    </c:title>
    <c:autoTitleDeleted val="1"/>
    <c:plotArea>
      <c:layout>
        <c:manualLayout>
          <c:layoutTarget val="inner"/>
          <c:xMode val="edge"/>
          <c:yMode val="edge"/>
          <c:x val="0.120128"/>
          <c:y val="0.104491"/>
          <c:w val="0.837939"/>
          <c:h val="0.821265"/>
        </c:manualLayout>
      </c:layout>
      <c:barChart>
        <c:barDir val="bar"/>
        <c:grouping val="clustered"/>
        <c:varyColors val="0"/>
        <c:ser>
          <c:idx val="0"/>
          <c:order val="0"/>
          <c:tx>
            <c:strRef>
              <c:f>Sheet1!$A$2</c:f>
              <c:strCache>
                <c:ptCount val="1"/>
                <c:pt idx="0">
                  <c:v>A(cnt)</c:v>
                </c:pt>
              </c:strCache>
            </c:strRef>
          </c:tx>
          <c:spPr>
            <a:solidFill>
              <a:srgbClr val="2E578C"/>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Gov2</c:v>
                </c:pt>
                <c:pt idx="1">
                  <c:v>CW09B</c:v>
                </c:pt>
                <c:pt idx="2">
                  <c:v>CW09</c:v>
                </c:pt>
                <c:pt idx="3">
                  <c:v>CW12B13</c:v>
                </c:pt>
                <c:pt idx="4">
                  <c:v>CW12</c:v>
                </c:pt>
              </c:strCache>
            </c:strRef>
          </c:cat>
          <c:val>
            <c:numRef>
              <c:f>Sheet1!$B$2:$F$2</c:f>
              <c:numCache>
                <c:ptCount val="5"/>
                <c:pt idx="0">
                  <c:v>11.000000</c:v>
                </c:pt>
                <c:pt idx="1">
                  <c:v>28.000000</c:v>
                </c:pt>
                <c:pt idx="2">
                  <c:v>254.000000</c:v>
                </c:pt>
                <c:pt idx="3">
                  <c:v>29.000000</c:v>
                </c:pt>
                <c:pt idx="4">
                  <c:v>376.000000</c:v>
                </c:pt>
              </c:numCache>
            </c:numRef>
          </c:val>
        </c:ser>
        <c:ser>
          <c:idx val="1"/>
          <c:order val="1"/>
          <c:tx>
            <c:strRef>
              <c:f>Sheet1!$A$3</c:f>
              <c:strCache>
                <c:ptCount val="1"/>
                <c:pt idx="0">
                  <c:v>A(pos)</c:v>
                </c:pt>
              </c:strCache>
            </c:strRef>
          </c:tx>
          <c:spPr>
            <a:solidFill>
              <a:srgbClr val="5D9648"/>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Gov2</c:v>
                </c:pt>
                <c:pt idx="1">
                  <c:v>CW09B</c:v>
                </c:pt>
                <c:pt idx="2">
                  <c:v>CW09</c:v>
                </c:pt>
                <c:pt idx="3">
                  <c:v>CW12B13</c:v>
                </c:pt>
                <c:pt idx="4">
                  <c:v>CW12</c:v>
                </c:pt>
              </c:strCache>
            </c:strRef>
          </c:cat>
          <c:val>
            <c:numRef>
              <c:f>Sheet1!$B$3:$F$3</c:f>
              <c:numCache>
                <c:ptCount val="5"/>
                <c:pt idx="0">
                  <c:v>38.000000</c:v>
                </c:pt>
                <c:pt idx="1">
                  <c:v>75.000000</c:v>
                </c:pt>
                <c:pt idx="2">
                  <c:v>649.000000</c:v>
                </c:pt>
                <c:pt idx="3">
                  <c:v>76.000000</c:v>
                </c:pt>
                <c:pt idx="4">
                  <c:v>1100.000000</c:v>
                </c:pt>
              </c:numCache>
            </c:numRef>
          </c:val>
        </c:ser>
        <c:ser>
          <c:idx val="2"/>
          <c:order val="2"/>
          <c:tx>
            <c:strRef>
              <c:f>Sheet1!$A$4</c:f>
              <c:strCache>
                <c:ptCount val="1"/>
                <c:pt idx="0">
                  <c:v>A(vec+doc)</c:v>
                </c:pt>
              </c:strCache>
            </c:strRef>
          </c:tx>
          <c:spPr>
            <a:solidFill>
              <a:srgbClr val="E7A13D"/>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Gov2</c:v>
                </c:pt>
                <c:pt idx="1">
                  <c:v>CW09B</c:v>
                </c:pt>
                <c:pt idx="2">
                  <c:v>CW09</c:v>
                </c:pt>
                <c:pt idx="3">
                  <c:v>CW12B13</c:v>
                </c:pt>
                <c:pt idx="4">
                  <c:v>CW12</c:v>
                </c:pt>
              </c:strCache>
            </c:strRef>
          </c:cat>
          <c:val>
            <c:numRef>
              <c:f>Sheet1!$B$4:$F$4</c:f>
              <c:numCache>
                <c:ptCount val="1"/>
                <c:pt idx="0">
                  <c:v>331.000000</c:v>
                </c:pt>
              </c:numCache>
            </c:numRef>
          </c:val>
        </c:ser>
        <c:ser>
          <c:idx val="3"/>
          <c:order val="3"/>
          <c:tx>
            <c:strRef>
              <c:f>Sheet1!$A$5</c:f>
              <c:strCache>
                <c:ptCount val="1"/>
                <c:pt idx="0">
                  <c:v>Indri</c:v>
                </c:pt>
              </c:strCache>
            </c:strRef>
          </c:tx>
          <c:spPr>
            <a:solidFill>
              <a:srgbClr val="BC2D30"/>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Gov2</c:v>
                </c:pt>
                <c:pt idx="1">
                  <c:v>CW09B</c:v>
                </c:pt>
                <c:pt idx="2">
                  <c:v>CW09</c:v>
                </c:pt>
                <c:pt idx="3">
                  <c:v>CW12B13</c:v>
                </c:pt>
                <c:pt idx="4">
                  <c:v>CW12</c:v>
                </c:pt>
              </c:strCache>
            </c:strRef>
          </c:cat>
          <c:val>
            <c:numRef>
              <c:f>Sheet1!$B$5:$F$5</c:f>
              <c:numCache>
                <c:ptCount val="1"/>
                <c:pt idx="0">
                  <c:v>215.000000</c:v>
                </c:pt>
              </c:numCache>
            </c:numRef>
          </c:val>
        </c:ser>
        <c:gapWidth val="40"/>
        <c:overlap val="-1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b"/>
        <c:majorGridlines>
          <c:spPr>
            <a:ln w="12700" cap="flat">
              <a:solidFill>
                <a:srgbClr val="929292"/>
              </a:solidFill>
              <a:custDash>
                <a:ds d="200000" sp="200000"/>
              </a:custDash>
              <a:miter lim="400000"/>
            </a:ln>
          </c:spPr>
        </c:majorGridlines>
        <c:numFmt formatCode="General&quot;GB&quot;" sourceLinked="0"/>
        <c:majorTickMark val="none"/>
        <c:minorTickMark val="none"/>
        <c:tickLblPos val="high"/>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majorUnit val="300"/>
        <c:minorUnit val="150"/>
      </c:valAx>
      <c:spPr>
        <a:noFill/>
        <a:ln w="12700" cap="flat">
          <a:solidFill>
            <a:srgbClr val="000000"/>
          </a:solidFill>
          <a:prstDash val="solid"/>
          <a:miter lim="400000"/>
        </a:ln>
        <a:effectLst/>
      </c:spPr>
    </c:plotArea>
    <c:legend>
      <c:legendPos val="r"/>
      <c:layout>
        <c:manualLayout>
          <c:xMode val="edge"/>
          <c:yMode val="edge"/>
          <c:x val="0.399145"/>
          <c:y val="0.327827"/>
          <c:w val="0.567149"/>
          <c:h val="0.0743955"/>
        </c:manualLayout>
      </c:layout>
      <c:overlay val="1"/>
      <c:spPr>
        <a:noFill/>
        <a:ln w="12700" cap="flat">
          <a:noFill/>
          <a:miter lim="400000"/>
        </a:ln>
        <a:effectLst/>
      </c:spPr>
      <c:txPr>
        <a:bodyPr rot="0"/>
        <a:lstStyle/>
        <a:p>
          <a:pPr>
            <a:defRPr b="0" i="0" strike="noStrike" sz="22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2600" u="none">
                <a:solidFill>
                  <a:srgbClr val="000000"/>
                </a:solidFill>
                <a:latin typeface="Helvetica"/>
              </a:defRPr>
            </a:pPr>
            <a:r>
              <a:rPr b="1" i="0" strike="noStrike" sz="2600" u="none">
                <a:solidFill>
                  <a:srgbClr val="000000"/>
                </a:solidFill>
                <a:latin typeface="Helvetica"/>
              </a:rPr>
              <a:t>BM25 Family</a:t>
            </a:r>
          </a:p>
        </c:rich>
      </c:tx>
      <c:layout>
        <c:manualLayout>
          <c:xMode val="edge"/>
          <c:yMode val="edge"/>
          <c:x val="0.255714"/>
          <c:y val="0.172248"/>
          <c:w val="0.488573"/>
          <c:h val="0.125617"/>
        </c:manualLayout>
      </c:layout>
      <c:overlay val="1"/>
      <c:spPr>
        <a:noFill/>
        <a:effectLst/>
      </c:spPr>
    </c:title>
    <c:autoTitleDeleted val="1"/>
    <c:plotArea>
      <c:layout>
        <c:manualLayout>
          <c:layoutTarget val="inner"/>
          <c:xMode val="edge"/>
          <c:yMode val="edge"/>
          <c:x val="0.168815"/>
          <c:y val="0.297865"/>
          <c:w val="0.826185"/>
          <c:h val="0.615407"/>
        </c:manualLayout>
      </c:layout>
      <c:barChart>
        <c:barDir val="col"/>
        <c:grouping val="clustered"/>
        <c:varyColors val="0"/>
        <c:ser>
          <c:idx val="0"/>
          <c:order val="0"/>
          <c:tx>
            <c:strRef>
              <c:f>Sheet1!$B$1</c:f>
              <c:strCache>
                <c:ptCount val="1"/>
                <c:pt idx="0">
                  <c:v>BM25</c:v>
                </c:pt>
              </c:strCache>
            </c:strRef>
          </c:tx>
          <c:spPr>
            <a:gradFill flip="none" rotWithShape="1">
              <a:gsLst>
                <a:gs pos="0">
                  <a:schemeClr val="accent1">
                    <a:satOff val="-3355"/>
                    <a:lumOff val="26614"/>
                  </a:schemeClr>
                </a:gs>
                <a:gs pos="100000">
                  <a:schemeClr val="accent1"/>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Sheet1!$B$2:$B$2</c:f>
              <c:numCache>
                <c:ptCount val="1"/>
                <c:pt idx="0">
                  <c:v>0.248000</c:v>
                </c:pt>
              </c:numCache>
            </c:numRef>
          </c:val>
        </c:ser>
        <c:ser>
          <c:idx val="1"/>
          <c:order val="1"/>
          <c:tx>
            <c:strRef>
              <c:f>Sheet1!$C$1</c:f>
              <c:strCache>
                <c:ptCount val="1"/>
                <c:pt idx="0">
                  <c:v>F2EXP</c:v>
                </c:pt>
              </c:strCache>
            </c:strRef>
          </c:tx>
          <c:spPr>
            <a:gradFill flip="none" rotWithShape="1">
              <a:gsLst>
                <a:gs pos="0">
                  <a:schemeClr val="accent2">
                    <a:hueOff val="-2473792"/>
                    <a:satOff val="-50209"/>
                    <a:lumOff val="23543"/>
                  </a:schemeClr>
                </a:gs>
                <a:gs pos="100000">
                  <a:schemeClr val="accent2"/>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Sheet1!$C$2:$C$2</c:f>
              <c:numCache>
                <c:ptCount val="1"/>
                <c:pt idx="0">
                  <c:v>0.228000</c:v>
                </c:pt>
              </c:numCache>
            </c:numRef>
          </c:val>
        </c:ser>
        <c:ser>
          <c:idx val="2"/>
          <c:order val="2"/>
          <c:tx>
            <c:strRef>
              <c:f>Sheet1!$D$1</c:f>
              <c:strCache>
                <c:ptCount val="1"/>
                <c:pt idx="0">
                  <c:v>F2LOG</c:v>
                </c:pt>
              </c:strCache>
            </c:strRef>
          </c:tx>
          <c:spPr>
            <a:gradFill flip="none" rotWithShape="1">
              <a:gsLst>
                <a:gs pos="0">
                  <a:schemeClr val="accent3">
                    <a:hueOff val="136526"/>
                    <a:satOff val="23858"/>
                    <a:lumOff val="7773"/>
                  </a:schemeClr>
                </a:gs>
                <a:gs pos="100000">
                  <a:schemeClr val="accent3">
                    <a:hueOff val="-192296"/>
                    <a:satOff val="2884"/>
                    <a:lumOff val="-7566"/>
                  </a:schemeClr>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Sheet1!$D$2:$D$2</c:f>
              <c:numCache>
                <c:ptCount val="1"/>
                <c:pt idx="0">
                  <c:v>0.231000</c:v>
                </c:pt>
              </c:numCache>
            </c:numRef>
          </c:val>
        </c:ser>
        <c:ser>
          <c:idx val="3"/>
          <c:order val="3"/>
          <c:tx>
            <c:strRef>
              <c:f>Sheet1!$E$1</c:f>
              <c:strCache>
                <c:ptCount val="1"/>
                <c:pt idx="0">
                  <c:v>BM3</c:v>
                </c:pt>
              </c:strCache>
            </c:strRef>
          </c:tx>
          <c:spPr>
            <a:gradFill flip="none" rotWithShape="1">
              <a:gsLst>
                <a:gs pos="0">
                  <a:schemeClr val="accent4">
                    <a:hueOff val="495547"/>
                    <a:lumOff val="5161"/>
                  </a:schemeClr>
                </a:gs>
                <a:gs pos="100000">
                  <a:schemeClr val="accent4"/>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Sheet1!$E$2:$E$2</c:f>
              <c:numCache>
                <c:ptCount val="1"/>
                <c:pt idx="0">
                  <c:v>0.241000</c:v>
                </c:pt>
              </c:numCache>
            </c:numRef>
          </c:val>
        </c:ser>
        <c:ser>
          <c:idx val="4"/>
          <c:order val="4"/>
          <c:tx>
            <c:strRef>
              <c:f>Sheet1!$F$1</c:f>
              <c:strCache>
                <c:ptCount val="1"/>
                <c:pt idx="0">
                  <c:v>BM25+</c:v>
                </c:pt>
              </c:strCache>
            </c:strRef>
          </c:tx>
          <c:spPr>
            <a:gradFill flip="none" rotWithShape="1">
              <a:gsLst>
                <a:gs pos="0">
                  <a:schemeClr val="accent5">
                    <a:hueOff val="260291"/>
                    <a:satOff val="1998"/>
                    <a:lumOff val="12368"/>
                  </a:schemeClr>
                </a:gs>
                <a:gs pos="100000">
                  <a:schemeClr val="accent5"/>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Sheet1!$F$2:$F$2</c:f>
              <c:numCache>
                <c:ptCount val="1"/>
                <c:pt idx="0">
                  <c:v>0.249000</c:v>
                </c:pt>
              </c:numCache>
            </c:numRef>
          </c:val>
        </c:ser>
        <c:gapWidth val="25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max val="0.28"/>
          <c:min val="0"/>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majorUnit val="0.07"/>
        <c:minorUnit val="0.035"/>
      </c:valAx>
      <c:spPr>
        <a:noFill/>
        <a:ln w="12700" cap="flat">
          <a:noFill/>
          <a:miter lim="400000"/>
        </a:ln>
        <a:effectLst/>
      </c:spPr>
    </c:plotArea>
    <c:legend>
      <c:legendPos val="t"/>
      <c:layout>
        <c:manualLayout>
          <c:xMode val="edge"/>
          <c:yMode val="edge"/>
          <c:x val="0.119115"/>
          <c:y val="0"/>
          <c:w val="0.847773"/>
          <c:h val="0.175741"/>
        </c:manualLayout>
      </c:layout>
      <c:overlay val="1"/>
      <c:spPr>
        <a:noFill/>
        <a:ln w="12700" cap="flat">
          <a:noFill/>
          <a:miter lim="400000"/>
        </a:ln>
        <a:effectLst/>
      </c:spPr>
      <c:txPr>
        <a:bodyPr rot="0"/>
        <a:lstStyle/>
        <a:p>
          <a:pPr>
            <a:defRPr b="0" i="0" strike="noStrike" sz="18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2600" u="none">
                <a:solidFill>
                  <a:srgbClr val="000000"/>
                </a:solidFill>
                <a:latin typeface="Helvetica"/>
              </a:defRPr>
            </a:pPr>
            <a:r>
              <a:rPr b="1" i="0" strike="noStrike" sz="2600" u="none">
                <a:solidFill>
                  <a:srgbClr val="000000"/>
                </a:solidFill>
                <a:latin typeface="Helvetica"/>
              </a:rPr>
              <a:t>Pivoted Family</a:t>
            </a:r>
          </a:p>
        </c:rich>
      </c:tx>
      <c:layout>
        <c:manualLayout>
          <c:xMode val="edge"/>
          <c:yMode val="edge"/>
          <c:x val="0.205112"/>
          <c:y val="0.17719"/>
          <c:w val="0.530752"/>
          <c:h val="0.124867"/>
        </c:manualLayout>
      </c:layout>
      <c:overlay val="1"/>
      <c:spPr>
        <a:noFill/>
        <a:effectLst/>
      </c:spPr>
    </c:title>
    <c:autoTitleDeleted val="1"/>
    <c:plotArea>
      <c:layout>
        <c:manualLayout>
          <c:layoutTarget val="inner"/>
          <c:xMode val="edge"/>
          <c:yMode val="edge"/>
          <c:x val="0.158851"/>
          <c:y val="0.302057"/>
          <c:w val="0.782124"/>
          <c:h val="0.611658"/>
        </c:manualLayout>
      </c:layout>
      <c:barChart>
        <c:barDir val="col"/>
        <c:grouping val="clustered"/>
        <c:varyColors val="0"/>
        <c:ser>
          <c:idx val="0"/>
          <c:order val="0"/>
          <c:tx>
            <c:strRef>
              <c:f>Sheet1!$B$1</c:f>
              <c:strCache>
                <c:ptCount val="1"/>
                <c:pt idx="0">
                  <c:v>PIV</c:v>
                </c:pt>
              </c:strCache>
            </c:strRef>
          </c:tx>
          <c:spPr>
            <a:gradFill flip="none" rotWithShape="1">
              <a:gsLst>
                <a:gs pos="0">
                  <a:schemeClr val="accent1">
                    <a:satOff val="-3355"/>
                    <a:lumOff val="26614"/>
                  </a:schemeClr>
                </a:gs>
                <a:gs pos="100000">
                  <a:schemeClr val="accent1"/>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Sheet1!$B$2:$B$2</c:f>
              <c:numCache>
                <c:ptCount val="1"/>
                <c:pt idx="0">
                  <c:v>0.221000</c:v>
                </c:pt>
              </c:numCache>
            </c:numRef>
          </c:val>
        </c:ser>
        <c:ser>
          <c:idx val="1"/>
          <c:order val="1"/>
          <c:tx>
            <c:strRef>
              <c:f>Sheet1!$C$1</c:f>
              <c:strCache>
                <c:ptCount val="1"/>
                <c:pt idx="0">
                  <c:v>F1EXP</c:v>
                </c:pt>
              </c:strCache>
            </c:strRef>
          </c:tx>
          <c:spPr>
            <a:gradFill flip="none" rotWithShape="1">
              <a:gsLst>
                <a:gs pos="0">
                  <a:schemeClr val="accent2">
                    <a:hueOff val="-2473792"/>
                    <a:satOff val="-50209"/>
                    <a:lumOff val="23543"/>
                  </a:schemeClr>
                </a:gs>
                <a:gs pos="100000">
                  <a:schemeClr val="accent2"/>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Sheet1!$C$2:$C$2</c:f>
              <c:numCache>
                <c:ptCount val="1"/>
                <c:pt idx="0">
                  <c:v>0.221000</c:v>
                </c:pt>
              </c:numCache>
            </c:numRef>
          </c:val>
        </c:ser>
        <c:ser>
          <c:idx val="2"/>
          <c:order val="2"/>
          <c:tx>
            <c:strRef>
              <c:f>Sheet1!$D$1</c:f>
              <c:strCache>
                <c:ptCount val="1"/>
                <c:pt idx="0">
                  <c:v>F1LOG</c:v>
                </c:pt>
              </c:strCache>
            </c:strRef>
          </c:tx>
          <c:spPr>
            <a:gradFill flip="none" rotWithShape="1">
              <a:gsLst>
                <a:gs pos="0">
                  <a:schemeClr val="accent3">
                    <a:hueOff val="136526"/>
                    <a:satOff val="23858"/>
                    <a:lumOff val="7773"/>
                  </a:schemeClr>
                </a:gs>
                <a:gs pos="100000">
                  <a:schemeClr val="accent3">
                    <a:hueOff val="-192296"/>
                    <a:satOff val="2884"/>
                    <a:lumOff val="-7566"/>
                  </a:schemeClr>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Sheet1!$D$2:$D$2</c:f>
              <c:numCache>
                <c:ptCount val="1"/>
                <c:pt idx="0">
                  <c:v>0.217000</c:v>
                </c:pt>
              </c:numCache>
            </c:numRef>
          </c:val>
        </c:ser>
        <c:ser>
          <c:idx val="3"/>
          <c:order val="3"/>
          <c:tx>
            <c:strRef>
              <c:f>Sheet1!$E$1</c:f>
              <c:strCache>
                <c:ptCount val="1"/>
                <c:pt idx="0">
                  <c:v>PIV+</c:v>
                </c:pt>
              </c:strCache>
            </c:strRef>
          </c:tx>
          <c:spPr>
            <a:gradFill flip="none" rotWithShape="1">
              <a:gsLst>
                <a:gs pos="0">
                  <a:schemeClr val="accent4">
                    <a:hueOff val="495547"/>
                    <a:lumOff val="5161"/>
                  </a:schemeClr>
                </a:gs>
                <a:gs pos="100000">
                  <a:schemeClr val="accent4"/>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Sheet1!$E$2:$E$2</c:f>
              <c:numCache>
                <c:ptCount val="1"/>
                <c:pt idx="0">
                  <c:v>0.239000</c:v>
                </c:pt>
              </c:numCache>
            </c:numRef>
          </c:val>
        </c:ser>
        <c:gapWidth val="25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max val="0.28"/>
          <c:min val="0"/>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majorUnit val="0.07"/>
        <c:minorUnit val="0.035"/>
      </c:valAx>
      <c:spPr>
        <a:noFill/>
        <a:ln w="12700" cap="flat">
          <a:noFill/>
          <a:miter lim="400000"/>
        </a:ln>
        <a:effectLst/>
      </c:spPr>
    </c:plotArea>
    <c:legend>
      <c:legendPos val="t"/>
      <c:layout>
        <c:manualLayout>
          <c:xMode val="edge"/>
          <c:yMode val="edge"/>
          <c:x val="0.202266"/>
          <c:y val="0"/>
          <c:w val="0.797734"/>
          <c:h val="0.124894"/>
        </c:manualLayout>
      </c:layout>
      <c:overlay val="1"/>
      <c:spPr>
        <a:noFill/>
        <a:ln w="12700" cap="flat">
          <a:noFill/>
          <a:miter lim="400000"/>
        </a:ln>
        <a:effectLst/>
      </c:spPr>
      <c:txPr>
        <a:bodyPr rot="0"/>
        <a:lstStyle/>
        <a:p>
          <a:pPr>
            <a:defRPr b="0" i="0" strike="noStrike" sz="18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2600" u="none">
                <a:solidFill>
                  <a:srgbClr val="000000"/>
                </a:solidFill>
                <a:latin typeface="Helvetica"/>
              </a:defRPr>
            </a:pPr>
            <a:r>
              <a:rPr b="1" i="0" strike="noStrike" sz="2600" u="none">
                <a:solidFill>
                  <a:srgbClr val="000000"/>
                </a:solidFill>
                <a:latin typeface="Helvetica"/>
              </a:rPr>
              <a:t>Language Models</a:t>
            </a:r>
          </a:p>
        </c:rich>
      </c:tx>
      <c:layout>
        <c:manualLayout>
          <c:xMode val="edge"/>
          <c:yMode val="edge"/>
          <c:x val="0.152933"/>
          <c:y val="0.17719"/>
          <c:w val="0.63511"/>
          <c:h val="0.124867"/>
        </c:manualLayout>
      </c:layout>
      <c:overlay val="1"/>
      <c:spPr>
        <a:noFill/>
        <a:effectLst/>
      </c:spPr>
    </c:title>
    <c:autoTitleDeleted val="1"/>
    <c:plotArea>
      <c:layout>
        <c:manualLayout>
          <c:layoutTarget val="inner"/>
          <c:xMode val="edge"/>
          <c:yMode val="edge"/>
          <c:x val="0.158851"/>
          <c:y val="0.302057"/>
          <c:w val="0.782124"/>
          <c:h val="0.611658"/>
        </c:manualLayout>
      </c:layout>
      <c:barChart>
        <c:barDir val="col"/>
        <c:grouping val="clustered"/>
        <c:varyColors val="0"/>
        <c:ser>
          <c:idx val="0"/>
          <c:order val="0"/>
          <c:tx>
            <c:strRef>
              <c:f>Sheet1!$B$1</c:f>
              <c:strCache>
                <c:ptCount val="1"/>
                <c:pt idx="0">
                  <c:v>DIR</c:v>
                </c:pt>
              </c:strCache>
            </c:strRef>
          </c:tx>
          <c:spPr>
            <a:gradFill flip="none" rotWithShape="1">
              <a:gsLst>
                <a:gs pos="0">
                  <a:schemeClr val="accent1">
                    <a:satOff val="-3355"/>
                    <a:lumOff val="26614"/>
                  </a:schemeClr>
                </a:gs>
                <a:gs pos="100000">
                  <a:schemeClr val="accent1"/>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Sheet1!$B$2:$B$2</c:f>
              <c:numCache>
                <c:ptCount val="1"/>
                <c:pt idx="0">
                  <c:v>0.252000</c:v>
                </c:pt>
              </c:numCache>
            </c:numRef>
          </c:val>
        </c:ser>
        <c:ser>
          <c:idx val="1"/>
          <c:order val="1"/>
          <c:tx>
            <c:strRef>
              <c:f>Sheet1!$C$1</c:f>
              <c:strCache>
                <c:ptCount val="1"/>
                <c:pt idx="0">
                  <c:v>TSL</c:v>
                </c:pt>
              </c:strCache>
            </c:strRef>
          </c:tx>
          <c:spPr>
            <a:gradFill flip="none" rotWithShape="1">
              <a:gsLst>
                <a:gs pos="0">
                  <a:schemeClr val="accent2">
                    <a:hueOff val="-2473792"/>
                    <a:satOff val="-50209"/>
                    <a:lumOff val="23543"/>
                  </a:schemeClr>
                </a:gs>
                <a:gs pos="100000">
                  <a:schemeClr val="accent2"/>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Sheet1!$C$2:$C$2</c:f>
              <c:numCache>
                <c:ptCount val="1"/>
                <c:pt idx="0">
                  <c:v>0.252000</c:v>
                </c:pt>
              </c:numCache>
            </c:numRef>
          </c:val>
        </c:ser>
        <c:ser>
          <c:idx val="2"/>
          <c:order val="2"/>
          <c:tx>
            <c:strRef>
              <c:f>Sheet1!$D$1</c:f>
              <c:strCache>
                <c:ptCount val="1"/>
                <c:pt idx="0">
                  <c:v>F3EXP</c:v>
                </c:pt>
              </c:strCache>
            </c:strRef>
          </c:tx>
          <c:spPr>
            <a:gradFill flip="none" rotWithShape="1">
              <a:gsLst>
                <a:gs pos="0">
                  <a:schemeClr val="accent3">
                    <a:hueOff val="136526"/>
                    <a:satOff val="23858"/>
                    <a:lumOff val="7773"/>
                  </a:schemeClr>
                </a:gs>
                <a:gs pos="100000">
                  <a:schemeClr val="accent3">
                    <a:hueOff val="-192296"/>
                    <a:satOff val="2884"/>
                    <a:lumOff val="-7566"/>
                  </a:schemeClr>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Sheet1!$D$2:$D$2</c:f>
              <c:numCache>
                <c:ptCount val="1"/>
                <c:pt idx="0">
                  <c:v>0.234000</c:v>
                </c:pt>
              </c:numCache>
            </c:numRef>
          </c:val>
        </c:ser>
        <c:ser>
          <c:idx val="3"/>
          <c:order val="3"/>
          <c:tx>
            <c:strRef>
              <c:f>Sheet1!$E$1</c:f>
              <c:strCache>
                <c:ptCount val="1"/>
                <c:pt idx="0">
                  <c:v>F3LOG</c:v>
                </c:pt>
              </c:strCache>
            </c:strRef>
          </c:tx>
          <c:spPr>
            <a:gradFill flip="none" rotWithShape="1">
              <a:gsLst>
                <a:gs pos="0">
                  <a:schemeClr val="accent4">
                    <a:hueOff val="495547"/>
                    <a:lumOff val="5161"/>
                  </a:schemeClr>
                </a:gs>
                <a:gs pos="100000">
                  <a:schemeClr val="accent4"/>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Sheet1!$E$2:$E$2</c:f>
              <c:numCache>
                <c:ptCount val="1"/>
                <c:pt idx="0">
                  <c:v>0.232000</c:v>
                </c:pt>
              </c:numCache>
            </c:numRef>
          </c:val>
        </c:ser>
        <c:ser>
          <c:idx val="4"/>
          <c:order val="4"/>
          <c:tx>
            <c:strRef>
              <c:f>Sheet1!$F$1</c:f>
              <c:strCache>
                <c:ptCount val="1"/>
                <c:pt idx="0">
                  <c:v>DIR+</c:v>
                </c:pt>
              </c:strCache>
            </c:strRef>
          </c:tx>
          <c:spPr>
            <a:gradFill flip="none" rotWithShape="1">
              <a:gsLst>
                <a:gs pos="0">
                  <a:schemeClr val="accent5">
                    <a:hueOff val="260291"/>
                    <a:satOff val="1998"/>
                    <a:lumOff val="12368"/>
                  </a:schemeClr>
                </a:gs>
                <a:gs pos="100000">
                  <a:schemeClr val="accent5"/>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Disk4&amp;5</c:v>
                </c:pt>
              </c:strCache>
            </c:strRef>
          </c:cat>
          <c:val>
            <c:numRef>
              <c:f>Sheet1!$F$2:$F$2</c:f>
              <c:numCache>
                <c:ptCount val="1"/>
                <c:pt idx="0">
                  <c:v>0.252000</c:v>
                </c:pt>
              </c:numCache>
            </c:numRef>
          </c:val>
        </c:ser>
        <c:gapWidth val="25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max val="0.28"/>
          <c:min val="0"/>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majorUnit val="0.07"/>
        <c:minorUnit val="0.035"/>
      </c:valAx>
      <c:spPr>
        <a:noFill/>
        <a:ln w="12700" cap="flat">
          <a:noFill/>
          <a:miter lim="400000"/>
        </a:ln>
        <a:effectLst/>
      </c:spPr>
    </c:plotArea>
    <c:legend>
      <c:legendPos val="t"/>
      <c:layout>
        <c:manualLayout>
          <c:xMode val="edge"/>
          <c:yMode val="edge"/>
          <c:x val="0.202266"/>
          <c:y val="0"/>
          <c:w val="0.797734"/>
          <c:h val="0.124894"/>
        </c:manualLayout>
      </c:layout>
      <c:overlay val="1"/>
      <c:spPr>
        <a:noFill/>
        <a:ln w="12700" cap="flat">
          <a:noFill/>
          <a:miter lim="400000"/>
        </a:ln>
        <a:effectLst/>
      </c:spPr>
      <c:txPr>
        <a:bodyPr rot="0"/>
        <a:lstStyle/>
        <a:p>
          <a:pPr>
            <a:defRPr b="0" i="0" strike="noStrike" sz="18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2600" u="none">
                <a:solidFill>
                  <a:srgbClr val="000000"/>
                </a:solidFill>
                <a:latin typeface="Helvetica"/>
              </a:defRPr>
            </a:pPr>
            <a:r>
              <a:rPr b="1" i="0" strike="noStrike" sz="2600" u="none">
                <a:solidFill>
                  <a:srgbClr val="000000"/>
                </a:solidFill>
                <a:latin typeface="Helvetica"/>
              </a:rPr>
              <a:t>BM25 Family</a:t>
            </a:r>
          </a:p>
        </c:rich>
      </c:tx>
      <c:layout>
        <c:manualLayout>
          <c:xMode val="edge"/>
          <c:yMode val="edge"/>
          <c:x val="0.255714"/>
          <c:y val="0.172248"/>
          <c:w val="0.488573"/>
          <c:h val="0.125617"/>
        </c:manualLayout>
      </c:layout>
      <c:overlay val="1"/>
      <c:spPr>
        <a:noFill/>
        <a:effectLst/>
      </c:spPr>
    </c:title>
    <c:autoTitleDeleted val="1"/>
    <c:plotArea>
      <c:layout>
        <c:manualLayout>
          <c:layoutTarget val="inner"/>
          <c:xMode val="edge"/>
          <c:yMode val="edge"/>
          <c:x val="0.168815"/>
          <c:y val="0.297865"/>
          <c:w val="0.826185"/>
          <c:h val="0.615407"/>
        </c:manualLayout>
      </c:layout>
      <c:barChart>
        <c:barDir val="col"/>
        <c:grouping val="clustered"/>
        <c:varyColors val="0"/>
        <c:ser>
          <c:idx val="0"/>
          <c:order val="0"/>
          <c:tx>
            <c:strRef>
              <c:f>Sheet1!$B$1</c:f>
              <c:strCache>
                <c:ptCount val="1"/>
                <c:pt idx="0">
                  <c:v>BM25</c:v>
                </c:pt>
              </c:strCache>
            </c:strRef>
          </c:tx>
          <c:spPr>
            <a:gradFill flip="none" rotWithShape="1">
              <a:gsLst>
                <a:gs pos="0">
                  <a:schemeClr val="accent1">
                    <a:satOff val="-3355"/>
                    <a:lumOff val="26614"/>
                  </a:schemeClr>
                </a:gs>
                <a:gs pos="100000">
                  <a:schemeClr val="accent1"/>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Sheet1!$B$2:$B$2</c:f>
              <c:numCache>
                <c:ptCount val="1"/>
                <c:pt idx="0">
                  <c:v>0.089000</c:v>
                </c:pt>
              </c:numCache>
            </c:numRef>
          </c:val>
        </c:ser>
        <c:ser>
          <c:idx val="1"/>
          <c:order val="1"/>
          <c:tx>
            <c:strRef>
              <c:f>Sheet1!$C$1</c:f>
              <c:strCache>
                <c:ptCount val="1"/>
                <c:pt idx="0">
                  <c:v>F2EXP</c:v>
                </c:pt>
              </c:strCache>
            </c:strRef>
          </c:tx>
          <c:spPr>
            <a:gradFill flip="none" rotWithShape="1">
              <a:gsLst>
                <a:gs pos="0">
                  <a:schemeClr val="accent2">
                    <a:hueOff val="-2473792"/>
                    <a:satOff val="-50209"/>
                    <a:lumOff val="23543"/>
                  </a:schemeClr>
                </a:gs>
                <a:gs pos="100000">
                  <a:schemeClr val="accent2"/>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Sheet1!$C$2:$C$2</c:f>
              <c:numCache>
                <c:ptCount val="1"/>
                <c:pt idx="0">
                  <c:v>0.099000</c:v>
                </c:pt>
              </c:numCache>
            </c:numRef>
          </c:val>
        </c:ser>
        <c:ser>
          <c:idx val="2"/>
          <c:order val="2"/>
          <c:tx>
            <c:strRef>
              <c:f>Sheet1!$D$1</c:f>
              <c:strCache>
                <c:ptCount val="1"/>
                <c:pt idx="0">
                  <c:v>F2LOG</c:v>
                </c:pt>
              </c:strCache>
            </c:strRef>
          </c:tx>
          <c:spPr>
            <a:gradFill flip="none" rotWithShape="1">
              <a:gsLst>
                <a:gs pos="0">
                  <a:schemeClr val="accent3">
                    <a:hueOff val="136526"/>
                    <a:satOff val="23858"/>
                    <a:lumOff val="7773"/>
                  </a:schemeClr>
                </a:gs>
                <a:gs pos="100000">
                  <a:schemeClr val="accent3">
                    <a:hueOff val="-192296"/>
                    <a:satOff val="2884"/>
                    <a:lumOff val="-7566"/>
                  </a:schemeClr>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Sheet1!$D$2:$D$2</c:f>
              <c:numCache>
                <c:ptCount val="1"/>
                <c:pt idx="0">
                  <c:v>0.100000</c:v>
                </c:pt>
              </c:numCache>
            </c:numRef>
          </c:val>
        </c:ser>
        <c:ser>
          <c:idx val="3"/>
          <c:order val="3"/>
          <c:tx>
            <c:strRef>
              <c:f>Sheet1!$E$1</c:f>
              <c:strCache>
                <c:ptCount val="1"/>
                <c:pt idx="0">
                  <c:v>BM3</c:v>
                </c:pt>
              </c:strCache>
            </c:strRef>
          </c:tx>
          <c:spPr>
            <a:gradFill flip="none" rotWithShape="1">
              <a:gsLst>
                <a:gs pos="0">
                  <a:schemeClr val="accent4">
                    <a:hueOff val="495547"/>
                    <a:lumOff val="5161"/>
                  </a:schemeClr>
                </a:gs>
                <a:gs pos="100000">
                  <a:schemeClr val="accent4"/>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Sheet1!$E$2:$E$2</c:f>
              <c:numCache>
                <c:ptCount val="1"/>
                <c:pt idx="0">
                  <c:v>0.098000</c:v>
                </c:pt>
              </c:numCache>
            </c:numRef>
          </c:val>
        </c:ser>
        <c:ser>
          <c:idx val="4"/>
          <c:order val="4"/>
          <c:tx>
            <c:strRef>
              <c:f>Sheet1!$F$1</c:f>
              <c:strCache>
                <c:ptCount val="1"/>
                <c:pt idx="0">
                  <c:v>BM25+</c:v>
                </c:pt>
              </c:strCache>
            </c:strRef>
          </c:tx>
          <c:spPr>
            <a:gradFill flip="none" rotWithShape="1">
              <a:gsLst>
                <a:gs pos="0">
                  <a:schemeClr val="accent5">
                    <a:hueOff val="260291"/>
                    <a:satOff val="1998"/>
                    <a:lumOff val="12368"/>
                  </a:schemeClr>
                </a:gs>
                <a:gs pos="100000">
                  <a:schemeClr val="accent5"/>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Sheet1!$F$2:$F$2</c:f>
              <c:numCache>
                <c:ptCount val="1"/>
                <c:pt idx="0">
                  <c:v>0.102000</c:v>
                </c:pt>
              </c:numCache>
            </c:numRef>
          </c:val>
        </c:ser>
        <c:gapWidth val="25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max val="0.12"/>
          <c:min val="0"/>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majorUnit val="0.03"/>
        <c:minorUnit val="0.015"/>
      </c:valAx>
      <c:spPr>
        <a:noFill/>
        <a:ln w="12700" cap="flat">
          <a:noFill/>
          <a:miter lim="400000"/>
        </a:ln>
        <a:effectLst/>
      </c:spPr>
    </c:plotArea>
    <c:legend>
      <c:legendPos val="t"/>
      <c:layout>
        <c:manualLayout>
          <c:xMode val="edge"/>
          <c:yMode val="edge"/>
          <c:x val="0.119115"/>
          <c:y val="0"/>
          <c:w val="0.847773"/>
          <c:h val="0.175741"/>
        </c:manualLayout>
      </c:layout>
      <c:overlay val="1"/>
      <c:spPr>
        <a:noFill/>
        <a:ln w="12700" cap="flat">
          <a:noFill/>
          <a:miter lim="400000"/>
        </a:ln>
        <a:effectLst/>
      </c:spPr>
      <c:txPr>
        <a:bodyPr rot="0"/>
        <a:lstStyle/>
        <a:p>
          <a:pPr>
            <a:defRPr b="0" i="0" strike="noStrike" sz="18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2600" u="none">
                <a:solidFill>
                  <a:srgbClr val="000000"/>
                </a:solidFill>
                <a:latin typeface="Helvetica"/>
              </a:defRPr>
            </a:pPr>
            <a:r>
              <a:rPr b="1" i="0" strike="noStrike" sz="2600" u="none">
                <a:solidFill>
                  <a:srgbClr val="000000"/>
                </a:solidFill>
                <a:latin typeface="Helvetica"/>
              </a:rPr>
              <a:t>Pivoted Family</a:t>
            </a:r>
          </a:p>
        </c:rich>
      </c:tx>
      <c:layout>
        <c:manualLayout>
          <c:xMode val="edge"/>
          <c:yMode val="edge"/>
          <c:x val="0.205112"/>
          <c:y val="0.17719"/>
          <c:w val="0.530752"/>
          <c:h val="0.124867"/>
        </c:manualLayout>
      </c:layout>
      <c:overlay val="1"/>
      <c:spPr>
        <a:noFill/>
        <a:effectLst/>
      </c:spPr>
    </c:title>
    <c:autoTitleDeleted val="1"/>
    <c:plotArea>
      <c:layout>
        <c:manualLayout>
          <c:layoutTarget val="inner"/>
          <c:xMode val="edge"/>
          <c:yMode val="edge"/>
          <c:x val="0.158851"/>
          <c:y val="0.302057"/>
          <c:w val="0.782124"/>
          <c:h val="0.611658"/>
        </c:manualLayout>
      </c:layout>
      <c:barChart>
        <c:barDir val="col"/>
        <c:grouping val="clustered"/>
        <c:varyColors val="0"/>
        <c:ser>
          <c:idx val="0"/>
          <c:order val="0"/>
          <c:tx>
            <c:strRef>
              <c:f>Sheet1!$B$1</c:f>
              <c:strCache>
                <c:ptCount val="1"/>
                <c:pt idx="0">
                  <c:v>PIV</c:v>
                </c:pt>
              </c:strCache>
            </c:strRef>
          </c:tx>
          <c:spPr>
            <a:gradFill flip="none" rotWithShape="1">
              <a:gsLst>
                <a:gs pos="0">
                  <a:schemeClr val="accent1">
                    <a:satOff val="-3355"/>
                    <a:lumOff val="26614"/>
                  </a:schemeClr>
                </a:gs>
                <a:gs pos="100000">
                  <a:schemeClr val="accent1"/>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Sheet1!$B$2:$B$2</c:f>
              <c:numCache>
                <c:ptCount val="1"/>
                <c:pt idx="0">
                  <c:v>0.104000</c:v>
                </c:pt>
              </c:numCache>
            </c:numRef>
          </c:val>
        </c:ser>
        <c:ser>
          <c:idx val="1"/>
          <c:order val="1"/>
          <c:tx>
            <c:strRef>
              <c:f>Sheet1!$C$1</c:f>
              <c:strCache>
                <c:ptCount val="1"/>
                <c:pt idx="0">
                  <c:v>F1EXP</c:v>
                </c:pt>
              </c:strCache>
            </c:strRef>
          </c:tx>
          <c:spPr>
            <a:gradFill flip="none" rotWithShape="1">
              <a:gsLst>
                <a:gs pos="0">
                  <a:schemeClr val="accent2">
                    <a:hueOff val="-2473792"/>
                    <a:satOff val="-50209"/>
                    <a:lumOff val="23543"/>
                  </a:schemeClr>
                </a:gs>
                <a:gs pos="100000">
                  <a:schemeClr val="accent2"/>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Sheet1!$C$2:$C$2</c:f>
              <c:numCache>
                <c:ptCount val="1"/>
                <c:pt idx="0">
                  <c:v>0.100000</c:v>
                </c:pt>
              </c:numCache>
            </c:numRef>
          </c:val>
        </c:ser>
        <c:ser>
          <c:idx val="2"/>
          <c:order val="2"/>
          <c:tx>
            <c:strRef>
              <c:f>Sheet1!$D$1</c:f>
              <c:strCache>
                <c:ptCount val="1"/>
                <c:pt idx="0">
                  <c:v>F1LOG</c:v>
                </c:pt>
              </c:strCache>
            </c:strRef>
          </c:tx>
          <c:spPr>
            <a:gradFill flip="none" rotWithShape="1">
              <a:gsLst>
                <a:gs pos="0">
                  <a:schemeClr val="accent3">
                    <a:hueOff val="136526"/>
                    <a:satOff val="23858"/>
                    <a:lumOff val="7773"/>
                  </a:schemeClr>
                </a:gs>
                <a:gs pos="100000">
                  <a:schemeClr val="accent3">
                    <a:hueOff val="-192296"/>
                    <a:satOff val="2884"/>
                    <a:lumOff val="-7566"/>
                  </a:schemeClr>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Sheet1!$D$2:$D$2</c:f>
              <c:numCache>
                <c:ptCount val="1"/>
                <c:pt idx="0">
                  <c:v>0.104000</c:v>
                </c:pt>
              </c:numCache>
            </c:numRef>
          </c:val>
        </c:ser>
        <c:ser>
          <c:idx val="3"/>
          <c:order val="3"/>
          <c:tx>
            <c:strRef>
              <c:f>Sheet1!$E$1</c:f>
              <c:strCache>
                <c:ptCount val="1"/>
                <c:pt idx="0">
                  <c:v>PIV+</c:v>
                </c:pt>
              </c:strCache>
            </c:strRef>
          </c:tx>
          <c:spPr>
            <a:gradFill flip="none" rotWithShape="1">
              <a:gsLst>
                <a:gs pos="0">
                  <a:schemeClr val="accent4">
                    <a:hueOff val="495547"/>
                    <a:lumOff val="5161"/>
                  </a:schemeClr>
                </a:gs>
                <a:gs pos="100000">
                  <a:schemeClr val="accent4"/>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Sheet1!$E$2:$E$2</c:f>
              <c:numCache>
                <c:ptCount val="1"/>
                <c:pt idx="0">
                  <c:v>0.113000</c:v>
                </c:pt>
              </c:numCache>
            </c:numRef>
          </c:val>
        </c:ser>
        <c:gapWidth val="25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max val="0.12"/>
          <c:min val="0"/>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majorUnit val="0.03"/>
        <c:minorUnit val="0.015"/>
      </c:valAx>
      <c:spPr>
        <a:noFill/>
        <a:ln w="12700" cap="flat">
          <a:noFill/>
          <a:miter lim="400000"/>
        </a:ln>
        <a:effectLst/>
      </c:spPr>
    </c:plotArea>
    <c:legend>
      <c:legendPos val="t"/>
      <c:layout>
        <c:manualLayout>
          <c:xMode val="edge"/>
          <c:yMode val="edge"/>
          <c:x val="0.202266"/>
          <c:y val="0"/>
          <c:w val="0.797734"/>
          <c:h val="0.124894"/>
        </c:manualLayout>
      </c:layout>
      <c:overlay val="1"/>
      <c:spPr>
        <a:noFill/>
        <a:ln w="12700" cap="flat">
          <a:noFill/>
          <a:miter lim="400000"/>
        </a:ln>
        <a:effectLst/>
      </c:spPr>
      <c:txPr>
        <a:bodyPr rot="0"/>
        <a:lstStyle/>
        <a:p>
          <a:pPr>
            <a:defRPr b="0" i="0" strike="noStrike" sz="18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2600" u="none">
                <a:solidFill>
                  <a:srgbClr val="000000"/>
                </a:solidFill>
                <a:latin typeface="Helvetica"/>
              </a:defRPr>
            </a:pPr>
            <a:r>
              <a:rPr b="1" i="0" strike="noStrike" sz="2600" u="none">
                <a:solidFill>
                  <a:srgbClr val="000000"/>
                </a:solidFill>
                <a:latin typeface="Helvetica"/>
              </a:rPr>
              <a:t>Language Models</a:t>
            </a:r>
          </a:p>
        </c:rich>
      </c:tx>
      <c:layout>
        <c:manualLayout>
          <c:xMode val="edge"/>
          <c:yMode val="edge"/>
          <c:x val="0.152933"/>
          <c:y val="0.17719"/>
          <c:w val="0.63511"/>
          <c:h val="0.124867"/>
        </c:manualLayout>
      </c:layout>
      <c:overlay val="1"/>
      <c:spPr>
        <a:noFill/>
        <a:effectLst/>
      </c:spPr>
    </c:title>
    <c:autoTitleDeleted val="1"/>
    <c:plotArea>
      <c:layout>
        <c:manualLayout>
          <c:layoutTarget val="inner"/>
          <c:xMode val="edge"/>
          <c:yMode val="edge"/>
          <c:x val="0.158851"/>
          <c:y val="0.302057"/>
          <c:w val="0.782124"/>
          <c:h val="0.611658"/>
        </c:manualLayout>
      </c:layout>
      <c:barChart>
        <c:barDir val="col"/>
        <c:grouping val="clustered"/>
        <c:varyColors val="0"/>
        <c:ser>
          <c:idx val="0"/>
          <c:order val="0"/>
          <c:tx>
            <c:strRef>
              <c:f>Sheet1!$B$1</c:f>
              <c:strCache>
                <c:ptCount val="1"/>
                <c:pt idx="0">
                  <c:v>DIR</c:v>
                </c:pt>
              </c:strCache>
            </c:strRef>
          </c:tx>
          <c:spPr>
            <a:gradFill flip="none" rotWithShape="1">
              <a:gsLst>
                <a:gs pos="0">
                  <a:schemeClr val="accent1">
                    <a:satOff val="-3355"/>
                    <a:lumOff val="26614"/>
                  </a:schemeClr>
                </a:gs>
                <a:gs pos="100000">
                  <a:schemeClr val="accent1"/>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Sheet1!$B$2:$B$2</c:f>
              <c:numCache>
                <c:ptCount val="1"/>
                <c:pt idx="0">
                  <c:v>0.090000</c:v>
                </c:pt>
              </c:numCache>
            </c:numRef>
          </c:val>
        </c:ser>
        <c:ser>
          <c:idx val="1"/>
          <c:order val="1"/>
          <c:tx>
            <c:strRef>
              <c:f>Sheet1!$C$1</c:f>
              <c:strCache>
                <c:ptCount val="1"/>
                <c:pt idx="0">
                  <c:v>TSL</c:v>
                </c:pt>
              </c:strCache>
            </c:strRef>
          </c:tx>
          <c:spPr>
            <a:gradFill flip="none" rotWithShape="1">
              <a:gsLst>
                <a:gs pos="0">
                  <a:schemeClr val="accent2">
                    <a:hueOff val="-2473792"/>
                    <a:satOff val="-50209"/>
                    <a:lumOff val="23543"/>
                  </a:schemeClr>
                </a:gs>
                <a:gs pos="100000">
                  <a:schemeClr val="accent2"/>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Sheet1!$C$2:$C$2</c:f>
              <c:numCache>
                <c:ptCount val="1"/>
                <c:pt idx="0">
                  <c:v>0.090000</c:v>
                </c:pt>
              </c:numCache>
            </c:numRef>
          </c:val>
        </c:ser>
        <c:ser>
          <c:idx val="2"/>
          <c:order val="2"/>
          <c:tx>
            <c:strRef>
              <c:f>Sheet1!$D$1</c:f>
              <c:strCache>
                <c:ptCount val="1"/>
                <c:pt idx="0">
                  <c:v>F3EXP</c:v>
                </c:pt>
              </c:strCache>
            </c:strRef>
          </c:tx>
          <c:spPr>
            <a:gradFill flip="none" rotWithShape="1">
              <a:gsLst>
                <a:gs pos="0">
                  <a:schemeClr val="accent3">
                    <a:hueOff val="136526"/>
                    <a:satOff val="23858"/>
                    <a:lumOff val="7773"/>
                  </a:schemeClr>
                </a:gs>
                <a:gs pos="100000">
                  <a:schemeClr val="accent3">
                    <a:hueOff val="-192296"/>
                    <a:satOff val="2884"/>
                    <a:lumOff val="-7566"/>
                  </a:schemeClr>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Sheet1!$D$2:$D$2</c:f>
              <c:numCache>
                <c:ptCount val="1"/>
                <c:pt idx="0">
                  <c:v>0.101000</c:v>
                </c:pt>
              </c:numCache>
            </c:numRef>
          </c:val>
        </c:ser>
        <c:ser>
          <c:idx val="3"/>
          <c:order val="3"/>
          <c:tx>
            <c:strRef>
              <c:f>Sheet1!$E$1</c:f>
              <c:strCache>
                <c:ptCount val="1"/>
                <c:pt idx="0">
                  <c:v>F3LOG</c:v>
                </c:pt>
              </c:strCache>
            </c:strRef>
          </c:tx>
          <c:spPr>
            <a:gradFill flip="none" rotWithShape="1">
              <a:gsLst>
                <a:gs pos="0">
                  <a:schemeClr val="accent4">
                    <a:hueOff val="495547"/>
                    <a:lumOff val="5161"/>
                  </a:schemeClr>
                </a:gs>
                <a:gs pos="100000">
                  <a:schemeClr val="accent4"/>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Sheet1!$E$2:$E$2</c:f>
              <c:numCache>
                <c:ptCount val="1"/>
                <c:pt idx="0">
                  <c:v>0.109000</c:v>
                </c:pt>
              </c:numCache>
            </c:numRef>
          </c:val>
        </c:ser>
        <c:ser>
          <c:idx val="4"/>
          <c:order val="4"/>
          <c:tx>
            <c:strRef>
              <c:f>Sheet1!$F$1</c:f>
              <c:strCache>
                <c:ptCount val="1"/>
                <c:pt idx="0">
                  <c:v>DIR+</c:v>
                </c:pt>
              </c:strCache>
            </c:strRef>
          </c:tx>
          <c:spPr>
            <a:gradFill flip="none" rotWithShape="1">
              <a:gsLst>
                <a:gs pos="0">
                  <a:schemeClr val="accent5">
                    <a:hueOff val="260291"/>
                    <a:satOff val="1998"/>
                    <a:lumOff val="12368"/>
                  </a:schemeClr>
                </a:gs>
                <a:gs pos="100000">
                  <a:schemeClr val="accent5"/>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Sheet1!$A$2:$A$2</c:f>
              <c:strCache>
                <c:ptCount val="1"/>
                <c:pt idx="0">
                  <c:v>CW09B</c:v>
                </c:pt>
              </c:strCache>
            </c:strRef>
          </c:cat>
          <c:val>
            <c:numRef>
              <c:f>Sheet1!$F$2:$F$2</c:f>
              <c:numCache>
                <c:ptCount val="1"/>
                <c:pt idx="0">
                  <c:v>0.090000</c:v>
                </c:pt>
              </c:numCache>
            </c:numRef>
          </c:val>
        </c:ser>
        <c:gapWidth val="25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max val="0.12"/>
          <c:min val="0"/>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majorUnit val="0.03"/>
        <c:minorUnit val="0.015"/>
      </c:valAx>
      <c:spPr>
        <a:noFill/>
        <a:ln w="12700" cap="flat">
          <a:noFill/>
          <a:miter lim="400000"/>
        </a:ln>
        <a:effectLst/>
      </c:spPr>
    </c:plotArea>
    <c:legend>
      <c:legendPos val="t"/>
      <c:layout>
        <c:manualLayout>
          <c:xMode val="edge"/>
          <c:yMode val="edge"/>
          <c:x val="0.202266"/>
          <c:y val="0"/>
          <c:w val="0.797734"/>
          <c:h val="0.124894"/>
        </c:manualLayout>
      </c:layout>
      <c:overlay val="1"/>
      <c:spPr>
        <a:noFill/>
        <a:ln w="12700" cap="flat">
          <a:noFill/>
          <a:miter lim="400000"/>
        </a:ln>
        <a:effectLst/>
      </c:spPr>
      <c:txPr>
        <a:bodyPr rot="0"/>
        <a:lstStyle/>
        <a:p>
          <a:pPr>
            <a:defRPr b="0" i="0" strike="noStrike" sz="18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0" i="0" strike="noStrike" sz="2600" u="none">
                <a:solidFill>
                  <a:srgbClr val="000000"/>
                </a:solidFill>
                <a:latin typeface="Helvetica Light"/>
              </a:defRPr>
            </a:pPr>
            <a:r>
              <a:rPr b="0" i="0" strike="noStrike" sz="2600" u="none">
                <a:solidFill>
                  <a:srgbClr val="000000"/>
                </a:solidFill>
                <a:latin typeface="Helvetica Light"/>
              </a:rPr>
              <a:t>P@5</a:t>
            </a:r>
          </a:p>
        </c:rich>
      </c:tx>
      <c:layout>
        <c:manualLayout>
          <c:xMode val="edge"/>
          <c:yMode val="edge"/>
          <c:x val="0.470267"/>
          <c:y val="0"/>
          <c:w val="0.0594665"/>
          <c:h val="0.129717"/>
        </c:manualLayout>
      </c:layout>
      <c:overlay val="1"/>
      <c:spPr>
        <a:noFill/>
        <a:effectLst/>
      </c:spPr>
    </c:title>
    <c:autoTitleDeleted val="1"/>
    <c:plotArea>
      <c:layout>
        <c:manualLayout>
          <c:layoutTarget val="inner"/>
          <c:xMode val="edge"/>
          <c:yMode val="edge"/>
          <c:x val="0.0638595"/>
          <c:y val="0.129717"/>
          <c:w val="0.931141"/>
          <c:h val="0.781132"/>
        </c:manualLayout>
      </c:layout>
      <c:barChart>
        <c:barDir val="col"/>
        <c:grouping val="clustered"/>
        <c:varyColors val="0"/>
        <c:ser>
          <c:idx val="0"/>
          <c:order val="0"/>
          <c:tx>
            <c:strRef>
              <c:f>Sheet1!$A$2</c:f>
              <c:strCache>
                <c:ptCount val="1"/>
                <c:pt idx="0">
                  <c:v>Category</c:v>
                </c:pt>
              </c:strCache>
            </c:strRef>
          </c:tx>
          <c:spPr>
            <a:gradFill flip="none" rotWithShape="1">
              <a:gsLst>
                <a:gs pos="0">
                  <a:schemeClr val="accent1">
                    <a:satOff val="-3355"/>
                    <a:lumOff val="26614"/>
                  </a:schemeClr>
                </a:gs>
                <a:gs pos="100000">
                  <a:schemeClr val="accent1"/>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Sheet1!$B$1:$E$1</c:f>
              <c:strCache>
                <c:ptCount val="4"/>
                <c:pt idx="0">
                  <c:v>CS2012</c:v>
                </c:pt>
                <c:pt idx="1">
                  <c:v>CS2013</c:v>
                </c:pt>
                <c:pt idx="2">
                  <c:v>CS2014</c:v>
                </c:pt>
                <c:pt idx="3">
                  <c:v>Yelp</c:v>
                </c:pt>
              </c:strCache>
            </c:strRef>
          </c:cat>
          <c:val>
            <c:numRef>
              <c:f>Sheet1!$B$2:$E$2</c:f>
              <c:numCache>
                <c:ptCount val="4"/>
                <c:pt idx="0">
                  <c:v>0.650000</c:v>
                </c:pt>
                <c:pt idx="1">
                  <c:v>0.680000</c:v>
                </c:pt>
                <c:pt idx="2">
                  <c:v>0.740000</c:v>
                </c:pt>
                <c:pt idx="3">
                  <c:v>0.730000</c:v>
                </c:pt>
              </c:numCache>
            </c:numRef>
          </c:val>
        </c:ser>
        <c:ser>
          <c:idx val="1"/>
          <c:order val="1"/>
          <c:tx>
            <c:strRef>
              <c:f>Sheet1!$A$3</c:f>
              <c:strCache>
                <c:ptCount val="1"/>
                <c:pt idx="0">
                  <c:v>Description</c:v>
                </c:pt>
              </c:strCache>
            </c:strRef>
          </c:tx>
          <c:spPr>
            <a:gradFill flip="none" rotWithShape="1">
              <a:gsLst>
                <a:gs pos="0">
                  <a:schemeClr val="accent2">
                    <a:hueOff val="-2473792"/>
                    <a:satOff val="-50209"/>
                    <a:lumOff val="23543"/>
                  </a:schemeClr>
                </a:gs>
                <a:gs pos="100000">
                  <a:schemeClr val="accent2"/>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Sheet1!$B$1:$E$1</c:f>
              <c:strCache>
                <c:ptCount val="4"/>
                <c:pt idx="0">
                  <c:v>CS2012</c:v>
                </c:pt>
                <c:pt idx="1">
                  <c:v>CS2013</c:v>
                </c:pt>
                <c:pt idx="2">
                  <c:v>CS2014</c:v>
                </c:pt>
                <c:pt idx="3">
                  <c:v>Yelp</c:v>
                </c:pt>
              </c:strCache>
            </c:strRef>
          </c:cat>
          <c:val>
            <c:numRef>
              <c:f>Sheet1!$B$3:$E$3</c:f>
              <c:numCache>
                <c:ptCount val="3"/>
                <c:pt idx="0">
                  <c:v>0.510000</c:v>
                </c:pt>
                <c:pt idx="1">
                  <c:v>0.650000</c:v>
                </c:pt>
                <c:pt idx="2">
                  <c:v>0.740000</c:v>
                </c:pt>
              </c:numCache>
            </c:numRef>
          </c:val>
        </c:ser>
        <c:ser>
          <c:idx val="2"/>
          <c:order val="2"/>
          <c:tx>
            <c:strRef>
              <c:f>Sheet1!$A$4</c:f>
              <c:strCache>
                <c:ptCount val="1"/>
                <c:pt idx="0">
                  <c:v>NR (LI)</c:v>
                </c:pt>
              </c:strCache>
            </c:strRef>
          </c:tx>
          <c:spPr>
            <a:gradFill flip="none" rotWithShape="1">
              <a:gsLst>
                <a:gs pos="0">
                  <a:schemeClr val="accent3">
                    <a:hueOff val="136526"/>
                    <a:satOff val="23858"/>
                    <a:lumOff val="7773"/>
                  </a:schemeClr>
                </a:gs>
                <a:gs pos="100000">
                  <a:schemeClr val="accent3">
                    <a:hueOff val="-192296"/>
                    <a:satOff val="2884"/>
                    <a:lumOff val="-7566"/>
                  </a:schemeClr>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Sheet1!$B$1:$E$1</c:f>
              <c:strCache>
                <c:ptCount val="4"/>
                <c:pt idx="0">
                  <c:v>CS2012</c:v>
                </c:pt>
                <c:pt idx="1">
                  <c:v>CS2013</c:v>
                </c:pt>
                <c:pt idx="2">
                  <c:v>CS2014</c:v>
                </c:pt>
                <c:pt idx="3">
                  <c:v>Yelp</c:v>
                </c:pt>
              </c:strCache>
            </c:strRef>
          </c:cat>
          <c:val>
            <c:numRef>
              <c:f>Sheet1!$B$4:$E$4</c:f>
              <c:numCache>
                <c:ptCount val="4"/>
                <c:pt idx="0">
                  <c:v>0.660000</c:v>
                </c:pt>
                <c:pt idx="1">
                  <c:v>0.700000</c:v>
                </c:pt>
                <c:pt idx="2">
                  <c:v>0.780000</c:v>
                </c:pt>
                <c:pt idx="3">
                  <c:v>0.910000</c:v>
                </c:pt>
              </c:numCache>
            </c:numRef>
          </c:val>
        </c:ser>
        <c:ser>
          <c:idx val="3"/>
          <c:order val="3"/>
          <c:tx>
            <c:strRef>
              <c:f>Sheet1!$A$5</c:f>
              <c:strCache>
                <c:ptCount val="1"/>
                <c:pt idx="0">
                  <c:v>MART</c:v>
                </c:pt>
              </c:strCache>
            </c:strRef>
          </c:tx>
          <c:spPr>
            <a:gradFill flip="none" rotWithShape="1">
              <a:gsLst>
                <a:gs pos="0">
                  <a:schemeClr val="accent4">
                    <a:hueOff val="495547"/>
                    <a:lumOff val="5161"/>
                  </a:schemeClr>
                </a:gs>
                <a:gs pos="100000">
                  <a:schemeClr val="accent4"/>
                </a:gs>
              </a:gsLst>
              <a:lin ang="5400000" scaled="0"/>
            </a:gradFill>
            <a:ln w="12700" cap="flat">
              <a:noFill/>
              <a:miter lim="400000"/>
            </a:ln>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Sheet1!$B$1:$E$1</c:f>
              <c:strCache>
                <c:ptCount val="4"/>
                <c:pt idx="0">
                  <c:v>CS2012</c:v>
                </c:pt>
                <c:pt idx="1">
                  <c:v>CS2013</c:v>
                </c:pt>
                <c:pt idx="2">
                  <c:v>CS2014</c:v>
                </c:pt>
                <c:pt idx="3">
                  <c:v>Yelp</c:v>
                </c:pt>
              </c:strCache>
            </c:strRef>
          </c:cat>
          <c:val>
            <c:numRef>
              <c:f>Sheet1!$B$5:$E$5</c:f>
              <c:numCache>
                <c:ptCount val="4"/>
                <c:pt idx="0">
                  <c:v>0.640000</c:v>
                </c:pt>
                <c:pt idx="1">
                  <c:v>0.700000</c:v>
                </c:pt>
                <c:pt idx="2">
                  <c:v>0.790000</c:v>
                </c:pt>
                <c:pt idx="3">
                  <c:v>0.930000</c:v>
                </c:pt>
              </c:numCache>
            </c:numRef>
          </c:val>
        </c:ser>
        <c:gapWidth val="4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majorUnit val="0.25"/>
        <c:minorUnit val="0.125"/>
      </c:valAx>
      <c:spPr>
        <a:noFill/>
        <a:ln w="12700" cap="flat">
          <a:noFill/>
          <a:miter lim="400000"/>
        </a:ln>
        <a:effectLst/>
      </c:spPr>
    </c:plotArea>
    <c:legend>
      <c:legendPos val="r"/>
      <c:layout>
        <c:manualLayout>
          <c:xMode val="edge"/>
          <c:yMode val="edge"/>
          <c:x val="0.0377493"/>
          <c:y val="0.128378"/>
          <c:w val="0.894181"/>
          <c:h val="0.0863208"/>
        </c:manualLayout>
      </c:layout>
      <c:overlay val="1"/>
      <c:spPr>
        <a:noFill/>
        <a:ln w="12700" cap="flat">
          <a:noFill/>
          <a:miter lim="400000"/>
        </a:ln>
        <a:effectLst/>
      </c:spPr>
      <c:txPr>
        <a:bodyPr rot="0"/>
        <a:lstStyle/>
        <a:p>
          <a:pPr>
            <a:defRPr b="0" i="0" strike="noStrike" sz="22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0" i="0" strike="noStrike" sz="2600" u="none">
                <a:solidFill>
                  <a:srgbClr val="000000"/>
                </a:solidFill>
                <a:latin typeface="Helvetica Light"/>
              </a:defRPr>
            </a:pPr>
            <a:r>
              <a:rPr b="0" i="0" strike="noStrike" sz="2600" u="none">
                <a:solidFill>
                  <a:srgbClr val="000000"/>
                </a:solidFill>
                <a:latin typeface="Helvetica Light"/>
              </a:rPr>
              <a:t>CS2012</a:t>
            </a:r>
          </a:p>
        </c:rich>
      </c:tx>
      <c:layout>
        <c:manualLayout>
          <c:xMode val="edge"/>
          <c:yMode val="edge"/>
          <c:x val="0.394693"/>
          <c:y val="0"/>
          <c:w val="0.210614"/>
          <c:h val="0.136703"/>
        </c:manualLayout>
      </c:layout>
      <c:overlay val="1"/>
      <c:spPr>
        <a:noFill/>
        <a:effectLst/>
      </c:spPr>
    </c:title>
    <c:autoTitleDeleted val="1"/>
    <c:plotArea>
      <c:layout>
        <c:manualLayout>
          <c:layoutTarget val="inner"/>
          <c:xMode val="edge"/>
          <c:yMode val="edge"/>
          <c:x val="0.150396"/>
          <c:y val="0.136703"/>
          <c:w val="0.819998"/>
          <c:h val="0.770019"/>
        </c:manualLayout>
      </c:layout>
      <c:lineChart>
        <c:grouping val="standard"/>
        <c:varyColors val="0"/>
        <c:ser>
          <c:idx val="0"/>
          <c:order val="0"/>
          <c:tx>
            <c:strRef>
              <c:f>Sheet1!$A$2</c:f>
              <c:strCache>
                <c:ptCount val="1"/>
                <c:pt idx="0">
                  <c:v>Category</c:v>
                </c:pt>
              </c:strCache>
            </c:strRef>
          </c:tx>
          <c:spPr>
            <a:solidFill>
              <a:srgbClr val="FFFFFF"/>
            </a:solidFill>
            <a:ln w="76200" cap="flat">
              <a:solidFill>
                <a:schemeClr val="accent1">
                  <a:satOff val="-3355"/>
                  <a:lumOff val="26614"/>
                </a:schemeClr>
              </a:solidFill>
              <a:prstDash val="solid"/>
              <a:miter lim="400000"/>
            </a:ln>
            <a:effectLst/>
          </c:spPr>
          <c:marker>
            <c:symbol val="circle"/>
            <c:size val="14"/>
            <c:spPr>
              <a:solidFill>
                <a:srgbClr val="FFFFFF"/>
              </a:solidFill>
              <a:ln w="76200" cap="flat">
                <a:solidFill>
                  <a:schemeClr val="accent1">
                    <a:satOff val="-3355"/>
                    <a:lumOff val="26614"/>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Sheet1!$B$1:$F$1</c:f>
              <c:strCache>
                <c:ptCount val="5"/>
                <c:pt idx="0">
                  <c:v>10</c:v>
                </c:pt>
                <c:pt idx="1">
                  <c:v>20</c:v>
                </c:pt>
                <c:pt idx="2">
                  <c:v>30</c:v>
                </c:pt>
                <c:pt idx="3">
                  <c:v>40</c:v>
                </c:pt>
                <c:pt idx="4">
                  <c:v>50</c:v>
                </c:pt>
              </c:strCache>
            </c:strRef>
          </c:cat>
          <c:val>
            <c:numRef>
              <c:f>Sheet1!$B$2:$F$2</c:f>
              <c:numCache>
                <c:ptCount val="5"/>
                <c:pt idx="0">
                  <c:v>0.540000</c:v>
                </c:pt>
                <c:pt idx="1">
                  <c:v>0.590000</c:v>
                </c:pt>
                <c:pt idx="2">
                  <c:v>0.560000</c:v>
                </c:pt>
                <c:pt idx="3">
                  <c:v>0.640000</c:v>
                </c:pt>
                <c:pt idx="4">
                  <c:v>0.650000</c:v>
                </c:pt>
              </c:numCache>
            </c:numRef>
          </c:val>
          <c:smooth val="0"/>
        </c:ser>
        <c:ser>
          <c:idx val="1"/>
          <c:order val="1"/>
          <c:tx>
            <c:strRef>
              <c:f>Sheet1!$A$3</c:f>
              <c:strCache>
                <c:ptCount val="1"/>
                <c:pt idx="0">
                  <c:v>Description</c:v>
                </c:pt>
              </c:strCache>
            </c:strRef>
          </c:tx>
          <c:spPr>
            <a:solidFill>
              <a:srgbClr val="FFFFFF"/>
            </a:solidFill>
            <a:ln w="76200" cap="flat">
              <a:solidFill>
                <a:schemeClr val="accent2">
                  <a:hueOff val="-2473792"/>
                  <a:satOff val="-50209"/>
                  <a:lumOff val="23543"/>
                </a:schemeClr>
              </a:solidFill>
              <a:prstDash val="solid"/>
              <a:miter lim="400000"/>
            </a:ln>
            <a:effectLst/>
          </c:spPr>
          <c:marker>
            <c:symbol val="circle"/>
            <c:size val="14"/>
            <c:spPr>
              <a:solidFill>
                <a:srgbClr val="FFFFFF"/>
              </a:solidFill>
              <a:ln w="76200" cap="flat">
                <a:solidFill>
                  <a:schemeClr val="accent2">
                    <a:hueOff val="-2473792"/>
                    <a:satOff val="-50209"/>
                    <a:lumOff val="23543"/>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Sheet1!$B$1:$F$1</c:f>
              <c:strCache>
                <c:ptCount val="5"/>
                <c:pt idx="0">
                  <c:v>10</c:v>
                </c:pt>
                <c:pt idx="1">
                  <c:v>20</c:v>
                </c:pt>
                <c:pt idx="2">
                  <c:v>30</c:v>
                </c:pt>
                <c:pt idx="3">
                  <c:v>40</c:v>
                </c:pt>
                <c:pt idx="4">
                  <c:v>50</c:v>
                </c:pt>
              </c:strCache>
            </c:strRef>
          </c:cat>
          <c:val>
            <c:numRef>
              <c:f>Sheet1!$B$3:$F$3</c:f>
              <c:numCache>
                <c:ptCount val="5"/>
                <c:pt idx="0">
                  <c:v>0.490000</c:v>
                </c:pt>
                <c:pt idx="1">
                  <c:v>0.520000</c:v>
                </c:pt>
                <c:pt idx="2">
                  <c:v>0.510000</c:v>
                </c:pt>
                <c:pt idx="3">
                  <c:v>0.530000</c:v>
                </c:pt>
                <c:pt idx="4">
                  <c:v>0.520000</c:v>
                </c:pt>
              </c:numCache>
            </c:numRef>
          </c:val>
          <c:smooth val="0"/>
        </c:ser>
        <c:ser>
          <c:idx val="2"/>
          <c:order val="2"/>
          <c:tx>
            <c:strRef>
              <c:f>Sheet1!$A$4</c:f>
              <c:strCache>
                <c:ptCount val="1"/>
                <c:pt idx="0">
                  <c:v>NR(LI)</c:v>
                </c:pt>
              </c:strCache>
            </c:strRef>
          </c:tx>
          <c:spPr>
            <a:solidFill>
              <a:srgbClr val="FFFFFF"/>
            </a:solidFill>
            <a:ln w="76200" cap="flat">
              <a:solidFill>
                <a:schemeClr val="accent3">
                  <a:hueOff val="136526"/>
                  <a:satOff val="23858"/>
                  <a:lumOff val="7773"/>
                </a:schemeClr>
              </a:solidFill>
              <a:prstDash val="solid"/>
              <a:miter lim="400000"/>
            </a:ln>
            <a:effectLst/>
          </c:spPr>
          <c:marker>
            <c:symbol val="circle"/>
            <c:size val="14"/>
            <c:spPr>
              <a:solidFill>
                <a:srgbClr val="FFFFFF"/>
              </a:solidFill>
              <a:ln w="76200" cap="flat">
                <a:solidFill>
                  <a:schemeClr val="accent3">
                    <a:hueOff val="136526"/>
                    <a:satOff val="23858"/>
                    <a:lumOff val="7773"/>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Sheet1!$B$1:$F$1</c:f>
              <c:strCache>
                <c:ptCount val="5"/>
                <c:pt idx="0">
                  <c:v>10</c:v>
                </c:pt>
                <c:pt idx="1">
                  <c:v>20</c:v>
                </c:pt>
                <c:pt idx="2">
                  <c:v>30</c:v>
                </c:pt>
                <c:pt idx="3">
                  <c:v>40</c:v>
                </c:pt>
                <c:pt idx="4">
                  <c:v>50</c:v>
                </c:pt>
              </c:strCache>
            </c:strRef>
          </c:cat>
          <c:val>
            <c:numRef>
              <c:f>Sheet1!$B$4:$F$4</c:f>
              <c:numCache>
                <c:ptCount val="5"/>
                <c:pt idx="0">
                  <c:v>0.660000</c:v>
                </c:pt>
                <c:pt idx="1">
                  <c:v>0.670000</c:v>
                </c:pt>
                <c:pt idx="2">
                  <c:v>0.680000</c:v>
                </c:pt>
                <c:pt idx="3">
                  <c:v>0.650000</c:v>
                </c:pt>
                <c:pt idx="4">
                  <c:v>0.660000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min val="0.4"/>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midCat"/>
        <c:majorUnit val="0.075"/>
        <c:minorUnit val="0.0375"/>
      </c:valAx>
      <c:spPr>
        <a:noFill/>
        <a:ln w="12700" cap="flat">
          <a:noFill/>
          <a:miter lim="400000"/>
        </a:ln>
        <a:effectLst/>
      </c:spPr>
    </c:plotArea>
    <c:legend>
      <c:legendPos val="r"/>
      <c:layout>
        <c:manualLayout>
          <c:xMode val="edge"/>
          <c:yMode val="edge"/>
          <c:x val="0.0937112"/>
          <c:y val="0.750983"/>
          <c:w val="0.887693"/>
          <c:h val="0.154246"/>
        </c:manualLayout>
      </c:layout>
      <c:overlay val="1"/>
      <c:spPr>
        <a:noFill/>
        <a:ln w="12700" cap="flat">
          <a:noFill/>
          <a:miter lim="400000"/>
        </a:ln>
        <a:effectLst/>
      </c:spPr>
      <c:txPr>
        <a:bodyPr rot="0"/>
        <a:lstStyle/>
        <a:p>
          <a:pPr>
            <a:defRPr b="0" i="0" strike="noStrike" sz="22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212963"/>
          <c:y val="0.167588"/>
          <c:w val="0.771505"/>
          <c:h val="0.59297"/>
        </c:manualLayout>
      </c:layout>
      <c:lineChart>
        <c:grouping val="standard"/>
        <c:varyColors val="0"/>
        <c:ser>
          <c:idx val="0"/>
          <c:order val="0"/>
          <c:tx>
            <c:strRef>
              <c:f>Sheet1!$A$2</c:f>
              <c:strCache>
                <c:ptCount val="1"/>
                <c:pt idx="0">
                  <c:v>Region 1</c:v>
                </c:pt>
              </c:strCache>
            </c:strRef>
          </c:tx>
          <c:spPr>
            <a:solidFill>
              <a:srgbClr val="FFFFFF"/>
            </a:solidFill>
            <a:ln w="76200" cap="flat">
              <a:solidFill>
                <a:schemeClr val="accent1">
                  <a:satOff val="-3355"/>
                  <a:lumOff val="26614"/>
                </a:schemeClr>
              </a:solidFill>
              <a:prstDash val="solid"/>
              <a:miter lim="400000"/>
            </a:ln>
            <a:effectLst/>
          </c:spPr>
          <c:marker>
            <c:symbol val="none"/>
            <c:size val="6"/>
            <c:spPr>
              <a:solidFill>
                <a:srgbClr val="FFFFFF"/>
              </a:solidFill>
              <a:ln w="76200" cap="flat">
                <a:solidFill>
                  <a:schemeClr val="accent1">
                    <a:satOff val="-3355"/>
                    <a:lumOff val="26614"/>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Sheet1!$B$1:$G$1</c:f>
              <c:strCache>
                <c:ptCount val="6"/>
                <c:pt idx="0">
                  <c:v/>
                </c:pt>
                <c:pt idx="1">
                  <c:v/>
                </c:pt>
                <c:pt idx="2">
                  <c:v/>
                </c:pt>
                <c:pt idx="3">
                  <c:v/>
                </c:pt>
                <c:pt idx="4">
                  <c:v/>
                </c:pt>
                <c:pt idx="5">
                  <c:v/>
                </c:pt>
              </c:strCache>
            </c:strRef>
          </c:cat>
          <c:val>
            <c:numRef>
              <c:f>Sheet1!$B$2:$G$2</c:f>
              <c:numCache>
                <c:ptCount val="6"/>
                <c:pt idx="0">
                  <c:v>17.000000</c:v>
                </c:pt>
                <c:pt idx="1">
                  <c:v>26.000000</c:v>
                </c:pt>
                <c:pt idx="2">
                  <c:v>96.000000</c:v>
                </c:pt>
                <c:pt idx="3">
                  <c:v>53.000000</c:v>
                </c:pt>
                <c:pt idx="4">
                  <c:v>48.000000</c:v>
                </c:pt>
                <c:pt idx="5">
                  <c:v>24.000000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chemeClr val="accent1">
                <a:hueOff val="273561"/>
                <a:satOff val="2937"/>
                <a:lumOff val="-22233"/>
              </a:schemeClr>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midCat"/>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0" i="0" strike="noStrike" sz="2600" u="none">
                <a:solidFill>
                  <a:srgbClr val="000000"/>
                </a:solidFill>
                <a:latin typeface="Helvetica Light"/>
              </a:defRPr>
            </a:pPr>
            <a:r>
              <a:rPr b="0" i="0" strike="noStrike" sz="2600" u="none">
                <a:solidFill>
                  <a:srgbClr val="000000"/>
                </a:solidFill>
                <a:latin typeface="Helvetica Light"/>
              </a:rPr>
              <a:t>CS2014</a:t>
            </a:r>
          </a:p>
        </c:rich>
      </c:tx>
      <c:layout>
        <c:manualLayout>
          <c:xMode val="edge"/>
          <c:yMode val="edge"/>
          <c:x val="0.374566"/>
          <c:y val="0"/>
          <c:w val="0.19527"/>
          <c:h val="0.136703"/>
        </c:manualLayout>
      </c:layout>
      <c:overlay val="1"/>
      <c:spPr>
        <a:noFill/>
        <a:effectLst/>
      </c:spPr>
    </c:title>
    <c:autoTitleDeleted val="1"/>
    <c:plotArea>
      <c:layout>
        <c:manualLayout>
          <c:layoutTarget val="inner"/>
          <c:xMode val="edge"/>
          <c:yMode val="edge"/>
          <c:x val="0.139439"/>
          <c:y val="0.136703"/>
          <c:w val="0.777513"/>
          <c:h val="0.770019"/>
        </c:manualLayout>
      </c:layout>
      <c:lineChart>
        <c:grouping val="standard"/>
        <c:varyColors val="0"/>
        <c:ser>
          <c:idx val="0"/>
          <c:order val="0"/>
          <c:tx>
            <c:strRef>
              <c:f>Sheet1!$A$2</c:f>
              <c:strCache>
                <c:ptCount val="1"/>
                <c:pt idx="0">
                  <c:v>Category</c:v>
                </c:pt>
              </c:strCache>
            </c:strRef>
          </c:tx>
          <c:spPr>
            <a:solidFill>
              <a:srgbClr val="FFFFFF"/>
            </a:solidFill>
            <a:ln w="76200" cap="flat">
              <a:solidFill>
                <a:schemeClr val="accent1">
                  <a:satOff val="-3355"/>
                  <a:lumOff val="26614"/>
                </a:schemeClr>
              </a:solidFill>
              <a:prstDash val="solid"/>
              <a:miter lim="400000"/>
            </a:ln>
            <a:effectLst/>
          </c:spPr>
          <c:marker>
            <c:symbol val="circle"/>
            <c:size val="14"/>
            <c:spPr>
              <a:solidFill>
                <a:srgbClr val="FFFFFF"/>
              </a:solidFill>
              <a:ln w="76200" cap="flat">
                <a:solidFill>
                  <a:schemeClr val="accent1">
                    <a:satOff val="-3355"/>
                    <a:lumOff val="26614"/>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Sheet1!$B$1:$F$1</c:f>
              <c:strCache>
                <c:ptCount val="5"/>
                <c:pt idx="0">
                  <c:v>10</c:v>
                </c:pt>
                <c:pt idx="1">
                  <c:v>20</c:v>
                </c:pt>
                <c:pt idx="2">
                  <c:v>30</c:v>
                </c:pt>
                <c:pt idx="3">
                  <c:v>40</c:v>
                </c:pt>
                <c:pt idx="4">
                  <c:v>50</c:v>
                </c:pt>
              </c:strCache>
            </c:strRef>
          </c:cat>
          <c:val>
            <c:numRef>
              <c:f>Sheet1!$B$2:$F$2</c:f>
              <c:numCache>
                <c:ptCount val="5"/>
                <c:pt idx="0">
                  <c:v>0.670000</c:v>
                </c:pt>
                <c:pt idx="1">
                  <c:v>0.690000</c:v>
                </c:pt>
                <c:pt idx="2">
                  <c:v>0.720000</c:v>
                </c:pt>
                <c:pt idx="3">
                  <c:v>0.730000</c:v>
                </c:pt>
                <c:pt idx="4">
                  <c:v>0.740000</c:v>
                </c:pt>
              </c:numCache>
            </c:numRef>
          </c:val>
          <c:smooth val="0"/>
        </c:ser>
        <c:ser>
          <c:idx val="1"/>
          <c:order val="1"/>
          <c:tx>
            <c:strRef>
              <c:f>Sheet1!$A$3</c:f>
              <c:strCache>
                <c:ptCount val="1"/>
                <c:pt idx="0">
                  <c:v>Description</c:v>
                </c:pt>
              </c:strCache>
            </c:strRef>
          </c:tx>
          <c:spPr>
            <a:solidFill>
              <a:srgbClr val="FFFFFF"/>
            </a:solidFill>
            <a:ln w="76200" cap="flat">
              <a:solidFill>
                <a:schemeClr val="accent2">
                  <a:hueOff val="-2473792"/>
                  <a:satOff val="-50209"/>
                  <a:lumOff val="23543"/>
                </a:schemeClr>
              </a:solidFill>
              <a:prstDash val="solid"/>
              <a:miter lim="400000"/>
            </a:ln>
            <a:effectLst/>
          </c:spPr>
          <c:marker>
            <c:symbol val="circle"/>
            <c:size val="14"/>
            <c:spPr>
              <a:solidFill>
                <a:srgbClr val="FFFFFF"/>
              </a:solidFill>
              <a:ln w="76200" cap="flat">
                <a:solidFill>
                  <a:schemeClr val="accent2">
                    <a:hueOff val="-2473792"/>
                    <a:satOff val="-50209"/>
                    <a:lumOff val="23543"/>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Sheet1!$B$1:$F$1</c:f>
              <c:strCache>
                <c:ptCount val="5"/>
                <c:pt idx="0">
                  <c:v>10</c:v>
                </c:pt>
                <c:pt idx="1">
                  <c:v>20</c:v>
                </c:pt>
                <c:pt idx="2">
                  <c:v>30</c:v>
                </c:pt>
                <c:pt idx="3">
                  <c:v>40</c:v>
                </c:pt>
                <c:pt idx="4">
                  <c:v>50</c:v>
                </c:pt>
              </c:strCache>
            </c:strRef>
          </c:cat>
          <c:val>
            <c:numRef>
              <c:f>Sheet1!$B$3:$F$3</c:f>
              <c:numCache>
                <c:ptCount val="5"/>
                <c:pt idx="0">
                  <c:v>0.710000</c:v>
                </c:pt>
                <c:pt idx="1">
                  <c:v>0.720000</c:v>
                </c:pt>
                <c:pt idx="2">
                  <c:v>0.730000</c:v>
                </c:pt>
                <c:pt idx="3">
                  <c:v>0.740000</c:v>
                </c:pt>
                <c:pt idx="4">
                  <c:v>0.750000</c:v>
                </c:pt>
              </c:numCache>
            </c:numRef>
          </c:val>
          <c:smooth val="0"/>
        </c:ser>
        <c:ser>
          <c:idx val="2"/>
          <c:order val="2"/>
          <c:tx>
            <c:strRef>
              <c:f>Sheet1!$A$4</c:f>
              <c:strCache>
                <c:ptCount val="1"/>
                <c:pt idx="0">
                  <c:v>NR(LI)</c:v>
                </c:pt>
              </c:strCache>
            </c:strRef>
          </c:tx>
          <c:spPr>
            <a:solidFill>
              <a:srgbClr val="FFFFFF"/>
            </a:solidFill>
            <a:ln w="76200" cap="flat">
              <a:solidFill>
                <a:schemeClr val="accent3">
                  <a:hueOff val="136526"/>
                  <a:satOff val="23858"/>
                  <a:lumOff val="7773"/>
                </a:schemeClr>
              </a:solidFill>
              <a:prstDash val="solid"/>
              <a:miter lim="400000"/>
            </a:ln>
            <a:effectLst/>
          </c:spPr>
          <c:marker>
            <c:symbol val="circle"/>
            <c:size val="14"/>
            <c:spPr>
              <a:solidFill>
                <a:srgbClr val="FFFFFF"/>
              </a:solidFill>
              <a:ln w="76200" cap="flat">
                <a:solidFill>
                  <a:schemeClr val="accent3">
                    <a:hueOff val="136526"/>
                    <a:satOff val="23858"/>
                    <a:lumOff val="7773"/>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Sheet1!$B$1:$F$1</c:f>
              <c:strCache>
                <c:ptCount val="5"/>
                <c:pt idx="0">
                  <c:v>10</c:v>
                </c:pt>
                <c:pt idx="1">
                  <c:v>20</c:v>
                </c:pt>
                <c:pt idx="2">
                  <c:v>30</c:v>
                </c:pt>
                <c:pt idx="3">
                  <c:v>40</c:v>
                </c:pt>
                <c:pt idx="4">
                  <c:v>50</c:v>
                </c:pt>
              </c:strCache>
            </c:strRef>
          </c:cat>
          <c:val>
            <c:numRef>
              <c:f>Sheet1!$B$4:$F$4</c:f>
              <c:numCache>
                <c:ptCount val="5"/>
                <c:pt idx="0">
                  <c:v>0.740000</c:v>
                </c:pt>
                <c:pt idx="1">
                  <c:v>0.740000</c:v>
                </c:pt>
                <c:pt idx="2">
                  <c:v>0.760000</c:v>
                </c:pt>
                <c:pt idx="3">
                  <c:v>0.750000</c:v>
                </c:pt>
                <c:pt idx="4">
                  <c:v>0.770000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min val="0.6"/>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midCat"/>
        <c:majorUnit val="0.0425"/>
        <c:minorUnit val="0.02125"/>
      </c:valAx>
      <c:spPr>
        <a:noFill/>
        <a:ln w="12700" cap="flat">
          <a:noFill/>
          <a:miter lim="400000"/>
        </a:ln>
        <a:effectLst/>
      </c:spPr>
    </c:plotArea>
    <c:legend>
      <c:legendPos val="r"/>
      <c:layout>
        <c:manualLayout>
          <c:xMode val="edge"/>
          <c:yMode val="edge"/>
          <c:x val="0.161662"/>
          <c:y val="0.750983"/>
          <c:w val="0.838338"/>
          <c:h val="0.154246"/>
        </c:manualLayout>
      </c:layout>
      <c:overlay val="1"/>
      <c:spPr>
        <a:noFill/>
        <a:ln w="12700" cap="flat">
          <a:noFill/>
          <a:miter lim="400000"/>
        </a:ln>
        <a:effectLst/>
      </c:spPr>
      <c:txPr>
        <a:bodyPr rot="0"/>
        <a:lstStyle/>
        <a:p>
          <a:pPr>
            <a:defRPr b="0" i="0" strike="noStrike" sz="22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212963"/>
          <c:y val="0.167588"/>
          <c:w val="0.771505"/>
          <c:h val="0.59297"/>
        </c:manualLayout>
      </c:layout>
      <c:lineChart>
        <c:grouping val="standard"/>
        <c:varyColors val="0"/>
        <c:ser>
          <c:idx val="0"/>
          <c:order val="0"/>
          <c:tx>
            <c:strRef>
              <c:f>Sheet1!$A$2</c:f>
              <c:strCache>
                <c:ptCount val="1"/>
                <c:pt idx="0">
                  <c:v>Region 1</c:v>
                </c:pt>
              </c:strCache>
            </c:strRef>
          </c:tx>
          <c:spPr>
            <a:solidFill>
              <a:srgbClr val="FFFFFF"/>
            </a:solidFill>
            <a:ln w="76200" cap="flat">
              <a:solidFill>
                <a:schemeClr val="accent1">
                  <a:satOff val="-3355"/>
                  <a:lumOff val="26614"/>
                </a:schemeClr>
              </a:solidFill>
              <a:prstDash val="solid"/>
              <a:miter lim="400000"/>
            </a:ln>
            <a:effectLst/>
          </c:spPr>
          <c:marker>
            <c:symbol val="none"/>
            <c:size val="6"/>
            <c:spPr>
              <a:solidFill>
                <a:srgbClr val="FFFFFF"/>
              </a:solidFill>
              <a:ln w="76200" cap="flat">
                <a:solidFill>
                  <a:schemeClr val="accent1">
                    <a:satOff val="-3355"/>
                    <a:lumOff val="26614"/>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Sheet1!$B$1:$G$1</c:f>
              <c:strCache>
                <c:ptCount val="6"/>
                <c:pt idx="0">
                  <c:v/>
                </c:pt>
                <c:pt idx="1">
                  <c:v/>
                </c:pt>
                <c:pt idx="2">
                  <c:v/>
                </c:pt>
                <c:pt idx="3">
                  <c:v/>
                </c:pt>
                <c:pt idx="4">
                  <c:v/>
                </c:pt>
                <c:pt idx="5">
                  <c:v/>
                </c:pt>
              </c:strCache>
            </c:strRef>
          </c:cat>
          <c:val>
            <c:numRef>
              <c:f>Sheet1!$B$2:$G$2</c:f>
              <c:numCache>
                <c:ptCount val="6"/>
                <c:pt idx="0">
                  <c:v>17.000000</c:v>
                </c:pt>
                <c:pt idx="1">
                  <c:v>26.000000</c:v>
                </c:pt>
                <c:pt idx="2">
                  <c:v>96.000000</c:v>
                </c:pt>
                <c:pt idx="3">
                  <c:v>53.000000</c:v>
                </c:pt>
                <c:pt idx="4">
                  <c:v>48.000000</c:v>
                </c:pt>
                <c:pt idx="5">
                  <c:v>24.000000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chemeClr val="accent1">
                <a:hueOff val="273561"/>
                <a:satOff val="2937"/>
                <a:lumOff val="-22233"/>
              </a:schemeClr>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midCat"/>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212963"/>
          <c:y val="0.167588"/>
          <c:w val="0.771505"/>
          <c:h val="0.59297"/>
        </c:manualLayout>
      </c:layout>
      <c:lineChart>
        <c:grouping val="standard"/>
        <c:varyColors val="0"/>
        <c:ser>
          <c:idx val="0"/>
          <c:order val="0"/>
          <c:tx>
            <c:strRef>
              <c:f>Sheet1!$A$2</c:f>
              <c:strCache>
                <c:ptCount val="1"/>
                <c:pt idx="0">
                  <c:v>Region 1</c:v>
                </c:pt>
              </c:strCache>
            </c:strRef>
          </c:tx>
          <c:spPr>
            <a:solidFill>
              <a:srgbClr val="FFFFFF"/>
            </a:solidFill>
            <a:ln w="76200" cap="flat">
              <a:solidFill>
                <a:schemeClr val="accent1">
                  <a:satOff val="-3355"/>
                  <a:lumOff val="26614"/>
                </a:schemeClr>
              </a:solidFill>
              <a:prstDash val="solid"/>
              <a:miter lim="400000"/>
            </a:ln>
            <a:effectLst/>
          </c:spPr>
          <c:marker>
            <c:symbol val="none"/>
            <c:size val="6"/>
            <c:spPr>
              <a:solidFill>
                <a:srgbClr val="FFFFFF"/>
              </a:solidFill>
              <a:ln w="76200" cap="flat">
                <a:solidFill>
                  <a:schemeClr val="accent1">
                    <a:satOff val="-3355"/>
                    <a:lumOff val="26614"/>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Sheet1!$B$1:$G$1</c:f>
              <c:strCache>
                <c:ptCount val="6"/>
                <c:pt idx="0">
                  <c:v/>
                </c:pt>
                <c:pt idx="1">
                  <c:v/>
                </c:pt>
                <c:pt idx="2">
                  <c:v/>
                </c:pt>
                <c:pt idx="3">
                  <c:v/>
                </c:pt>
                <c:pt idx="4">
                  <c:v/>
                </c:pt>
                <c:pt idx="5">
                  <c:v/>
                </c:pt>
              </c:strCache>
            </c:strRef>
          </c:cat>
          <c:val>
            <c:numRef>
              <c:f>Sheet1!$B$2:$G$2</c:f>
              <c:numCache>
                <c:ptCount val="6"/>
                <c:pt idx="0">
                  <c:v>17.000000</c:v>
                </c:pt>
                <c:pt idx="1">
                  <c:v>26.000000</c:v>
                </c:pt>
                <c:pt idx="2">
                  <c:v>96.000000</c:v>
                </c:pt>
                <c:pt idx="3">
                  <c:v>53.000000</c:v>
                </c:pt>
                <c:pt idx="4">
                  <c:v>48.000000</c:v>
                </c:pt>
                <c:pt idx="5">
                  <c:v>24.000000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chemeClr val="accent1">
                <a:hueOff val="273561"/>
                <a:satOff val="2937"/>
                <a:lumOff val="-22233"/>
              </a:schemeClr>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midCat"/>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212963"/>
          <c:y val="0.167588"/>
          <c:w val="0.771505"/>
          <c:h val="0.59297"/>
        </c:manualLayout>
      </c:layout>
      <c:lineChart>
        <c:grouping val="standard"/>
        <c:varyColors val="0"/>
        <c:ser>
          <c:idx val="0"/>
          <c:order val="0"/>
          <c:tx>
            <c:strRef>
              <c:f>Sheet1!$A$2</c:f>
              <c:strCache>
                <c:ptCount val="1"/>
                <c:pt idx="0">
                  <c:v>Region 1</c:v>
                </c:pt>
              </c:strCache>
            </c:strRef>
          </c:tx>
          <c:spPr>
            <a:solidFill>
              <a:srgbClr val="FFFFFF"/>
            </a:solidFill>
            <a:ln w="76200" cap="flat">
              <a:solidFill>
                <a:schemeClr val="accent1">
                  <a:satOff val="-3355"/>
                  <a:lumOff val="26614"/>
                </a:schemeClr>
              </a:solidFill>
              <a:prstDash val="solid"/>
              <a:miter lim="400000"/>
            </a:ln>
            <a:effectLst/>
          </c:spPr>
          <c:marker>
            <c:symbol val="none"/>
            <c:size val="6"/>
            <c:spPr>
              <a:solidFill>
                <a:srgbClr val="FFFFFF"/>
              </a:solidFill>
              <a:ln w="76200" cap="flat">
                <a:solidFill>
                  <a:schemeClr val="accent1">
                    <a:satOff val="-3355"/>
                    <a:lumOff val="26614"/>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Sheet1!$B$1:$G$1</c:f>
              <c:strCache>
                <c:ptCount val="6"/>
                <c:pt idx="0">
                  <c:v/>
                </c:pt>
                <c:pt idx="1">
                  <c:v/>
                </c:pt>
                <c:pt idx="2">
                  <c:v/>
                </c:pt>
                <c:pt idx="3">
                  <c:v/>
                </c:pt>
                <c:pt idx="4">
                  <c:v/>
                </c:pt>
                <c:pt idx="5">
                  <c:v/>
                </c:pt>
              </c:strCache>
            </c:strRef>
          </c:cat>
          <c:val>
            <c:numRef>
              <c:f>Sheet1!$B$2:$G$2</c:f>
              <c:numCache>
                <c:ptCount val="6"/>
                <c:pt idx="0">
                  <c:v>17.000000</c:v>
                </c:pt>
                <c:pt idx="1">
                  <c:v>26.000000</c:v>
                </c:pt>
                <c:pt idx="2">
                  <c:v>96.000000</c:v>
                </c:pt>
                <c:pt idx="3">
                  <c:v>53.000000</c:v>
                </c:pt>
                <c:pt idx="4">
                  <c:v>48.000000</c:v>
                </c:pt>
                <c:pt idx="5">
                  <c:v>24.000000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chemeClr val="accent1">
                <a:hueOff val="273561"/>
                <a:satOff val="2937"/>
                <a:lumOff val="-22233"/>
              </a:schemeClr>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midCat"/>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212963"/>
          <c:y val="0.167588"/>
          <c:w val="0.771505"/>
          <c:h val="0.59297"/>
        </c:manualLayout>
      </c:layout>
      <c:lineChart>
        <c:grouping val="standard"/>
        <c:varyColors val="0"/>
        <c:ser>
          <c:idx val="0"/>
          <c:order val="0"/>
          <c:tx>
            <c:strRef>
              <c:f>Sheet1!$A$2</c:f>
              <c:strCache>
                <c:ptCount val="1"/>
                <c:pt idx="0">
                  <c:v>Region 1</c:v>
                </c:pt>
              </c:strCache>
            </c:strRef>
          </c:tx>
          <c:spPr>
            <a:solidFill>
              <a:srgbClr val="FFFFFF"/>
            </a:solidFill>
            <a:ln w="76200" cap="flat">
              <a:solidFill>
                <a:schemeClr val="accent1">
                  <a:satOff val="-3355"/>
                  <a:lumOff val="26614"/>
                </a:schemeClr>
              </a:solidFill>
              <a:prstDash val="solid"/>
              <a:miter lim="400000"/>
            </a:ln>
            <a:effectLst/>
          </c:spPr>
          <c:marker>
            <c:symbol val="none"/>
            <c:size val="6"/>
            <c:spPr>
              <a:solidFill>
                <a:srgbClr val="FFFFFF"/>
              </a:solidFill>
              <a:ln w="76200" cap="flat">
                <a:solidFill>
                  <a:schemeClr val="accent1">
                    <a:satOff val="-3355"/>
                    <a:lumOff val="26614"/>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Sheet1!$B$1:$G$1</c:f>
              <c:strCache>
                <c:ptCount val="6"/>
                <c:pt idx="0">
                  <c:v/>
                </c:pt>
                <c:pt idx="1">
                  <c:v/>
                </c:pt>
                <c:pt idx="2">
                  <c:v/>
                </c:pt>
                <c:pt idx="3">
                  <c:v/>
                </c:pt>
                <c:pt idx="4">
                  <c:v/>
                </c:pt>
                <c:pt idx="5">
                  <c:v/>
                </c:pt>
              </c:strCache>
            </c:strRef>
          </c:cat>
          <c:val>
            <c:numRef>
              <c:f>Sheet1!$B$2:$G$2</c:f>
              <c:numCache>
                <c:ptCount val="6"/>
                <c:pt idx="0">
                  <c:v>17.000000</c:v>
                </c:pt>
                <c:pt idx="1">
                  <c:v>26.000000</c:v>
                </c:pt>
                <c:pt idx="2">
                  <c:v>96.000000</c:v>
                </c:pt>
                <c:pt idx="3">
                  <c:v>53.000000</c:v>
                </c:pt>
                <c:pt idx="4">
                  <c:v>48.000000</c:v>
                </c:pt>
                <c:pt idx="5">
                  <c:v>24.000000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chemeClr val="accent1">
                <a:hueOff val="273561"/>
                <a:satOff val="2937"/>
                <a:lumOff val="-22233"/>
              </a:schemeClr>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midCat"/>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212963"/>
          <c:y val="0.167588"/>
          <c:w val="0.771505"/>
          <c:h val="0.59297"/>
        </c:manualLayout>
      </c:layout>
      <c:lineChart>
        <c:grouping val="standard"/>
        <c:varyColors val="0"/>
        <c:ser>
          <c:idx val="0"/>
          <c:order val="0"/>
          <c:tx>
            <c:strRef>
              <c:f>Sheet1!$A$2</c:f>
              <c:strCache>
                <c:ptCount val="1"/>
                <c:pt idx="0">
                  <c:v>Region 1</c:v>
                </c:pt>
              </c:strCache>
            </c:strRef>
          </c:tx>
          <c:spPr>
            <a:solidFill>
              <a:srgbClr val="FFFFFF"/>
            </a:solidFill>
            <a:ln w="76200" cap="flat">
              <a:solidFill>
                <a:schemeClr val="accent1">
                  <a:satOff val="-3355"/>
                  <a:lumOff val="26614"/>
                </a:schemeClr>
              </a:solidFill>
              <a:prstDash val="solid"/>
              <a:miter lim="400000"/>
            </a:ln>
            <a:effectLst/>
          </c:spPr>
          <c:marker>
            <c:symbol val="none"/>
            <c:size val="6"/>
            <c:spPr>
              <a:solidFill>
                <a:srgbClr val="FFFFFF"/>
              </a:solidFill>
              <a:ln w="76200" cap="flat">
                <a:solidFill>
                  <a:schemeClr val="accent1">
                    <a:satOff val="-3355"/>
                    <a:lumOff val="26614"/>
                  </a:schemeClr>
                </a:solidFill>
                <a:prstDash val="solid"/>
                <a:miter lim="400000"/>
              </a:ln>
              <a:effectLst/>
            </c:spPr>
          </c:marker>
          <c:dLbls>
            <c:numFmt formatCode="#,##0" sourceLinked="0"/>
            <c:txPr>
              <a:bodyPr/>
              <a:lstStyle/>
              <a:p>
                <a:pPr>
                  <a:defRPr b="0" i="0" strike="noStrike" sz="2600" u="none">
                    <a:solidFill>
                      <a:srgbClr val="000000"/>
                    </a:solidFill>
                    <a:latin typeface="Helvetica Light"/>
                  </a:defRPr>
                </a:pPr>
              </a:p>
            </c:txPr>
            <c:dLblPos val="b"/>
            <c:showLegendKey val="0"/>
            <c:showVal val="0"/>
            <c:showCatName val="0"/>
            <c:showSerName val="0"/>
            <c:showPercent val="0"/>
            <c:showBubbleSize val="0"/>
            <c:showLeaderLines val="0"/>
          </c:dLbls>
          <c:cat>
            <c:strRef>
              <c:f>Sheet1!$B$1:$G$1</c:f>
              <c:strCache>
                <c:ptCount val="6"/>
                <c:pt idx="0">
                  <c:v/>
                </c:pt>
                <c:pt idx="1">
                  <c:v/>
                </c:pt>
                <c:pt idx="2">
                  <c:v/>
                </c:pt>
                <c:pt idx="3">
                  <c:v/>
                </c:pt>
                <c:pt idx="4">
                  <c:v/>
                </c:pt>
                <c:pt idx="5">
                  <c:v/>
                </c:pt>
              </c:strCache>
            </c:strRef>
          </c:cat>
          <c:val>
            <c:numRef>
              <c:f>Sheet1!$B$2:$G$2</c:f>
              <c:numCache>
                <c:ptCount val="6"/>
                <c:pt idx="0">
                  <c:v>17.000000</c:v>
                </c:pt>
                <c:pt idx="1">
                  <c:v>26.000000</c:v>
                </c:pt>
                <c:pt idx="2">
                  <c:v>96.000000</c:v>
                </c:pt>
                <c:pt idx="3">
                  <c:v>53.000000</c:v>
                </c:pt>
                <c:pt idx="4">
                  <c:v>48.000000</c:v>
                </c:pt>
                <c:pt idx="5">
                  <c:v>24.000000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chemeClr val="accent1">
                <a:hueOff val="273561"/>
                <a:satOff val="2937"/>
                <a:lumOff val="-22233"/>
              </a:schemeClr>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midCat"/>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0" i="0" strike="noStrike" sz="2600" u="none">
                <a:solidFill>
                  <a:srgbClr val="000000"/>
                </a:solidFill>
                <a:latin typeface="Helvetica Light"/>
              </a:defRPr>
            </a:pPr>
            <a:r>
              <a:rPr b="0" i="0" strike="noStrike" sz="2600" u="none">
                <a:solidFill>
                  <a:srgbClr val="000000"/>
                </a:solidFill>
                <a:latin typeface="Helvetica Light"/>
              </a:rPr>
              <a:t>Google Search Queries per Year</a:t>
            </a:r>
          </a:p>
        </c:rich>
      </c:tx>
      <c:layout>
        <c:manualLayout>
          <c:xMode val="edge"/>
          <c:yMode val="edge"/>
          <c:x val="0.303129"/>
          <c:y val="0"/>
          <c:w val="0.393742"/>
          <c:h val="0.129717"/>
        </c:manualLayout>
      </c:layout>
      <c:overlay val="1"/>
      <c:spPr>
        <a:noFill/>
        <a:effectLst/>
      </c:spPr>
    </c:title>
    <c:autoTitleDeleted val="1"/>
    <c:plotArea>
      <c:layout>
        <c:manualLayout>
          <c:layoutTarget val="inner"/>
          <c:xMode val="edge"/>
          <c:yMode val="edge"/>
          <c:x val="0.190839"/>
          <c:y val="0.129717"/>
          <c:w val="0.804161"/>
          <c:h val="0.781132"/>
        </c:manualLayout>
      </c:layout>
      <c:barChart>
        <c:barDir val="col"/>
        <c:grouping val="clustered"/>
        <c:varyColors val="0"/>
        <c:ser>
          <c:idx val="0"/>
          <c:order val="0"/>
          <c:tx>
            <c:strRef>
              <c:f>Sheet1!$A$2</c:f>
              <c:strCache>
                <c:ptCount val="1"/>
                <c:pt idx="0">
                  <c:v>Google</c:v>
                </c:pt>
              </c:strCache>
            </c:strRef>
          </c:tx>
          <c:spPr>
            <a:gradFill flip="none" rotWithShape="1">
              <a:gsLst>
                <a:gs pos="0">
                  <a:schemeClr val="accent1">
                    <a:satOff val="-3355"/>
                    <a:lumOff val="26614"/>
                  </a:schemeClr>
                </a:gs>
                <a:gs pos="100000">
                  <a:schemeClr val="accent1"/>
                </a:gs>
              </a:gsLst>
              <a:lin ang="5400000" scaled="0"/>
            </a:gradFill>
            <a:ln w="12700" cap="flat">
              <a:noFill/>
              <a:miter lim="400000"/>
            </a:ln>
            <a:effectLst>
              <a:outerShdw sx="100000" sy="100000" kx="0" ky="0" algn="tl" rotWithShape="1" blurRad="127000" dist="76200" dir="18900000">
                <a:srgbClr val="000000">
                  <a:alpha val="75000"/>
                </a:srgbClr>
              </a:outerShdw>
            </a:effectLst>
          </c:spPr>
          <c:invertIfNegative val="0"/>
          <c:dLbls>
            <c:numFmt formatCode="#,##0"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Sheet1!$B$1:$I$1</c:f>
              <c:strCache>
                <c:ptCount val="8"/>
                <c:pt idx="0">
                  <c:v>2005</c:v>
                </c:pt>
                <c:pt idx="1">
                  <c:v>2006</c:v>
                </c:pt>
                <c:pt idx="2">
                  <c:v>2007</c:v>
                </c:pt>
                <c:pt idx="3">
                  <c:v>2008</c:v>
                </c:pt>
                <c:pt idx="4">
                  <c:v>2009</c:v>
                </c:pt>
                <c:pt idx="5">
                  <c:v>2010</c:v>
                </c:pt>
                <c:pt idx="6">
                  <c:v>2011</c:v>
                </c:pt>
                <c:pt idx="7">
                  <c:v>2012</c:v>
                </c:pt>
              </c:strCache>
            </c:strRef>
          </c:cat>
          <c:val>
            <c:numRef>
              <c:f>Sheet1!$B$2:$I$2</c:f>
              <c:numCache>
                <c:ptCount val="8"/>
                <c:pt idx="0">
                  <c:v>141043700000.000000</c:v>
                </c:pt>
                <c:pt idx="1">
                  <c:v>230934600000.000000</c:v>
                </c:pt>
                <c:pt idx="2">
                  <c:v>372013500000.000000</c:v>
                </c:pt>
                <c:pt idx="3">
                  <c:v>584473000000.000000</c:v>
                </c:pt>
                <c:pt idx="4">
                  <c:v>792054400000.000000</c:v>
                </c:pt>
                <c:pt idx="5">
                  <c:v>998369900000.000000</c:v>
                </c:pt>
                <c:pt idx="6">
                  <c:v>1109486600000.000000</c:v>
                </c:pt>
                <c:pt idx="7">
                  <c:v>1216373500000.000000</c:v>
                </c:pt>
              </c:numCache>
            </c:numRef>
          </c:val>
        </c:ser>
        <c:gapWidth val="4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l"/>
        <c:majorGridlines>
          <c:spPr>
            <a:ln w="12700" cap="flat">
              <a:solidFill>
                <a:srgbClr val="929292"/>
              </a:solidFill>
              <a:custDash>
                <a:ds d="200000" sp="200000"/>
              </a:custDash>
              <a:miter lim="400000"/>
            </a:ln>
          </c:spPr>
        </c:majorGridlines>
        <c:numFmt formatCode="#,###" sourceLinked="0"/>
        <c:majorTickMark val="none"/>
        <c:minorTickMark val="none"/>
        <c:tickLblPos val="nextTo"/>
        <c:spPr>
          <a:ln w="12700" cap="flat">
            <a:no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majorUnit val="3.5e+11"/>
        <c:minorUnit val="1.75e+11"/>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2600" u="none">
                <a:solidFill>
                  <a:srgbClr val="000000"/>
                </a:solidFill>
                <a:latin typeface="Helvetica"/>
              </a:defRPr>
            </a:pPr>
            <a:r>
              <a:rPr b="1" i="0" strike="noStrike" sz="2600" u="none">
                <a:solidFill>
                  <a:srgbClr val="000000"/>
                </a:solidFill>
                <a:latin typeface="Helvetica"/>
              </a:rPr>
              <a:t>Indexing Time</a:t>
            </a:r>
          </a:p>
        </c:rich>
      </c:tx>
      <c:layout>
        <c:manualLayout>
          <c:xMode val="edge"/>
          <c:yMode val="edge"/>
          <c:x val="0.401645"/>
          <c:y val="0"/>
          <c:w val="0.196709"/>
          <c:h val="0.111511"/>
        </c:manualLayout>
      </c:layout>
      <c:overlay val="1"/>
      <c:spPr>
        <a:noFill/>
        <a:effectLst/>
      </c:spPr>
    </c:title>
    <c:autoTitleDeleted val="1"/>
    <c:plotArea>
      <c:layout>
        <c:manualLayout>
          <c:layoutTarget val="inner"/>
          <c:xMode val="edge"/>
          <c:yMode val="edge"/>
          <c:x val="0.117679"/>
          <c:y val="0.111511"/>
          <c:w val="0.838487"/>
          <c:h val="0.737108"/>
        </c:manualLayout>
      </c:layout>
      <c:barChart>
        <c:barDir val="bar"/>
        <c:grouping val="clustered"/>
        <c:varyColors val="0"/>
        <c:ser>
          <c:idx val="0"/>
          <c:order val="0"/>
          <c:tx>
            <c:strRef>
              <c:f>Sheet1!$A$2</c:f>
              <c:strCache>
                <c:ptCount val="1"/>
                <c:pt idx="0">
                  <c:v>A(cnt)</c:v>
                </c:pt>
              </c:strCache>
            </c:strRef>
          </c:tx>
          <c:spPr>
            <a:solidFill>
              <a:srgbClr val="2E578C"/>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Disk12</c:v>
                </c:pt>
                <c:pt idx="1">
                  <c:v>Disk45</c:v>
                </c:pt>
                <c:pt idx="2">
                  <c:v>AQUAINT</c:v>
                </c:pt>
                <c:pt idx="3">
                  <c:v>WT2G</c:v>
                </c:pt>
                <c:pt idx="4">
                  <c:v>WT10G</c:v>
                </c:pt>
              </c:strCache>
            </c:strRef>
          </c:cat>
          <c:val>
            <c:numRef>
              <c:f>Sheet1!$B$2:$F$2</c:f>
              <c:numCache>
                <c:ptCount val="5"/>
                <c:pt idx="0">
                  <c:v>87.000000</c:v>
                </c:pt>
                <c:pt idx="1">
                  <c:v>78.000000</c:v>
                </c:pt>
                <c:pt idx="2">
                  <c:v>114.000000</c:v>
                </c:pt>
                <c:pt idx="3">
                  <c:v>157.000000</c:v>
                </c:pt>
                <c:pt idx="4">
                  <c:v>324.000000</c:v>
                </c:pt>
              </c:numCache>
            </c:numRef>
          </c:val>
        </c:ser>
        <c:ser>
          <c:idx val="1"/>
          <c:order val="1"/>
          <c:tx>
            <c:strRef>
              <c:f>Sheet1!$A$3</c:f>
              <c:strCache>
                <c:ptCount val="1"/>
                <c:pt idx="0">
                  <c:v>A(pos)</c:v>
                </c:pt>
              </c:strCache>
            </c:strRef>
          </c:tx>
          <c:spPr>
            <a:solidFill>
              <a:srgbClr val="5D9648"/>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Disk12</c:v>
                </c:pt>
                <c:pt idx="1">
                  <c:v>Disk45</c:v>
                </c:pt>
                <c:pt idx="2">
                  <c:v>AQUAINT</c:v>
                </c:pt>
                <c:pt idx="3">
                  <c:v>WT2G</c:v>
                </c:pt>
                <c:pt idx="4">
                  <c:v>WT10G</c:v>
                </c:pt>
              </c:strCache>
            </c:strRef>
          </c:cat>
          <c:val>
            <c:numRef>
              <c:f>Sheet1!$B$3:$F$3</c:f>
              <c:numCache>
                <c:ptCount val="5"/>
                <c:pt idx="0">
                  <c:v>90.000000</c:v>
                </c:pt>
                <c:pt idx="1">
                  <c:v>88.000000</c:v>
                </c:pt>
                <c:pt idx="2">
                  <c:v>104.000000</c:v>
                </c:pt>
                <c:pt idx="3">
                  <c:v>174.000000</c:v>
                </c:pt>
                <c:pt idx="4">
                  <c:v>321.000000</c:v>
                </c:pt>
              </c:numCache>
            </c:numRef>
          </c:val>
        </c:ser>
        <c:ser>
          <c:idx val="2"/>
          <c:order val="2"/>
          <c:tx>
            <c:strRef>
              <c:f>Sheet1!$A$4</c:f>
              <c:strCache>
                <c:ptCount val="1"/>
                <c:pt idx="0">
                  <c:v>A(vec+doc)</c:v>
                </c:pt>
              </c:strCache>
            </c:strRef>
          </c:tx>
          <c:spPr>
            <a:solidFill>
              <a:srgbClr val="E7A13D"/>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Disk12</c:v>
                </c:pt>
                <c:pt idx="1">
                  <c:v>Disk45</c:v>
                </c:pt>
                <c:pt idx="2">
                  <c:v>AQUAINT</c:v>
                </c:pt>
                <c:pt idx="3">
                  <c:v>WT2G</c:v>
                </c:pt>
                <c:pt idx="4">
                  <c:v>WT10G</c:v>
                </c:pt>
              </c:strCache>
            </c:strRef>
          </c:cat>
          <c:val>
            <c:numRef>
              <c:f>Sheet1!$B$4:$F$4</c:f>
              <c:numCache>
                <c:ptCount val="5"/>
                <c:pt idx="0">
                  <c:v>184.000000</c:v>
                </c:pt>
                <c:pt idx="1">
                  <c:v>171.000000</c:v>
                </c:pt>
                <c:pt idx="2">
                  <c:v>263.000000</c:v>
                </c:pt>
                <c:pt idx="3">
                  <c:v>266.000000</c:v>
                </c:pt>
                <c:pt idx="4">
                  <c:v>585.000000</c:v>
                </c:pt>
              </c:numCache>
            </c:numRef>
          </c:val>
        </c:ser>
        <c:ser>
          <c:idx val="3"/>
          <c:order val="3"/>
          <c:tx>
            <c:strRef>
              <c:f>Sheet1!$A$5</c:f>
              <c:strCache>
                <c:ptCount val="1"/>
                <c:pt idx="0">
                  <c:v>Indri</c:v>
                </c:pt>
              </c:strCache>
            </c:strRef>
          </c:tx>
          <c:spPr>
            <a:solidFill>
              <a:srgbClr val="BC2D30"/>
            </a:solidFill>
            <a:ln w="12700" cap="flat">
              <a:noFill/>
              <a:miter lim="400000"/>
            </a:ln>
            <a:effectLst/>
          </c:spPr>
          <c:invertIfNegative val="0"/>
          <c:dLbls>
            <c:numFmt formatCode="General" sourceLinked="0"/>
            <c:txPr>
              <a:bodyPr/>
              <a:lstStyle/>
              <a:p>
                <a:pPr>
                  <a:defRPr b="0" i="0" strike="noStrike" sz="2600" u="none">
                    <a:solidFill>
                      <a:srgbClr val="FFFFFF"/>
                    </a:solidFill>
                    <a:effectLst>
                      <a:outerShdw sx="100000" sy="100000" kx="0" ky="0" algn="tl" rotWithShape="1" blurRad="127000" dist="25433" dir="5400000">
                        <a:srgbClr val="000000">
                          <a:alpha val="60000"/>
                        </a:srgbClr>
                      </a:outerShdw>
                    </a:effectLst>
                    <a:latin typeface="Helvetica Light"/>
                  </a:defRPr>
                </a:pPr>
              </a:p>
            </c:txPr>
            <c:dLblPos val="inEnd"/>
            <c:showLegendKey val="0"/>
            <c:showVal val="0"/>
            <c:showCatName val="0"/>
            <c:showSerName val="0"/>
            <c:showPercent val="0"/>
            <c:showBubbleSize val="0"/>
            <c:showLeaderLines val="0"/>
          </c:dLbls>
          <c:cat>
            <c:strRef>
              <c:f>Sheet1!$B$1:$F$1</c:f>
              <c:strCache>
                <c:ptCount val="5"/>
                <c:pt idx="0">
                  <c:v>Disk12</c:v>
                </c:pt>
                <c:pt idx="1">
                  <c:v>Disk45</c:v>
                </c:pt>
                <c:pt idx="2">
                  <c:v>AQUAINT</c:v>
                </c:pt>
                <c:pt idx="3">
                  <c:v>WT2G</c:v>
                </c:pt>
                <c:pt idx="4">
                  <c:v>WT10G</c:v>
                </c:pt>
              </c:strCache>
            </c:strRef>
          </c:cat>
          <c:val>
            <c:numRef>
              <c:f>Sheet1!$B$5:$F$5</c:f>
              <c:numCache>
                <c:ptCount val="5"/>
                <c:pt idx="0">
                  <c:v>748.000000</c:v>
                </c:pt>
                <c:pt idx="1">
                  <c:v>415.000000</c:v>
                </c:pt>
                <c:pt idx="2">
                  <c:v>1056.000000</c:v>
                </c:pt>
                <c:pt idx="3">
                  <c:v>445.000000</c:v>
                </c:pt>
                <c:pt idx="4">
                  <c:v>2571.000000</c:v>
                </c:pt>
              </c:numCache>
            </c:numRef>
          </c:val>
        </c:ser>
        <c:gapWidth val="40"/>
        <c:overlap val="-1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3"/>
        <c:crosses val="autoZero"/>
        <c:auto val="1"/>
        <c:lblAlgn val="ctr"/>
        <c:noMultiLvlLbl val="1"/>
      </c:catAx>
      <c:valAx>
        <c:axId val="2094734553"/>
        <c:scaling>
          <c:orientation val="minMax"/>
        </c:scaling>
        <c:delete val="0"/>
        <c:axPos val="b"/>
        <c:majorGridlines>
          <c:spPr>
            <a:ln w="12700" cap="flat">
              <a:solidFill>
                <a:srgbClr val="929292"/>
              </a:solidFill>
              <a:custDash>
                <a:ds d="200000" sp="200000"/>
              </a:custDash>
              <a:miter lim="400000"/>
            </a:ln>
          </c:spPr>
        </c:majorGridlines>
        <c:title>
          <c:tx>
            <c:rich>
              <a:bodyPr rot="0"/>
              <a:lstStyle/>
              <a:p>
                <a:pPr>
                  <a:defRPr b="1" i="0" strike="noStrike" sz="2000" u="none">
                    <a:solidFill>
                      <a:srgbClr val="000000"/>
                    </a:solidFill>
                    <a:latin typeface="Helvetica"/>
                  </a:defRPr>
                </a:pPr>
                <a:r>
                  <a:rPr b="1" i="0" strike="noStrike" sz="2000" u="none">
                    <a:solidFill>
                      <a:srgbClr val="000000"/>
                    </a:solidFill>
                    <a:latin typeface="Helvetica"/>
                  </a:rPr>
                  <a:t>Time</a:t>
                </a:r>
              </a:p>
            </c:rich>
          </c:tx>
          <c:layout/>
          <c:overlay val="1"/>
        </c:title>
        <c:numFmt formatCode="[m]&quot;m&quot; s&quot;s&quot;" sourceLinked="0"/>
        <c:majorTickMark val="none"/>
        <c:minorTickMark val="none"/>
        <c:tickLblPos val="high"/>
        <c:spPr>
          <a:ln w="12700" cap="flat">
            <a:solidFill>
              <a:srgbClr val="000000"/>
            </a:solidFill>
            <a:prstDash val="solid"/>
            <a:miter lim="400000"/>
          </a:ln>
        </c:spPr>
        <c:txPr>
          <a:bodyPr rot="0"/>
          <a:lstStyle/>
          <a:p>
            <a:pPr>
              <a:defRPr b="0" i="0" strike="noStrike" sz="2000" u="none">
                <a:solidFill>
                  <a:srgbClr val="000000"/>
                </a:solidFill>
                <a:latin typeface="Helvetica Light"/>
              </a:defRPr>
            </a:pPr>
          </a:p>
        </c:txPr>
        <c:crossAx val="2094734552"/>
        <c:crosses val="autoZero"/>
        <c:crossBetween val="between"/>
      </c:valAx>
      <c:spPr>
        <a:noFill/>
        <a:ln w="12700" cap="flat">
          <a:solidFill>
            <a:srgbClr val="000000"/>
          </a:solidFill>
          <a:prstDash val="solid"/>
          <a:miter lim="400000"/>
        </a:ln>
        <a:effectLst/>
      </c:spPr>
    </c:plotArea>
    <c:legend>
      <c:legendPos val="r"/>
      <c:layout>
        <c:manualLayout>
          <c:xMode val="edge"/>
          <c:yMode val="edge"/>
          <c:x val="0.364784"/>
          <c:y val="0.353874"/>
          <c:w val="0.56752"/>
          <c:h val="0.0777141"/>
        </c:manualLayout>
      </c:layout>
      <c:overlay val="1"/>
      <c:spPr>
        <a:noFill/>
        <a:ln w="12700" cap="flat">
          <a:noFill/>
          <a:miter lim="400000"/>
        </a:ln>
        <a:effectLst/>
      </c:spPr>
      <c:txPr>
        <a:bodyPr rot="0"/>
        <a:lstStyle/>
        <a:p>
          <a:pPr>
            <a:defRPr b="0" i="0" strike="noStrike" sz="2200" u="none">
              <a:solidFill>
                <a:srgbClr val="000000"/>
              </a:solidFill>
              <a:latin typeface="Helvetica Light"/>
            </a:defRPr>
          </a:pPr>
        </a:p>
      </c:txPr>
    </c:legend>
    <c:plotVisOnly val="1"/>
    <c:dispBlanksAs val="gap"/>
  </c:chart>
  <c:spPr>
    <a:noFill/>
    <a:ln>
      <a:noFill/>
    </a:ln>
    <a:effectLst/>
  </c:spPr>
  <c:externalData r:id="rId1">
    <c:autoUpdate val="0"/>
  </c:externalData>
</c:chartSpace>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25000"/>
      </a:lnSpc>
      <a:defRPr sz="2400">
        <a:latin typeface="Avenir Roman"/>
        <a:ea typeface="Avenir Roman"/>
        <a:cs typeface="Avenir Roman"/>
        <a:sym typeface="Avenir Roman"/>
      </a:defRPr>
    </a:lvl1pPr>
    <a:lvl2pPr indent="228600" defTabSz="457200" latinLnBrk="0">
      <a:lnSpc>
        <a:spcPct val="125000"/>
      </a:lnSpc>
      <a:defRPr sz="2400">
        <a:latin typeface="Avenir Roman"/>
        <a:ea typeface="Avenir Roman"/>
        <a:cs typeface="Avenir Roman"/>
        <a:sym typeface="Avenir Roman"/>
      </a:defRPr>
    </a:lvl2pPr>
    <a:lvl3pPr indent="457200" defTabSz="457200" latinLnBrk="0">
      <a:lnSpc>
        <a:spcPct val="125000"/>
      </a:lnSpc>
      <a:defRPr sz="2400">
        <a:latin typeface="Avenir Roman"/>
        <a:ea typeface="Avenir Roman"/>
        <a:cs typeface="Avenir Roman"/>
        <a:sym typeface="Avenir Roman"/>
      </a:defRPr>
    </a:lvl3pPr>
    <a:lvl4pPr indent="685800" defTabSz="457200" latinLnBrk="0">
      <a:lnSpc>
        <a:spcPct val="125000"/>
      </a:lnSpc>
      <a:defRPr sz="2400">
        <a:latin typeface="Avenir Roman"/>
        <a:ea typeface="Avenir Roman"/>
        <a:cs typeface="Avenir Roman"/>
        <a:sym typeface="Avenir Roman"/>
      </a:defRPr>
    </a:lvl4pPr>
    <a:lvl5pPr indent="914400" defTabSz="457200" latinLnBrk="0">
      <a:lnSpc>
        <a:spcPct val="125000"/>
      </a:lnSpc>
      <a:defRPr sz="2400">
        <a:latin typeface="Avenir Roman"/>
        <a:ea typeface="Avenir Roman"/>
        <a:cs typeface="Avenir Roman"/>
        <a:sym typeface="Avenir Roman"/>
      </a:defRPr>
    </a:lvl5pPr>
    <a:lvl6pPr indent="1143000" defTabSz="457200" latinLnBrk="0">
      <a:lnSpc>
        <a:spcPct val="125000"/>
      </a:lnSpc>
      <a:defRPr sz="2400">
        <a:latin typeface="Avenir Roman"/>
        <a:ea typeface="Avenir Roman"/>
        <a:cs typeface="Avenir Roman"/>
        <a:sym typeface="Avenir Roman"/>
      </a:defRPr>
    </a:lvl6pPr>
    <a:lvl7pPr indent="1371600" defTabSz="457200" latinLnBrk="0">
      <a:lnSpc>
        <a:spcPct val="125000"/>
      </a:lnSpc>
      <a:defRPr sz="2400">
        <a:latin typeface="Avenir Roman"/>
        <a:ea typeface="Avenir Roman"/>
        <a:cs typeface="Avenir Roman"/>
        <a:sym typeface="Avenir Roman"/>
      </a:defRPr>
    </a:lvl7pPr>
    <a:lvl8pPr indent="1600200" defTabSz="457200" latinLnBrk="0">
      <a:lnSpc>
        <a:spcPct val="125000"/>
      </a:lnSpc>
      <a:defRPr sz="2400">
        <a:latin typeface="Avenir Roman"/>
        <a:ea typeface="Avenir Roman"/>
        <a:cs typeface="Avenir Roman"/>
        <a:sym typeface="Avenir Roman"/>
      </a:defRPr>
    </a:lvl8pPr>
    <a:lvl9pPr indent="1828800" defTabSz="457200" latinLnBrk="0">
      <a:lnSpc>
        <a:spcPct val="125000"/>
      </a:lnSpc>
      <a:defRPr sz="2400">
        <a:latin typeface="Avenir Roman"/>
        <a:ea typeface="Avenir Roman"/>
        <a:cs typeface="Avenir Roman"/>
        <a:sym typeface="Avenir Roman"/>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标题与副标题">
    <p:spTree>
      <p:nvGrpSpPr>
        <p:cNvPr id="1" name=""/>
        <p:cNvGrpSpPr/>
        <p:nvPr/>
      </p:nvGrpSpPr>
      <p:grpSpPr>
        <a:xfrm>
          <a:off x="0" y="0"/>
          <a:ext cx="0" cy="0"/>
          <a:chOff x="0" y="0"/>
          <a:chExt cx="0" cy="0"/>
        </a:xfrm>
      </p:grpSpPr>
      <p:sp>
        <p:nvSpPr>
          <p:cNvPr id="11" name="Shape 11"/>
          <p:cNvSpPr/>
          <p:nvPr>
            <p:ph type="title"/>
          </p:nvPr>
        </p:nvSpPr>
        <p:spPr>
          <a:xfrm>
            <a:off x="1270000" y="1638300"/>
            <a:ext cx="10464800" cy="3302000"/>
          </a:xfrm>
          <a:prstGeom prst="rect">
            <a:avLst/>
          </a:prstGeom>
        </p:spPr>
        <p:txBody>
          <a:bodyPr anchor="b"/>
          <a:lstStyle/>
          <a:p>
            <a:pPr/>
            <a:r>
              <a:t>Title Text</a:t>
            </a:r>
          </a:p>
        </p:txBody>
      </p:sp>
      <p:sp>
        <p:nvSpPr>
          <p:cNvPr id="12" name="Shape 12"/>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Body Level One</a:t>
            </a:r>
          </a:p>
          <a:p>
            <a:pPr lvl="1"/>
            <a:r>
              <a:t>Body Level Two</a:t>
            </a:r>
          </a:p>
          <a:p>
            <a:pPr lvl="2"/>
            <a:r>
              <a:t>Body Level Three</a:t>
            </a:r>
          </a:p>
          <a:p>
            <a:pPr lvl="3"/>
            <a:r>
              <a:t>Body Level Four</a:t>
            </a:r>
          </a:p>
          <a:p>
            <a:pPr lvl="4"/>
            <a:r>
              <a:t>Body Level Five</a:t>
            </a:r>
          </a:p>
        </p:txBody>
      </p:sp>
      <p:sp>
        <p:nvSpPr>
          <p:cNvPr id="13" name="Shape 1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引文">
    <p:spTree>
      <p:nvGrpSpPr>
        <p:cNvPr id="1" name=""/>
        <p:cNvGrpSpPr/>
        <p:nvPr/>
      </p:nvGrpSpPr>
      <p:grpSpPr>
        <a:xfrm>
          <a:off x="0" y="0"/>
          <a:ext cx="0" cy="0"/>
          <a:chOff x="0" y="0"/>
          <a:chExt cx="0" cy="0"/>
        </a:xfrm>
      </p:grpSpPr>
      <p:sp>
        <p:nvSpPr>
          <p:cNvPr id="93" name="Shape 93"/>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pPr/>
            <a:r>
              <a:t>–Johnny Appleseed</a:t>
            </a:r>
          </a:p>
        </p:txBody>
      </p:sp>
      <p:sp>
        <p:nvSpPr>
          <p:cNvPr id="94" name="Shape 94"/>
          <p:cNvSpPr/>
          <p:nvPr>
            <p:ph type="body" sz="quarter" idx="14"/>
          </p:nvPr>
        </p:nvSpPr>
        <p:spPr>
          <a:xfrm>
            <a:off x="1270000" y="4222750"/>
            <a:ext cx="10464800" cy="774701"/>
          </a:xfrm>
          <a:prstGeom prst="rect">
            <a:avLst/>
          </a:prstGeom>
        </p:spPr>
        <p:txBody>
          <a:bodyPr>
            <a:spAutoFit/>
          </a:bodyPr>
          <a:lstStyle>
            <a:lvl1pPr marL="0" indent="0" algn="ctr">
              <a:spcBef>
                <a:spcPts val="0"/>
              </a:spcBef>
              <a:buSzTx/>
              <a:buNone/>
              <a:defRPr sz="3800"/>
            </a:lvl1pPr>
          </a:lstStyle>
          <a:p>
            <a:pPr/>
            <a:r>
              <a:t>“在此键入引文。”</a:t>
            </a:r>
          </a:p>
        </p:txBody>
      </p:sp>
      <p:sp>
        <p:nvSpPr>
          <p:cNvPr id="95" name="Shape 9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照片">
    <p:spTree>
      <p:nvGrpSpPr>
        <p:cNvPr id="1" name=""/>
        <p:cNvGrpSpPr/>
        <p:nvPr/>
      </p:nvGrpSpPr>
      <p:grpSpPr>
        <a:xfrm>
          <a:off x="0" y="0"/>
          <a:ext cx="0" cy="0"/>
          <a:chOff x="0" y="0"/>
          <a:chExt cx="0" cy="0"/>
        </a:xfrm>
      </p:grpSpPr>
      <p:sp>
        <p:nvSpPr>
          <p:cNvPr id="102" name="Shape 102"/>
          <p:cNvSpPr/>
          <p:nvPr>
            <p:ph type="pic" idx="13"/>
          </p:nvPr>
        </p:nvSpPr>
        <p:spPr>
          <a:xfrm>
            <a:off x="0" y="0"/>
            <a:ext cx="12999418" cy="9753600"/>
          </a:xfrm>
          <a:prstGeom prst="rect">
            <a:avLst/>
          </a:prstGeom>
        </p:spPr>
        <p:txBody>
          <a:bodyPr lIns="91439" tIns="45719" rIns="91439" bIns="45719" anchor="t">
            <a:noAutofit/>
          </a:bodyPr>
          <a:lstStyle/>
          <a:p>
            <a:pPr/>
          </a:p>
        </p:txBody>
      </p:sp>
      <p:sp>
        <p:nvSpPr>
          <p:cNvPr id="103" name="Shape 10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空白">
    <p:spTree>
      <p:nvGrpSpPr>
        <p:cNvPr id="1" name=""/>
        <p:cNvGrpSpPr/>
        <p:nvPr/>
      </p:nvGrpSpPr>
      <p:grpSpPr>
        <a:xfrm>
          <a:off x="0" y="0"/>
          <a:ext cx="0" cy="0"/>
          <a:chOff x="0" y="0"/>
          <a:chExt cx="0" cy="0"/>
        </a:xfrm>
      </p:grpSpPr>
      <p:sp>
        <p:nvSpPr>
          <p:cNvPr id="110" name="Shape 11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照片 - 水平">
    <p:spTree>
      <p:nvGrpSpPr>
        <p:cNvPr id="1" name=""/>
        <p:cNvGrpSpPr/>
        <p:nvPr/>
      </p:nvGrpSpPr>
      <p:grpSpPr>
        <a:xfrm>
          <a:off x="0" y="0"/>
          <a:ext cx="0" cy="0"/>
          <a:chOff x="0" y="0"/>
          <a:chExt cx="0" cy="0"/>
        </a:xfrm>
      </p:grpSpPr>
      <p:sp>
        <p:nvSpPr>
          <p:cNvPr id="20" name="Shape 20"/>
          <p:cNvSpPr/>
          <p:nvPr>
            <p:ph type="pic" idx="13"/>
          </p:nvPr>
        </p:nvSpPr>
        <p:spPr>
          <a:xfrm>
            <a:off x="1606550" y="635000"/>
            <a:ext cx="9779000" cy="5918200"/>
          </a:xfrm>
          <a:prstGeom prst="rect">
            <a:avLst/>
          </a:prstGeom>
        </p:spPr>
        <p:txBody>
          <a:bodyPr lIns="91439" tIns="45719" rIns="91439" bIns="45719" anchor="t">
            <a:noAutofit/>
          </a:bodyPr>
          <a:lstStyle/>
          <a:p>
            <a:pPr/>
          </a:p>
        </p:txBody>
      </p:sp>
      <p:sp>
        <p:nvSpPr>
          <p:cNvPr id="21" name="Shape 21"/>
          <p:cNvSpPr/>
          <p:nvPr>
            <p:ph type="title"/>
          </p:nvPr>
        </p:nvSpPr>
        <p:spPr>
          <a:xfrm>
            <a:off x="1270000" y="6718300"/>
            <a:ext cx="10464800" cy="1422400"/>
          </a:xfrm>
          <a:prstGeom prst="rect">
            <a:avLst/>
          </a:prstGeom>
        </p:spPr>
        <p:txBody>
          <a:bodyPr anchor="b"/>
          <a:lstStyle/>
          <a:p>
            <a:pPr/>
            <a:r>
              <a:t>Title Text</a:t>
            </a:r>
          </a:p>
        </p:txBody>
      </p:sp>
      <p:sp>
        <p:nvSpPr>
          <p:cNvPr id="22" name="Shape 22"/>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Body Level One</a:t>
            </a:r>
          </a:p>
          <a:p>
            <a:pPr lvl="1"/>
            <a:r>
              <a:t>Body Level Two</a:t>
            </a:r>
          </a:p>
          <a:p>
            <a:pPr lvl="2"/>
            <a:r>
              <a:t>Body Level Three</a:t>
            </a:r>
          </a:p>
          <a:p>
            <a:pPr lvl="3"/>
            <a:r>
              <a:t>Body Level Four</a:t>
            </a:r>
          </a:p>
          <a:p>
            <a:pPr lvl="4"/>
            <a:r>
              <a:t>Body Level Five</a:t>
            </a:r>
          </a:p>
        </p:txBody>
      </p:sp>
      <p:sp>
        <p:nvSpPr>
          <p:cNvPr id="23" name="Shape 23"/>
          <p:cNvSpPr/>
          <p:nvPr>
            <p:ph type="sldNum" sz="quarter" idx="2"/>
          </p:nvPr>
        </p:nvSpPr>
        <p:spPr>
          <a:xfrm>
            <a:off x="6311798" y="9245600"/>
            <a:ext cx="368504" cy="3810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标题 - 居中">
    <p:spTree>
      <p:nvGrpSpPr>
        <p:cNvPr id="1" name=""/>
        <p:cNvGrpSpPr/>
        <p:nvPr/>
      </p:nvGrpSpPr>
      <p:grpSpPr>
        <a:xfrm>
          <a:off x="0" y="0"/>
          <a:ext cx="0" cy="0"/>
          <a:chOff x="0" y="0"/>
          <a:chExt cx="0" cy="0"/>
        </a:xfrm>
      </p:grpSpPr>
      <p:sp>
        <p:nvSpPr>
          <p:cNvPr id="30" name="Shape 30"/>
          <p:cNvSpPr/>
          <p:nvPr>
            <p:ph type="title"/>
          </p:nvPr>
        </p:nvSpPr>
        <p:spPr>
          <a:xfrm>
            <a:off x="1270000" y="3225800"/>
            <a:ext cx="10464800" cy="3302000"/>
          </a:xfrm>
          <a:prstGeom prst="rect">
            <a:avLst/>
          </a:prstGeom>
        </p:spPr>
        <p:txBody>
          <a:bodyPr/>
          <a:lstStyle/>
          <a:p>
            <a:pPr/>
            <a:r>
              <a:t>Title Text</a:t>
            </a:r>
          </a:p>
        </p:txBody>
      </p:sp>
      <p:sp>
        <p:nvSpPr>
          <p:cNvPr id="31" name="Shape 3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照片 - 垂直">
    <p:spTree>
      <p:nvGrpSpPr>
        <p:cNvPr id="1" name=""/>
        <p:cNvGrpSpPr/>
        <p:nvPr/>
      </p:nvGrpSpPr>
      <p:grpSpPr>
        <a:xfrm>
          <a:off x="0" y="0"/>
          <a:ext cx="0" cy="0"/>
          <a:chOff x="0" y="0"/>
          <a:chExt cx="0" cy="0"/>
        </a:xfrm>
      </p:grpSpPr>
      <p:sp>
        <p:nvSpPr>
          <p:cNvPr id="38" name="Shape 38"/>
          <p:cNvSpPr/>
          <p:nvPr>
            <p:ph type="pic" sz="half" idx="13"/>
          </p:nvPr>
        </p:nvSpPr>
        <p:spPr>
          <a:xfrm>
            <a:off x="6718300" y="635000"/>
            <a:ext cx="5334000" cy="8229600"/>
          </a:xfrm>
          <a:prstGeom prst="rect">
            <a:avLst/>
          </a:prstGeom>
        </p:spPr>
        <p:txBody>
          <a:bodyPr lIns="91439" tIns="45719" rIns="91439" bIns="45719" anchor="t">
            <a:noAutofit/>
          </a:bodyPr>
          <a:lstStyle/>
          <a:p>
            <a:pPr/>
          </a:p>
        </p:txBody>
      </p:sp>
      <p:sp>
        <p:nvSpPr>
          <p:cNvPr id="39" name="Shape 39"/>
          <p:cNvSpPr/>
          <p:nvPr>
            <p:ph type="title"/>
          </p:nvPr>
        </p:nvSpPr>
        <p:spPr>
          <a:xfrm>
            <a:off x="952500" y="635000"/>
            <a:ext cx="5334000" cy="3987800"/>
          </a:xfrm>
          <a:prstGeom prst="rect">
            <a:avLst/>
          </a:prstGeom>
        </p:spPr>
        <p:txBody>
          <a:bodyPr anchor="b"/>
          <a:lstStyle>
            <a:lvl1pPr>
              <a:defRPr sz="6000"/>
            </a:lvl1pPr>
          </a:lstStyle>
          <a:p>
            <a:pPr/>
            <a:r>
              <a:t>Title Text</a:t>
            </a:r>
          </a:p>
        </p:txBody>
      </p:sp>
      <p:sp>
        <p:nvSpPr>
          <p:cNvPr id="40" name="Shape 40"/>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Body Level One</a:t>
            </a:r>
          </a:p>
          <a:p>
            <a:pPr lvl="1"/>
            <a:r>
              <a:t>Body Level Two</a:t>
            </a:r>
          </a:p>
          <a:p>
            <a:pPr lvl="2"/>
            <a:r>
              <a:t>Body Level Three</a:t>
            </a:r>
          </a:p>
          <a:p>
            <a:pPr lvl="3"/>
            <a:r>
              <a:t>Body Level Four</a:t>
            </a:r>
          </a:p>
          <a:p>
            <a:pPr lvl="4"/>
            <a:r>
              <a:t>Body Level Five</a:t>
            </a:r>
          </a:p>
        </p:txBody>
      </p:sp>
      <p:sp>
        <p:nvSpPr>
          <p:cNvPr id="41" name="Shape 4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标题 - 顶部对齐">
    <p:spTree>
      <p:nvGrpSpPr>
        <p:cNvPr id="1" name=""/>
        <p:cNvGrpSpPr/>
        <p:nvPr/>
      </p:nvGrpSpPr>
      <p:grpSpPr>
        <a:xfrm>
          <a:off x="0" y="0"/>
          <a:ext cx="0" cy="0"/>
          <a:chOff x="0" y="0"/>
          <a:chExt cx="0" cy="0"/>
        </a:xfrm>
      </p:grpSpPr>
      <p:sp>
        <p:nvSpPr>
          <p:cNvPr id="48" name="Shape 48"/>
          <p:cNvSpPr/>
          <p:nvPr>
            <p:ph type="title"/>
          </p:nvPr>
        </p:nvSpPr>
        <p:spPr>
          <a:prstGeom prst="rect">
            <a:avLst/>
          </a:prstGeom>
        </p:spPr>
        <p:txBody>
          <a:bodyPr/>
          <a:lstStyle/>
          <a:p>
            <a:pPr/>
            <a:r>
              <a:t>Title Text</a:t>
            </a:r>
          </a:p>
        </p:txBody>
      </p:sp>
      <p:sp>
        <p:nvSpPr>
          <p:cNvPr id="49" name="Shape 4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标题与项目符号">
    <p:spTree>
      <p:nvGrpSpPr>
        <p:cNvPr id="1" name=""/>
        <p:cNvGrpSpPr/>
        <p:nvPr/>
      </p:nvGrpSpPr>
      <p:grpSpPr>
        <a:xfrm>
          <a:off x="0" y="0"/>
          <a:ext cx="0" cy="0"/>
          <a:chOff x="0" y="0"/>
          <a:chExt cx="0" cy="0"/>
        </a:xfrm>
      </p:grpSpPr>
      <p:sp>
        <p:nvSpPr>
          <p:cNvPr id="56" name="Shape 56"/>
          <p:cNvSpPr/>
          <p:nvPr>
            <p:ph type="title"/>
          </p:nvPr>
        </p:nvSpPr>
        <p:spPr>
          <a:prstGeom prst="rect">
            <a:avLst/>
          </a:prstGeom>
        </p:spPr>
        <p:txBody>
          <a:bodyPr/>
          <a:lstStyle/>
          <a:p>
            <a:pPr/>
            <a:r>
              <a:t>Title Text</a:t>
            </a:r>
          </a:p>
        </p:txBody>
      </p:sp>
      <p:sp>
        <p:nvSpPr>
          <p:cNvPr id="57" name="Shape 57"/>
          <p:cNvSpPr/>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58" name="Shape 5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标题、项目符号与照片">
    <p:spTree>
      <p:nvGrpSpPr>
        <p:cNvPr id="1" name=""/>
        <p:cNvGrpSpPr/>
        <p:nvPr/>
      </p:nvGrpSpPr>
      <p:grpSpPr>
        <a:xfrm>
          <a:off x="0" y="0"/>
          <a:ext cx="0" cy="0"/>
          <a:chOff x="0" y="0"/>
          <a:chExt cx="0" cy="0"/>
        </a:xfrm>
      </p:grpSpPr>
      <p:sp>
        <p:nvSpPr>
          <p:cNvPr id="65" name="Shape 65"/>
          <p:cNvSpPr/>
          <p:nvPr>
            <p:ph type="pic" sz="half" idx="13"/>
          </p:nvPr>
        </p:nvSpPr>
        <p:spPr>
          <a:xfrm>
            <a:off x="6718300" y="2603500"/>
            <a:ext cx="5334000" cy="6286500"/>
          </a:xfrm>
          <a:prstGeom prst="rect">
            <a:avLst/>
          </a:prstGeom>
        </p:spPr>
        <p:txBody>
          <a:bodyPr lIns="91439" tIns="45719" rIns="91439" bIns="45719" anchor="t">
            <a:noAutofit/>
          </a:bodyPr>
          <a:lstStyle/>
          <a:p>
            <a:pPr/>
          </a:p>
        </p:txBody>
      </p:sp>
      <p:sp>
        <p:nvSpPr>
          <p:cNvPr id="66" name="Shape 66"/>
          <p:cNvSpPr/>
          <p:nvPr>
            <p:ph type="title"/>
          </p:nvPr>
        </p:nvSpPr>
        <p:spPr>
          <a:prstGeom prst="rect">
            <a:avLst/>
          </a:prstGeom>
        </p:spPr>
        <p:txBody>
          <a:bodyPr/>
          <a:lstStyle/>
          <a:p>
            <a:pPr/>
            <a:r>
              <a:t>Title Text</a:t>
            </a:r>
          </a:p>
        </p:txBody>
      </p:sp>
      <p:sp>
        <p:nvSpPr>
          <p:cNvPr id="67" name="Shape 67"/>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68" name="Shape 6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项目符号">
    <p:spTree>
      <p:nvGrpSpPr>
        <p:cNvPr id="1" name=""/>
        <p:cNvGrpSpPr/>
        <p:nvPr/>
      </p:nvGrpSpPr>
      <p:grpSpPr>
        <a:xfrm>
          <a:off x="0" y="0"/>
          <a:ext cx="0" cy="0"/>
          <a:chOff x="0" y="0"/>
          <a:chExt cx="0" cy="0"/>
        </a:xfrm>
      </p:grpSpPr>
      <p:sp>
        <p:nvSpPr>
          <p:cNvPr id="75" name="Shape 75"/>
          <p:cNvSpPr/>
          <p:nvPr>
            <p:ph type="body" idx="1"/>
          </p:nvPr>
        </p:nvSpPr>
        <p:spPr>
          <a:xfrm>
            <a:off x="952500" y="1270000"/>
            <a:ext cx="11099800" cy="721360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6" name="Shape 7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照片 - 3 联">
    <p:spTree>
      <p:nvGrpSpPr>
        <p:cNvPr id="1" name=""/>
        <p:cNvGrpSpPr/>
        <p:nvPr/>
      </p:nvGrpSpPr>
      <p:grpSpPr>
        <a:xfrm>
          <a:off x="0" y="0"/>
          <a:ext cx="0" cy="0"/>
          <a:chOff x="0" y="0"/>
          <a:chExt cx="0" cy="0"/>
        </a:xfrm>
      </p:grpSpPr>
      <p:sp>
        <p:nvSpPr>
          <p:cNvPr id="83" name="Shape 83"/>
          <p:cNvSpPr/>
          <p:nvPr>
            <p:ph type="pic" sz="half" idx="13"/>
          </p:nvPr>
        </p:nvSpPr>
        <p:spPr>
          <a:xfrm>
            <a:off x="952500" y="889000"/>
            <a:ext cx="5334000" cy="7975600"/>
          </a:xfrm>
          <a:prstGeom prst="rect">
            <a:avLst/>
          </a:prstGeom>
        </p:spPr>
        <p:txBody>
          <a:bodyPr lIns="91439" tIns="45719" rIns="91439" bIns="45719" anchor="t">
            <a:noAutofit/>
          </a:bodyPr>
          <a:lstStyle/>
          <a:p>
            <a:pPr/>
          </a:p>
        </p:txBody>
      </p:sp>
      <p:sp>
        <p:nvSpPr>
          <p:cNvPr id="84" name="Shape 84"/>
          <p:cNvSpPr/>
          <p:nvPr>
            <p:ph type="pic" sz="quarter" idx="14"/>
          </p:nvPr>
        </p:nvSpPr>
        <p:spPr>
          <a:xfrm>
            <a:off x="6718300" y="5092700"/>
            <a:ext cx="5334000" cy="3771900"/>
          </a:xfrm>
          <a:prstGeom prst="rect">
            <a:avLst/>
          </a:prstGeom>
        </p:spPr>
        <p:txBody>
          <a:bodyPr lIns="91439" tIns="45719" rIns="91439" bIns="45719" anchor="t">
            <a:noAutofit/>
          </a:bodyPr>
          <a:lstStyle/>
          <a:p>
            <a:pPr/>
          </a:p>
        </p:txBody>
      </p:sp>
      <p:sp>
        <p:nvSpPr>
          <p:cNvPr id="85" name="Shape 85"/>
          <p:cNvSpPr/>
          <p:nvPr>
            <p:ph type="pic" sz="quarter" idx="15"/>
          </p:nvPr>
        </p:nvSpPr>
        <p:spPr>
          <a:xfrm>
            <a:off x="6724518" y="889000"/>
            <a:ext cx="5334001" cy="3771900"/>
          </a:xfrm>
          <a:prstGeom prst="rect">
            <a:avLst/>
          </a:prstGeom>
        </p:spPr>
        <p:txBody>
          <a:bodyPr lIns="91439" tIns="45719" rIns="91439" bIns="45719" anchor="t">
            <a:noAutofit/>
          </a:bodyPr>
          <a:lstStyle/>
          <a:p>
            <a:pPr/>
          </a:p>
        </p:txBody>
      </p:sp>
      <p:sp>
        <p:nvSpPr>
          <p:cNvPr id="86" name="Shape 8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Shape 2"/>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Shape 3"/>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pPr/>
            <a:fld id="{86CB4B4D-7CA3-9044-876B-883B54F8677D}" type="slidenum"/>
          </a:p>
        </p:txBody>
      </p:sp>
      <p:sp>
        <p:nvSpPr>
          <p:cNvPr id="4" name="Shape 4"/>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png"/><Relationship Id="rId3" Type="http://schemas.openxmlformats.org/officeDocument/2006/relationships/image" Target="../media/image76.png"/></Relationships>

</file>

<file path=ppt/slides/_rels/slide10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7.png"/><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78.png"/></Relationships>

</file>

<file path=ppt/slides/_rels/slide107.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110.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2.xml"/><Relationship Id="rId3" Type="http://schemas.openxmlformats.org/officeDocument/2006/relationships/chart" Target="../charts/chart13.xml"/><Relationship Id="rId4" Type="http://schemas.openxmlformats.org/officeDocument/2006/relationships/chart" Target="../charts/chart14.xml"/></Relationships>

</file>

<file path=ppt/slides/_rels/slide11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5.xml"/><Relationship Id="rId3" Type="http://schemas.openxmlformats.org/officeDocument/2006/relationships/chart" Target="../charts/chart16.xml"/><Relationship Id="rId4" Type="http://schemas.openxmlformats.org/officeDocument/2006/relationships/chart" Target="../charts/chart17.xml"/></Relationships>

</file>

<file path=ppt/slides/_rels/slide115.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7.png"/><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78.png"/><Relationship Id="rId6" Type="http://schemas.openxmlformats.org/officeDocument/2006/relationships/image" Target="../media/image79.png"/></Relationships>

</file>

<file path=ppt/slides/_rels/slide11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7.png"/><Relationship Id="rId3" Type="http://schemas.openxmlformats.org/officeDocument/2006/relationships/image" Target="../media/image79.png"/></Relationships>

</file>

<file path=ppt/slides/_rels/slide11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7.png"/><Relationship Id="rId3" Type="http://schemas.openxmlformats.org/officeDocument/2006/relationships/image" Target="../media/image79.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8.png"/></Relationships>

</file>

<file path=ppt/slides/_rels/slide12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7.png"/><Relationship Id="rId3" Type="http://schemas.openxmlformats.org/officeDocument/2006/relationships/image" Target="../media/image79.png"/></Relationships>

</file>

<file path=ppt/slides/_rels/slide12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8.png"/></Relationships>

</file>

<file path=ppt/slides/_rels/slide12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125.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0.png"/><Relationship Id="rId3" Type="http://schemas.openxmlformats.org/officeDocument/2006/relationships/image" Target="../media/image81.png"/><Relationship Id="rId4" Type="http://schemas.openxmlformats.org/officeDocument/2006/relationships/image" Target="../media/image82.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13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3.png"/><Relationship Id="rId3" Type="http://schemas.openxmlformats.org/officeDocument/2006/relationships/image" Target="../media/image84.png"/><Relationship Id="rId4" Type="http://schemas.openxmlformats.org/officeDocument/2006/relationships/image" Target="../media/image85.png"/></Relationships>

</file>

<file path=ppt/slides/_rels/slide13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6.png"/></Relationships>

</file>

<file path=ppt/slides/_rels/slide13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7.png"/></Relationships>

</file>

<file path=ppt/slides/_rels/slide13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8.png"/><Relationship Id="rId3" Type="http://schemas.openxmlformats.org/officeDocument/2006/relationships/image" Target="../media/image89.png"/></Relationships>

</file>

<file path=ppt/slides/_rels/slide13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0.png"/><Relationship Id="rId3" Type="http://schemas.openxmlformats.org/officeDocument/2006/relationships/image" Target="../media/image1.png"/></Relationships>

</file>

<file path=ppt/slides/_rels/slide13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1.png"/></Relationships>

</file>

<file path=ppt/slides/_rels/slide137.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s>

</file>

<file path=ppt/slides/_rels/slide140.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4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4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4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4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8.png"/></Relationships>

</file>

<file path=ppt/slides/_rels/slide150.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57.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92.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8.xml"/></Relationships>

</file>

<file path=ppt/slides/_rels/slide160.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3.png"/><Relationship Id="rId3" Type="http://schemas.openxmlformats.org/officeDocument/2006/relationships/image" Target="../media/image94.png"/></Relationships>

</file>

<file path=ppt/slides/_rels/slide16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3.png"/><Relationship Id="rId3" Type="http://schemas.openxmlformats.org/officeDocument/2006/relationships/image" Target="../media/image94.png"/></Relationships>

</file>

<file path=ppt/slides/_rels/slide16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6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5.png"/><Relationship Id="rId3" Type="http://schemas.openxmlformats.org/officeDocument/2006/relationships/image" Target="../media/image1.png"/></Relationships>

</file>

<file path=ppt/slides/_rels/slide16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6.png"/><Relationship Id="rId3" Type="http://schemas.openxmlformats.org/officeDocument/2006/relationships/image" Target="../media/image97.png"/></Relationships>

</file>

<file path=ppt/slides/_rels/slide16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6.png"/><Relationship Id="rId3" Type="http://schemas.openxmlformats.org/officeDocument/2006/relationships/image" Target="../media/image97.png"/></Relationships>

</file>

<file path=ppt/slides/_rels/slide16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8.png"/></Relationships>

</file>

<file path=ppt/slides/_rels/slide16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9.png"/><Relationship Id="rId3" Type="http://schemas.openxmlformats.org/officeDocument/2006/relationships/image" Target="../media/image96.png"/><Relationship Id="rId4" Type="http://schemas.openxmlformats.org/officeDocument/2006/relationships/image" Target="../media/image97.png"/></Relationships>

</file>

<file path=ppt/slides/_rels/slide16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7.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png"/><Relationship Id="rId3" Type="http://schemas.openxmlformats.org/officeDocument/2006/relationships/image" Target="../media/image15.png"/><Relationship Id="rId4" Type="http://schemas.openxmlformats.org/officeDocument/2006/relationships/image" Target="../media/image16.png"/></Relationships>

</file>

<file path=ppt/slides/_rels/slide170.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7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0.png"/></Relationships>

</file>

<file path=ppt/slides/_rels/slide17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75.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8.png"/></Relationships>

</file>

<file path=ppt/slides/_rels/slide17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1.png"/><Relationship Id="rId3" Type="http://schemas.openxmlformats.org/officeDocument/2006/relationships/image" Target="../media/image1.png"/><Relationship Id="rId4" Type="http://schemas.openxmlformats.org/officeDocument/2006/relationships/image" Target="../media/image102.png"/><Relationship Id="rId5" Type="http://schemas.openxmlformats.org/officeDocument/2006/relationships/image" Target="../media/image103.png"/><Relationship Id="rId6" Type="http://schemas.openxmlformats.org/officeDocument/2006/relationships/image" Target="../media/image104.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s>

</file>

<file path=ppt/slides/_rels/slide18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5.png"/></Relationships>

</file>

<file path=ppt/slides/_rels/slide181.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6.png"/></Relationships>

</file>

<file path=ppt/slides/_rels/slide18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7.png"/></Relationships>

</file>

<file path=ppt/slides/_rels/slide18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8.png"/><Relationship Id="rId3" Type="http://schemas.openxmlformats.org/officeDocument/2006/relationships/image" Target="../media/image109.png"/></Relationships>

</file>

<file path=ppt/slides/_rels/slide18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0.png"/><Relationship Id="rId3" Type="http://schemas.openxmlformats.org/officeDocument/2006/relationships/image" Target="../media/image111.png"/></Relationships>

</file>

<file path=ppt/slides/_rels/slide187.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2.png"/><Relationship Id="rId3" Type="http://schemas.openxmlformats.org/officeDocument/2006/relationships/image" Target="../media/image113.png"/><Relationship Id="rId4" Type="http://schemas.openxmlformats.org/officeDocument/2006/relationships/image" Target="../media/image114.png"/></Relationships>

</file>

<file path=ppt/slides/_rels/slide18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5.png"/><Relationship Id="rId3" Type="http://schemas.openxmlformats.org/officeDocument/2006/relationships/image" Target="../media/image116.png"/><Relationship Id="rId4" Type="http://schemas.openxmlformats.org/officeDocument/2006/relationships/image" Target="../media/image117.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9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8.png"/></Relationships>

</file>

<file path=ppt/slides/_rels/slide19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9.png"/></Relationships>

</file>

<file path=ppt/slides/_rels/slide19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8.xml"/></Relationships>

</file>

<file path=ppt/slides/_rels/slide195.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9.xml"/><Relationship Id="rId3" Type="http://schemas.openxmlformats.org/officeDocument/2006/relationships/chart" Target="../charts/chart20.xml"/></Relationships>

</file>

<file path=ppt/slides/_rels/slide197.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9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0.png"/><Relationship Id="rId3" Type="http://schemas.openxmlformats.org/officeDocument/2006/relationships/image" Target="../media/image121.png"/><Relationship Id="rId4" Type="http://schemas.openxmlformats.org/officeDocument/2006/relationships/image" Target="../media/image122.png"/><Relationship Id="rId5" Type="http://schemas.openxmlformats.org/officeDocument/2006/relationships/image" Target="../media/image123.png"/></Relationships>

</file>

<file path=ppt/slides/_rels/slide199.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chart" Target="../charts/chart1.xml"/></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png"/></Relationships>

</file>

<file path=ppt/slides/_rels/slide200.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01.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 Id="rId3" Type="http://schemas.openxmlformats.org/officeDocument/2006/relationships/video" Target="../media/media1.mov"/><Relationship Id="rId4" Type="http://schemas.microsoft.com/office/2007/relationships/media" Target="../media/media1.mov"/><Relationship Id="rId5" Type="http://schemas.openxmlformats.org/officeDocument/2006/relationships/image" Target="../media/image33.pn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8.png"/></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34.png"/><Relationship Id="rId5" Type="http://schemas.openxmlformats.org/officeDocument/2006/relationships/image" Target="../media/image1.gif"/><Relationship Id="rId6" Type="http://schemas.openxmlformats.org/officeDocument/2006/relationships/image" Target="../media/image2.gif"/><Relationship Id="rId7" Type="http://schemas.openxmlformats.org/officeDocument/2006/relationships/image" Target="../media/image3.gif"/></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chart" Target="../charts/chart2.xml"/></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35.png"/></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35.png"/></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35.png"/></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png"/><Relationship Id="rId3" Type="http://schemas.openxmlformats.org/officeDocument/2006/relationships/image" Target="../media/image37.png"/></Relationships>

</file>

<file path=ppt/slides/_rels/slide3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png"/><Relationship Id="rId3" Type="http://schemas.openxmlformats.org/officeDocument/2006/relationships/image" Target="../media/image39.png"/></Relationships>

</file>

<file path=ppt/slides/_rels/slide3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png"/><Relationship Id="rId3" Type="http://schemas.openxmlformats.org/officeDocument/2006/relationships/image" Target="../media/image41.png"/></Relationships>

</file>

<file path=ppt/slides/_rels/slide3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chart" Target="../charts/chart3.xml"/></Relationships>

</file>

<file path=ppt/slides/_rels/slide4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41.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png"/></Relationships>

</file>

<file path=ppt/slides/_rels/slide4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chart" Target="../charts/chart4.xml"/></Relationships>

</file>

<file path=ppt/slides/_rels/slide5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 Id="rId3" Type="http://schemas.openxmlformats.org/officeDocument/2006/relationships/image" Target="../media/image1.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s>

</file>

<file path=ppt/slides/_rels/slide5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8.png"/><Relationship Id="rId3" Type="http://schemas.openxmlformats.org/officeDocument/2006/relationships/image" Target="../media/image49.png"/></Relationships>

</file>

<file path=ppt/slides/_rels/slide5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0.png"/></Relationships>

</file>

<file path=ppt/slides/_rels/slide5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 Id="rId3" Type="http://schemas.openxmlformats.org/officeDocument/2006/relationships/image" Target="../media/image1.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s>

</file>

<file path=ppt/slides/_rels/slide54.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9.xml"/></Relationships>

</file>

<file path=ppt/slides/_rels/slide5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0.xml"/></Relationships>

</file>

<file path=ppt/slides/_rels/slide5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1.xml"/></Relationships>

</file>

<file path=ppt/slides/_rels/slide5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 Id="rId3" Type="http://schemas.openxmlformats.org/officeDocument/2006/relationships/image" Target="../media/image1.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s>

</file>

<file path=ppt/slides/_rels/slide59.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chart" Target="../charts/chart5.xml"/></Relationships>

</file>

<file path=ppt/slides/_rels/slide60.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8.png"/></Relationships>

</file>

<file path=ppt/slides/_rels/slide66.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chart" Target="../charts/chart6.xml"/></Relationships>

</file>

<file path=ppt/slides/_rels/slide7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1.png"/><Relationship Id="rId3" Type="http://schemas.openxmlformats.org/officeDocument/2006/relationships/image" Target="../media/image52.png"/></Relationships>

</file>

<file path=ppt/slides/_rels/slide7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3.png"/><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s>

</file>

<file path=ppt/slides/_rels/slide7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8.png"/><Relationship Id="rId3" Type="http://schemas.openxmlformats.org/officeDocument/2006/relationships/image" Target="../media/image59.png"/><Relationship Id="rId4" Type="http://schemas.openxmlformats.org/officeDocument/2006/relationships/image" Target="../media/image60.png"/></Relationships>

</file>

<file path=ppt/slides/_rels/slide7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8.png"/><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7.png"/><Relationship Id="rId6" Type="http://schemas.openxmlformats.org/officeDocument/2006/relationships/image" Target="../media/image61.png"/></Relationships>

</file>

<file path=ppt/slides/_rels/slide7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1.jpeg"/></Relationships>

</file>

<file path=ppt/slides/_rels/slide7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png"/></Relationships>

</file>

<file path=ppt/slides/_rels/slide7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png"/><Relationship Id="rId3" Type="http://schemas.openxmlformats.org/officeDocument/2006/relationships/image" Target="../media/image15.png"/><Relationship Id="rId4" Type="http://schemas.openxmlformats.org/officeDocument/2006/relationships/image" Target="../media/image65.png"/></Relationships>

</file>

<file path=ppt/slides/_rels/slide7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png"/></Relationships>

</file>

<file path=ppt/slides/_rels/slide7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png"/><Relationship Id="rId3" Type="http://schemas.openxmlformats.org/officeDocument/2006/relationships/image" Target="../media/image15.png"/><Relationship Id="rId4" Type="http://schemas.openxmlformats.org/officeDocument/2006/relationships/image" Target="../media/image66.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chart" Target="../charts/chart7.xml"/></Relationships>

</file>

<file path=ppt/slides/_rels/slide8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png"/></Relationships>

</file>

<file path=ppt/slides/_rels/slide8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png"/><Relationship Id="rId3" Type="http://schemas.openxmlformats.org/officeDocument/2006/relationships/image" Target="../media/image15.png"/><Relationship Id="rId4" Type="http://schemas.openxmlformats.org/officeDocument/2006/relationships/image" Target="../media/image67.png"/></Relationships>

</file>

<file path=ppt/slides/_rels/slide8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png"/></Relationships>

</file>

<file path=ppt/slides/_rels/slide8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2.png"/><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s>

</file>

<file path=ppt/slides/_rels/slide8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1.png"/></Relationships>

</file>

<file path=ppt/slides/_rels/slide87.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2.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3.png"/><Relationship Id="rId3" Type="http://schemas.openxmlformats.org/officeDocument/2006/relationships/image" Target="../media/image52.png"/><Relationship Id="rId4" Type="http://schemas.openxmlformats.org/officeDocument/2006/relationships/image" Target="../media/image5.png"/></Relationships>

</file>

<file path=ppt/slides/_rels/slide91.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png"/></Relationships>

</file>

<file path=ppt/slides/_rels/slide9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png"/></Relationships>

</file>

<file path=ppt/slides/_rels/slide9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png"/></Relationships>

</file>

<file path=ppt/slides/_rels/slide97.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75.png"/><Relationship Id="rId5"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9" name="Shape 119"/>
          <p:cNvSpPr/>
          <p:nvPr>
            <p:ph type="ctrTitle"/>
          </p:nvPr>
        </p:nvSpPr>
        <p:spPr>
          <a:prstGeom prst="rect">
            <a:avLst/>
          </a:prstGeom>
        </p:spPr>
        <p:txBody>
          <a:bodyPr anchor="ctr"/>
          <a:lstStyle>
            <a:lvl1pPr>
              <a:defRPr b="1" sz="5500">
                <a:latin typeface="Helvetica"/>
                <a:ea typeface="Helvetica"/>
                <a:cs typeface="Helvetica"/>
                <a:sym typeface="Helvetica"/>
              </a:defRPr>
            </a:lvl1pPr>
          </a:lstStyle>
          <a:p>
            <a:pPr/>
            <a:r>
              <a:t>Task Oriented Tools for Information Retrieval</a:t>
            </a:r>
          </a:p>
        </p:txBody>
      </p:sp>
      <p:sp>
        <p:nvSpPr>
          <p:cNvPr id="120" name="Shape 120"/>
          <p:cNvSpPr/>
          <p:nvPr>
            <p:ph type="subTitle" sz="quarter" idx="1"/>
          </p:nvPr>
        </p:nvSpPr>
        <p:spPr>
          <a:xfrm>
            <a:off x="1270000" y="6616700"/>
            <a:ext cx="10464800" cy="1705835"/>
          </a:xfrm>
          <a:prstGeom prst="rect">
            <a:avLst/>
          </a:prstGeom>
        </p:spPr>
        <p:txBody>
          <a:bodyPr/>
          <a:lstStyle/>
          <a:p>
            <a:pPr>
              <a:defRPr>
                <a:solidFill>
                  <a:srgbClr val="393C42"/>
                </a:solidFill>
              </a:defRPr>
            </a:pPr>
            <a:r>
              <a:t>Peilin Yang </a:t>
            </a:r>
          </a:p>
          <a:p>
            <a:pPr>
              <a:defRPr>
                <a:solidFill>
                  <a:srgbClr val="393C42"/>
                </a:solidFill>
              </a:defRPr>
            </a:pPr>
            <a:r>
              <a:t>University of Delaware</a:t>
            </a:r>
          </a:p>
          <a:p>
            <a:pPr>
              <a:defRPr>
                <a:solidFill>
                  <a:srgbClr val="393C42"/>
                </a:solidFill>
              </a:defRPr>
            </a:pPr>
            <a:r>
              <a:t>06/06/2017</a:t>
            </a:r>
          </a:p>
        </p:txBody>
      </p:sp>
      <p:sp>
        <p:nvSpPr>
          <p:cNvPr id="121" name="Shape 121"/>
          <p:cNvSpPr/>
          <p:nvPr/>
        </p:nvSpPr>
        <p:spPr>
          <a:xfrm>
            <a:off x="1270000" y="5363633"/>
            <a:ext cx="10464800"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sz="3500"/>
            </a:lvl1pPr>
          </a:lstStyle>
          <a:p>
            <a:pPr/>
            <a:r>
              <a:t>Ph.D. Dissertation Defense</a:t>
            </a:r>
          </a:p>
        </p:txBody>
      </p:sp>
      <p:sp>
        <p:nvSpPr>
          <p:cNvPr id="122" name="Shape 122"/>
          <p:cNvSpPr/>
          <p:nvPr>
            <p:ph type="sldNum" sz="quarter" idx="2"/>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87" name="Shape 287"/>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Outline</a:t>
            </a:r>
          </a:p>
        </p:txBody>
      </p:sp>
      <p:sp>
        <p:nvSpPr>
          <p:cNvPr id="288" name="Shape 288"/>
          <p:cNvSpPr/>
          <p:nvPr>
            <p:ph type="body" idx="1"/>
          </p:nvPr>
        </p:nvSpPr>
        <p:spPr>
          <a:prstGeom prst="rect">
            <a:avLst/>
          </a:prstGeom>
        </p:spPr>
        <p:txBody>
          <a:bodyPr anchor="t"/>
          <a:lstStyle/>
          <a:p>
            <a:pPr>
              <a:buClr>
                <a:schemeClr val="accent6">
                  <a:lumOff val="-21524"/>
                </a:schemeClr>
              </a:buClr>
              <a:buChar char="✦"/>
              <a:defRPr>
                <a:latin typeface="Helvetica"/>
                <a:ea typeface="Helvetica"/>
                <a:cs typeface="Helvetica"/>
                <a:sym typeface="Helvetica"/>
              </a:defRPr>
            </a:pPr>
            <a:r>
              <a:t>Introduction</a:t>
            </a:r>
          </a:p>
          <a:p>
            <a:pPr>
              <a:buClr>
                <a:schemeClr val="accent6">
                  <a:lumOff val="-21524"/>
                </a:schemeClr>
              </a:buClr>
              <a:buChar char="✦"/>
              <a:defRPr>
                <a:solidFill>
                  <a:srgbClr val="A6AAA9"/>
                </a:solidFill>
                <a:latin typeface="Helvetica"/>
                <a:ea typeface="Helvetica"/>
                <a:cs typeface="Helvetica"/>
                <a:sym typeface="Helvetica"/>
              </a:defRPr>
            </a:pPr>
            <a:r>
              <a:t>Teaching and Learning Tool</a:t>
            </a:r>
          </a:p>
          <a:p>
            <a:pPr>
              <a:buClr>
                <a:schemeClr val="accent6">
                  <a:lumOff val="-21524"/>
                </a:schemeClr>
              </a:buClr>
              <a:buChar char="✦"/>
              <a:defRPr>
                <a:solidFill>
                  <a:srgbClr val="A6AAA9"/>
                </a:solidFill>
                <a:latin typeface="Helvetica"/>
                <a:ea typeface="Helvetica"/>
                <a:cs typeface="Helvetica"/>
                <a:sym typeface="Helvetica"/>
              </a:defRPr>
            </a:pPr>
            <a:r>
              <a:t>Unified IR Evaluation System</a:t>
            </a:r>
          </a:p>
          <a:p>
            <a:pPr>
              <a:buClr>
                <a:schemeClr val="accent6">
                  <a:lumOff val="-21524"/>
                </a:schemeClr>
              </a:buClr>
              <a:buChar char="✦"/>
              <a:defRPr>
                <a:solidFill>
                  <a:srgbClr val="A6AAA9"/>
                </a:solidFill>
                <a:latin typeface="Helvetica"/>
                <a:ea typeface="Helvetica"/>
                <a:cs typeface="Helvetica"/>
                <a:sym typeface="Helvetica"/>
              </a:defRPr>
            </a:pPr>
            <a:r>
              <a:t>Understanding the Models and Queries</a:t>
            </a:r>
          </a:p>
          <a:p>
            <a:pPr>
              <a:buClr>
                <a:schemeClr val="accent6">
                  <a:lumOff val="-21524"/>
                </a:schemeClr>
              </a:buClr>
              <a:buChar char="✦"/>
              <a:defRPr>
                <a:solidFill>
                  <a:srgbClr val="A6AAA9"/>
                </a:solidFill>
                <a:latin typeface="Helvetica"/>
                <a:ea typeface="Helvetica"/>
                <a:cs typeface="Helvetica"/>
                <a:sym typeface="Helvetica"/>
              </a:defRPr>
            </a:pPr>
            <a:r>
              <a:t>Contextual Suggestion</a:t>
            </a:r>
          </a:p>
        </p:txBody>
      </p:sp>
      <p:sp>
        <p:nvSpPr>
          <p:cNvPr id="289" name="Shape 289"/>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00.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107" name="Shape 1107"/>
          <p:cNvSpPr/>
          <p:nvPr/>
        </p:nvSpPr>
        <p:spPr>
          <a:xfrm>
            <a:off x="2027411" y="4216400"/>
            <a:ext cx="8949978"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sz="4000">
                <a:solidFill>
                  <a:schemeClr val="accent1"/>
                </a:solidFill>
                <a:latin typeface="Helvetica"/>
                <a:ea typeface="Helvetica"/>
                <a:cs typeface="Helvetica"/>
                <a:sym typeface="Helvetica"/>
              </a:defRPr>
            </a:pPr>
            <a:r>
              <a:t>Problem 2</a:t>
            </a:r>
          </a:p>
          <a:p>
            <a:pPr>
              <a:defRPr b="1" sz="4000">
                <a:solidFill>
                  <a:schemeClr val="accent1"/>
                </a:solidFill>
                <a:latin typeface="Helvetica"/>
                <a:ea typeface="Helvetica"/>
                <a:cs typeface="Helvetica"/>
                <a:sym typeface="Helvetica"/>
              </a:defRPr>
            </a:pPr>
            <a:r>
              <a:t>Lack of Comprehensive Comparison</a:t>
            </a:r>
          </a:p>
        </p:txBody>
      </p:sp>
      <p:sp>
        <p:nvSpPr>
          <p:cNvPr id="1108" name="Shape 110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01.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110" name="Shape 1110"/>
          <p:cNvSpPr/>
          <p:nvPr/>
        </p:nvSpPr>
        <p:spPr>
          <a:xfrm>
            <a:off x="601606" y="436033"/>
            <a:ext cx="11801588"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Only “Popular” Baselines are often chosen</a:t>
            </a:r>
          </a:p>
        </p:txBody>
      </p:sp>
      <p:sp>
        <p:nvSpPr>
          <p:cNvPr id="1111" name="Shape 1111"/>
          <p:cNvSpPr/>
          <p:nvPr/>
        </p:nvSpPr>
        <p:spPr>
          <a:xfrm>
            <a:off x="660558" y="1512225"/>
            <a:ext cx="7470127" cy="1930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82763" indent="-382763" algn="l">
              <a:buSzPct val="75000"/>
              <a:buChar char="•"/>
              <a:defRPr sz="3000"/>
            </a:pPr>
            <a:r>
              <a:t>TF-IDF</a:t>
            </a:r>
          </a:p>
          <a:p>
            <a:pPr marL="382763" indent="-382763" algn="l">
              <a:buSzPct val="75000"/>
              <a:buChar char="•"/>
              <a:defRPr sz="3000"/>
            </a:pPr>
            <a:r>
              <a:t>BM25</a:t>
            </a:r>
          </a:p>
          <a:p>
            <a:pPr marL="382763" indent="-382763" algn="l">
              <a:buSzPct val="75000"/>
              <a:buChar char="•"/>
              <a:defRPr sz="3000"/>
            </a:pPr>
            <a:r>
              <a:t>Pivoted Document Length Normalization</a:t>
            </a:r>
          </a:p>
          <a:p>
            <a:pPr marL="382763" indent="-382763" algn="l">
              <a:buSzPct val="75000"/>
              <a:buChar char="•"/>
              <a:defRPr sz="3000"/>
            </a:pPr>
            <a:r>
              <a:t>…</a:t>
            </a:r>
          </a:p>
        </p:txBody>
      </p:sp>
      <p:sp>
        <p:nvSpPr>
          <p:cNvPr id="1112" name="Shape 1112"/>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113" name="Shape 1113"/>
          <p:cNvSpPr/>
          <p:nvPr/>
        </p:nvSpPr>
        <p:spPr>
          <a:xfrm>
            <a:off x="1358900" y="6489700"/>
            <a:ext cx="1464096" cy="0"/>
          </a:xfrm>
          <a:prstGeom prst="line">
            <a:avLst/>
          </a:prstGeom>
          <a:ln w="63500">
            <a:solidFill>
              <a:srgbClr val="000000"/>
            </a:solidFill>
            <a:miter lim="400000"/>
          </a:ln>
        </p:spPr>
        <p:txBody>
          <a:bodyPr lIns="50800" tIns="50800" rIns="50800" bIns="50800" anchor="ctr"/>
          <a:lstStyle/>
          <a:p>
            <a:pPr>
              <a:defRPr sz="2400"/>
            </a:pPr>
          </a:p>
        </p:txBody>
      </p:sp>
      <p:sp>
        <p:nvSpPr>
          <p:cNvPr id="1114" name="Shape 1114"/>
          <p:cNvSpPr/>
          <p:nvPr/>
        </p:nvSpPr>
        <p:spPr>
          <a:xfrm>
            <a:off x="1058333" y="6332140"/>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115" name="Shape 1115"/>
          <p:cNvSpPr/>
          <p:nvPr/>
        </p:nvSpPr>
        <p:spPr>
          <a:xfrm>
            <a:off x="656776" y="6764866"/>
            <a:ext cx="112339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1996</a:t>
            </a:r>
          </a:p>
        </p:txBody>
      </p:sp>
      <p:sp>
        <p:nvSpPr>
          <p:cNvPr id="1116" name="Shape 1116"/>
          <p:cNvSpPr/>
          <p:nvPr/>
        </p:nvSpPr>
        <p:spPr>
          <a:xfrm>
            <a:off x="59055" y="4461933"/>
            <a:ext cx="2625091"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solidFill>
                  <a:schemeClr val="accent1"/>
                </a:solidFill>
              </a:defRPr>
            </a:pPr>
            <a:r>
              <a:t>BM25</a:t>
            </a:r>
          </a:p>
          <a:p>
            <a:pPr>
              <a:defRPr sz="2500">
                <a:solidFill>
                  <a:schemeClr val="accent1"/>
                </a:solidFill>
              </a:defRPr>
            </a:pPr>
            <a:r>
              <a:t>Pivoted DL Norm.</a:t>
            </a:r>
          </a:p>
        </p:txBody>
      </p:sp>
      <p:sp>
        <p:nvSpPr>
          <p:cNvPr id="1117" name="Shape 1117"/>
          <p:cNvSpPr/>
          <p:nvPr/>
        </p:nvSpPr>
        <p:spPr>
          <a:xfrm>
            <a:off x="2810933" y="6332140"/>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118" name="Shape 1118"/>
          <p:cNvSpPr/>
          <p:nvPr/>
        </p:nvSpPr>
        <p:spPr>
          <a:xfrm>
            <a:off x="3119966" y="6489700"/>
            <a:ext cx="1464097" cy="0"/>
          </a:xfrm>
          <a:prstGeom prst="line">
            <a:avLst/>
          </a:prstGeom>
          <a:ln w="63500">
            <a:solidFill>
              <a:srgbClr val="000000"/>
            </a:solidFill>
            <a:miter lim="400000"/>
          </a:ln>
        </p:spPr>
        <p:txBody>
          <a:bodyPr lIns="50800" tIns="50800" rIns="50800" bIns="50800" anchor="ctr"/>
          <a:lstStyle/>
          <a:p>
            <a:pPr>
              <a:defRPr sz="2400"/>
            </a:pPr>
          </a:p>
        </p:txBody>
      </p:sp>
      <p:sp>
        <p:nvSpPr>
          <p:cNvPr id="1119" name="Shape 1119"/>
          <p:cNvSpPr/>
          <p:nvPr/>
        </p:nvSpPr>
        <p:spPr>
          <a:xfrm>
            <a:off x="2409376" y="6764866"/>
            <a:ext cx="112339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1998</a:t>
            </a:r>
          </a:p>
        </p:txBody>
      </p:sp>
      <p:sp>
        <p:nvSpPr>
          <p:cNvPr id="1120" name="Shape 1120"/>
          <p:cNvSpPr/>
          <p:nvPr/>
        </p:nvSpPr>
        <p:spPr>
          <a:xfrm>
            <a:off x="1705199" y="3888316"/>
            <a:ext cx="253174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solidFill>
                  <a:schemeClr val="accent1"/>
                </a:solidFill>
              </a:defRPr>
            </a:lvl1pPr>
          </a:lstStyle>
          <a:p>
            <a:pPr/>
            <a:r>
              <a:t>Language Model</a:t>
            </a:r>
          </a:p>
        </p:txBody>
      </p:sp>
      <p:sp>
        <p:nvSpPr>
          <p:cNvPr id="1121" name="Shape 1121"/>
          <p:cNvSpPr/>
          <p:nvPr/>
        </p:nvSpPr>
        <p:spPr>
          <a:xfrm>
            <a:off x="4563533" y="6340607"/>
            <a:ext cx="320279" cy="315119"/>
          </a:xfrm>
          <a:prstGeom prst="ellipse">
            <a:avLst/>
          </a:prstGeom>
          <a:ln w="38100">
            <a:solidFill>
              <a:srgbClr val="000000"/>
            </a:solidFill>
            <a:miter lim="400000"/>
          </a:ln>
        </p:spPr>
        <p:txBody>
          <a:bodyPr lIns="50800" tIns="50800" rIns="50800" bIns="50800" anchor="ctr"/>
          <a:lstStyle/>
          <a:p>
            <a:pPr>
              <a:defRPr sz="2400"/>
            </a:pPr>
          </a:p>
        </p:txBody>
      </p:sp>
      <p:sp>
        <p:nvSpPr>
          <p:cNvPr id="1122" name="Shape 1122"/>
          <p:cNvSpPr/>
          <p:nvPr/>
        </p:nvSpPr>
        <p:spPr>
          <a:xfrm>
            <a:off x="4872566" y="6498166"/>
            <a:ext cx="1464097" cy="1"/>
          </a:xfrm>
          <a:prstGeom prst="line">
            <a:avLst/>
          </a:prstGeom>
          <a:ln w="63500">
            <a:solidFill>
              <a:srgbClr val="000000"/>
            </a:solidFill>
            <a:miter lim="400000"/>
          </a:ln>
        </p:spPr>
        <p:txBody>
          <a:bodyPr lIns="50800" tIns="50800" rIns="50800" bIns="50800" anchor="ctr"/>
          <a:lstStyle/>
          <a:p>
            <a:pPr>
              <a:defRPr sz="2400"/>
            </a:pPr>
          </a:p>
        </p:txBody>
      </p:sp>
      <p:sp>
        <p:nvSpPr>
          <p:cNvPr id="1123" name="Shape 1123"/>
          <p:cNvSpPr/>
          <p:nvPr/>
        </p:nvSpPr>
        <p:spPr>
          <a:xfrm>
            <a:off x="4148768" y="6773333"/>
            <a:ext cx="1149809"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2002</a:t>
            </a:r>
          </a:p>
        </p:txBody>
      </p:sp>
      <p:sp>
        <p:nvSpPr>
          <p:cNvPr id="1124" name="Shape 1124"/>
          <p:cNvSpPr/>
          <p:nvPr/>
        </p:nvSpPr>
        <p:spPr>
          <a:xfrm flipV="1">
            <a:off x="2971800" y="4408923"/>
            <a:ext cx="0" cy="1866162"/>
          </a:xfrm>
          <a:prstGeom prst="line">
            <a:avLst/>
          </a:prstGeom>
          <a:ln w="63500">
            <a:solidFill>
              <a:schemeClr val="accent1"/>
            </a:solidFill>
            <a:miter lim="400000"/>
          </a:ln>
        </p:spPr>
        <p:txBody>
          <a:bodyPr lIns="50800" tIns="50800" rIns="50800" bIns="50800" anchor="ctr"/>
          <a:lstStyle/>
          <a:p>
            <a:pPr>
              <a:defRPr sz="2400"/>
            </a:pPr>
          </a:p>
        </p:txBody>
      </p:sp>
      <p:sp>
        <p:nvSpPr>
          <p:cNvPr id="1125" name="Shape 1125"/>
          <p:cNvSpPr/>
          <p:nvPr/>
        </p:nvSpPr>
        <p:spPr>
          <a:xfrm flipV="1">
            <a:off x="1218472" y="5792484"/>
            <a:ext cx="1" cy="482601"/>
          </a:xfrm>
          <a:prstGeom prst="line">
            <a:avLst/>
          </a:prstGeom>
          <a:ln w="63500">
            <a:solidFill>
              <a:schemeClr val="accent1"/>
            </a:solidFill>
            <a:miter lim="400000"/>
          </a:ln>
        </p:spPr>
        <p:txBody>
          <a:bodyPr lIns="50800" tIns="50800" rIns="50800" bIns="50800" anchor="ctr"/>
          <a:lstStyle/>
          <a:p>
            <a:pPr>
              <a:defRPr sz="2400"/>
            </a:pPr>
          </a:p>
        </p:txBody>
      </p:sp>
      <p:sp>
        <p:nvSpPr>
          <p:cNvPr id="1126" name="Shape 1126"/>
          <p:cNvSpPr/>
          <p:nvPr/>
        </p:nvSpPr>
        <p:spPr>
          <a:xfrm>
            <a:off x="3423519" y="4547884"/>
            <a:ext cx="2730818" cy="1244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solidFill>
                  <a:schemeClr val="accent1"/>
                </a:solidFill>
              </a:defRPr>
            </a:pPr>
            <a:r>
              <a:t>PL2</a:t>
            </a:r>
          </a:p>
          <a:p>
            <a:pPr>
              <a:defRPr sz="2500">
                <a:solidFill>
                  <a:schemeClr val="accent1"/>
                </a:solidFill>
              </a:defRPr>
            </a:pPr>
            <a:r>
              <a:t>Multi-bernoulli LM </a:t>
            </a:r>
            <a:br/>
            <a:r>
              <a:t>Two Stage LM</a:t>
            </a:r>
          </a:p>
        </p:txBody>
      </p:sp>
      <p:sp>
        <p:nvSpPr>
          <p:cNvPr id="1127" name="Shape 1127"/>
          <p:cNvSpPr/>
          <p:nvPr/>
        </p:nvSpPr>
        <p:spPr>
          <a:xfrm flipV="1">
            <a:off x="4732139" y="5792484"/>
            <a:ext cx="1" cy="482601"/>
          </a:xfrm>
          <a:prstGeom prst="line">
            <a:avLst/>
          </a:prstGeom>
          <a:ln w="63500">
            <a:solidFill>
              <a:schemeClr val="accent1"/>
            </a:solidFill>
            <a:miter lim="400000"/>
          </a:ln>
        </p:spPr>
        <p:txBody>
          <a:bodyPr lIns="50800" tIns="50800" rIns="50800" bIns="50800" anchor="ctr"/>
          <a:lstStyle/>
          <a:p>
            <a:pPr>
              <a:defRPr sz="2400"/>
            </a:pPr>
          </a:p>
        </p:txBody>
      </p:sp>
      <p:sp>
        <p:nvSpPr>
          <p:cNvPr id="1128" name="Shape 1128"/>
          <p:cNvSpPr/>
          <p:nvPr/>
        </p:nvSpPr>
        <p:spPr>
          <a:xfrm>
            <a:off x="6329341" y="6349073"/>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129" name="Shape 1129"/>
          <p:cNvSpPr/>
          <p:nvPr/>
        </p:nvSpPr>
        <p:spPr>
          <a:xfrm>
            <a:off x="6638374" y="6506633"/>
            <a:ext cx="1464097" cy="1"/>
          </a:xfrm>
          <a:prstGeom prst="line">
            <a:avLst/>
          </a:prstGeom>
          <a:ln w="63500">
            <a:solidFill>
              <a:srgbClr val="000000"/>
            </a:solidFill>
            <a:miter lim="400000"/>
          </a:ln>
        </p:spPr>
        <p:txBody>
          <a:bodyPr lIns="50800" tIns="50800" rIns="50800" bIns="50800" anchor="ctr"/>
          <a:lstStyle/>
          <a:p>
            <a:pPr>
              <a:defRPr sz="2400"/>
            </a:pPr>
          </a:p>
        </p:txBody>
      </p:sp>
      <p:sp>
        <p:nvSpPr>
          <p:cNvPr id="1130" name="Shape 1130"/>
          <p:cNvSpPr/>
          <p:nvPr/>
        </p:nvSpPr>
        <p:spPr>
          <a:xfrm>
            <a:off x="5914577" y="6781800"/>
            <a:ext cx="114980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2005</a:t>
            </a:r>
          </a:p>
        </p:txBody>
      </p:sp>
      <p:sp>
        <p:nvSpPr>
          <p:cNvPr id="1131" name="Shape 1131"/>
          <p:cNvSpPr/>
          <p:nvPr/>
        </p:nvSpPr>
        <p:spPr>
          <a:xfrm>
            <a:off x="5170903" y="3501799"/>
            <a:ext cx="2637156"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solidFill>
                  <a:schemeClr val="accent1"/>
                </a:solidFill>
              </a:defRPr>
            </a:pPr>
            <a:r>
              <a:t>BM3/PL3</a:t>
            </a:r>
          </a:p>
          <a:p>
            <a:pPr>
              <a:defRPr sz="2500">
                <a:solidFill>
                  <a:schemeClr val="accent1"/>
                </a:solidFill>
              </a:defRPr>
            </a:pPr>
            <a:r>
              <a:t>Axiomatic Models</a:t>
            </a:r>
          </a:p>
        </p:txBody>
      </p:sp>
      <p:sp>
        <p:nvSpPr>
          <p:cNvPr id="1132" name="Shape 1132"/>
          <p:cNvSpPr/>
          <p:nvPr/>
        </p:nvSpPr>
        <p:spPr>
          <a:xfrm flipV="1">
            <a:off x="6490208" y="4416106"/>
            <a:ext cx="1" cy="1866161"/>
          </a:xfrm>
          <a:prstGeom prst="line">
            <a:avLst/>
          </a:prstGeom>
          <a:ln w="63500">
            <a:solidFill>
              <a:schemeClr val="accent1"/>
            </a:solidFill>
            <a:miter lim="400000"/>
          </a:ln>
        </p:spPr>
        <p:txBody>
          <a:bodyPr lIns="50800" tIns="50800" rIns="50800" bIns="50800" anchor="ctr"/>
          <a:lstStyle/>
          <a:p>
            <a:pPr>
              <a:defRPr sz="2400"/>
            </a:pPr>
          </a:p>
        </p:txBody>
      </p:sp>
      <p:sp>
        <p:nvSpPr>
          <p:cNvPr id="1133" name="Shape 1133"/>
          <p:cNvSpPr/>
          <p:nvPr/>
        </p:nvSpPr>
        <p:spPr>
          <a:xfrm>
            <a:off x="203200" y="7309682"/>
            <a:ext cx="12596284"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lgn="l">
              <a:defRPr b="1" sz="3500">
                <a:latin typeface="Helvetica"/>
                <a:ea typeface="Helvetica"/>
                <a:cs typeface="Helvetica"/>
                <a:sym typeface="Helvetica"/>
              </a:defRPr>
            </a:pPr>
            <a:r>
              <a:t>It is harder and harder to re-implement all existing models</a:t>
            </a:r>
          </a:p>
          <a:p>
            <a:pPr algn="l">
              <a:defRPr b="1" sz="3500">
                <a:latin typeface="Helvetica"/>
                <a:ea typeface="Helvetica"/>
                <a:cs typeface="Helvetica"/>
                <a:sym typeface="Helvetica"/>
              </a:defRPr>
            </a:pPr>
            <a:r>
              <a:t>but they should be included in the comparison</a:t>
            </a:r>
          </a:p>
        </p:txBody>
      </p:sp>
      <p:sp>
        <p:nvSpPr>
          <p:cNvPr id="1134" name="Shape 1134"/>
          <p:cNvSpPr/>
          <p:nvPr/>
        </p:nvSpPr>
        <p:spPr>
          <a:xfrm>
            <a:off x="6893711" y="5309884"/>
            <a:ext cx="2713673"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solidFill>
                  <a:schemeClr val="accent1"/>
                </a:solidFill>
              </a:defRPr>
            </a:lvl1pPr>
          </a:lstStyle>
          <a:p>
            <a:pPr/>
            <a:r>
              <a:t>Information-based</a:t>
            </a:r>
          </a:p>
        </p:txBody>
      </p:sp>
      <p:sp>
        <p:nvSpPr>
          <p:cNvPr id="1135" name="Shape 1135"/>
          <p:cNvSpPr/>
          <p:nvPr/>
        </p:nvSpPr>
        <p:spPr>
          <a:xfrm flipV="1">
            <a:off x="8250547" y="5818461"/>
            <a:ext cx="1" cy="482601"/>
          </a:xfrm>
          <a:prstGeom prst="line">
            <a:avLst/>
          </a:prstGeom>
          <a:ln w="63500">
            <a:solidFill>
              <a:schemeClr val="accent1"/>
            </a:solidFill>
            <a:miter lim="400000"/>
          </a:ln>
        </p:spPr>
        <p:txBody>
          <a:bodyPr lIns="50800" tIns="50800" rIns="50800" bIns="50800" anchor="ctr"/>
          <a:lstStyle/>
          <a:p>
            <a:pPr>
              <a:defRPr sz="2400"/>
            </a:pPr>
          </a:p>
        </p:txBody>
      </p:sp>
      <p:sp>
        <p:nvSpPr>
          <p:cNvPr id="1136" name="Shape 1136"/>
          <p:cNvSpPr/>
          <p:nvPr/>
        </p:nvSpPr>
        <p:spPr>
          <a:xfrm>
            <a:off x="8095149" y="6349073"/>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137" name="Shape 1137"/>
          <p:cNvSpPr/>
          <p:nvPr/>
        </p:nvSpPr>
        <p:spPr>
          <a:xfrm>
            <a:off x="7715741" y="6781800"/>
            <a:ext cx="107909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2010</a:t>
            </a:r>
          </a:p>
        </p:txBody>
      </p:sp>
      <p:sp>
        <p:nvSpPr>
          <p:cNvPr id="1138" name="Shape 1138"/>
          <p:cNvSpPr/>
          <p:nvPr/>
        </p:nvSpPr>
        <p:spPr>
          <a:xfrm>
            <a:off x="9887754" y="6349073"/>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139" name="Shape 1139"/>
          <p:cNvSpPr/>
          <p:nvPr/>
        </p:nvSpPr>
        <p:spPr>
          <a:xfrm>
            <a:off x="9507534" y="6781800"/>
            <a:ext cx="108072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2011</a:t>
            </a:r>
          </a:p>
        </p:txBody>
      </p:sp>
      <p:sp>
        <p:nvSpPr>
          <p:cNvPr id="1140" name="Shape 1140"/>
          <p:cNvSpPr/>
          <p:nvPr/>
        </p:nvSpPr>
        <p:spPr>
          <a:xfrm>
            <a:off x="9427181" y="2790599"/>
            <a:ext cx="1241426"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solidFill>
                  <a:schemeClr val="accent1"/>
                </a:solidFill>
              </a:defRPr>
            </a:pPr>
            <a:r>
              <a:t>BM25+</a:t>
            </a:r>
          </a:p>
          <a:p>
            <a:pPr>
              <a:defRPr sz="2500">
                <a:solidFill>
                  <a:schemeClr val="accent1"/>
                </a:solidFill>
              </a:defRPr>
            </a:pPr>
            <a:r>
              <a:t>PIV+</a:t>
            </a:r>
          </a:p>
          <a:p>
            <a:pPr>
              <a:defRPr sz="2500">
                <a:solidFill>
                  <a:schemeClr val="accent1"/>
                </a:solidFill>
              </a:defRPr>
            </a:pPr>
            <a:r>
              <a:t>DIR+</a:t>
            </a:r>
          </a:p>
          <a:p>
            <a:pPr>
              <a:defRPr sz="2500">
                <a:solidFill>
                  <a:schemeClr val="accent1"/>
                </a:solidFill>
              </a:defRPr>
            </a:pPr>
            <a:r>
              <a:t>PL2+</a:t>
            </a:r>
          </a:p>
        </p:txBody>
      </p:sp>
      <p:sp>
        <p:nvSpPr>
          <p:cNvPr id="1141" name="Shape 1141"/>
          <p:cNvSpPr/>
          <p:nvPr/>
        </p:nvSpPr>
        <p:spPr>
          <a:xfrm flipV="1">
            <a:off x="10048620" y="4416106"/>
            <a:ext cx="1" cy="1866161"/>
          </a:xfrm>
          <a:prstGeom prst="line">
            <a:avLst/>
          </a:prstGeom>
          <a:ln w="63500">
            <a:solidFill>
              <a:schemeClr val="accent1"/>
            </a:solidFill>
            <a:miter lim="400000"/>
          </a:ln>
        </p:spPr>
        <p:txBody>
          <a:bodyPr lIns="50800" tIns="50800" rIns="50800" bIns="50800" anchor="ctr"/>
          <a:lstStyle/>
          <a:p>
            <a:pPr>
              <a:defRPr sz="2400"/>
            </a:pPr>
          </a:p>
        </p:txBody>
      </p:sp>
      <p:sp>
        <p:nvSpPr>
          <p:cNvPr id="1142" name="Shape 1142"/>
          <p:cNvSpPr/>
          <p:nvPr/>
        </p:nvSpPr>
        <p:spPr>
          <a:xfrm>
            <a:off x="8404183" y="6489700"/>
            <a:ext cx="1464096" cy="0"/>
          </a:xfrm>
          <a:prstGeom prst="line">
            <a:avLst/>
          </a:prstGeom>
          <a:ln w="63500">
            <a:solidFill>
              <a:srgbClr val="000000"/>
            </a:solidFill>
            <a:miter lim="400000"/>
          </a:ln>
        </p:spPr>
        <p:txBody>
          <a:bodyPr lIns="50800" tIns="50800" rIns="50800" bIns="50800" anchor="ctr"/>
          <a:lstStyle/>
          <a:p>
            <a:pPr>
              <a:defRPr sz="2400"/>
            </a:pPr>
          </a:p>
        </p:txBody>
      </p:sp>
      <p:sp>
        <p:nvSpPr>
          <p:cNvPr id="1143" name="Shape 1143"/>
          <p:cNvSpPr/>
          <p:nvPr/>
        </p:nvSpPr>
        <p:spPr>
          <a:xfrm>
            <a:off x="10195390" y="6489700"/>
            <a:ext cx="1464097" cy="0"/>
          </a:xfrm>
          <a:prstGeom prst="line">
            <a:avLst/>
          </a:prstGeom>
          <a:ln w="63500">
            <a:solidFill>
              <a:srgbClr val="000000"/>
            </a:solidFill>
            <a:miter lim="400000"/>
          </a:ln>
        </p:spPr>
        <p:txBody>
          <a:bodyPr lIns="50800" tIns="50800" rIns="50800" bIns="50800" anchor="ctr"/>
          <a:lstStyle/>
          <a:p>
            <a:pPr>
              <a:defRPr sz="2400"/>
            </a:pPr>
          </a:p>
        </p:txBody>
      </p:sp>
      <p:sp>
        <p:nvSpPr>
          <p:cNvPr id="1144" name="Shape 1144"/>
          <p:cNvSpPr/>
          <p:nvPr/>
        </p:nvSpPr>
        <p:spPr>
          <a:xfrm>
            <a:off x="11238682" y="5292950"/>
            <a:ext cx="119062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solidFill>
                  <a:schemeClr val="accent1"/>
                </a:solidFill>
              </a:defRPr>
            </a:lvl1pPr>
          </a:lstStyle>
          <a:p>
            <a:pPr/>
            <a:r>
              <a:t>NTFIDF</a:t>
            </a:r>
          </a:p>
        </p:txBody>
      </p:sp>
      <p:sp>
        <p:nvSpPr>
          <p:cNvPr id="1145" name="Shape 1145"/>
          <p:cNvSpPr/>
          <p:nvPr/>
        </p:nvSpPr>
        <p:spPr>
          <a:xfrm flipV="1">
            <a:off x="11833994" y="5801528"/>
            <a:ext cx="1" cy="482601"/>
          </a:xfrm>
          <a:prstGeom prst="line">
            <a:avLst/>
          </a:prstGeom>
          <a:ln w="63500">
            <a:solidFill>
              <a:schemeClr val="accent1"/>
            </a:solidFill>
            <a:miter lim="400000"/>
          </a:ln>
        </p:spPr>
        <p:txBody>
          <a:bodyPr lIns="50800" tIns="50800" rIns="50800" bIns="50800" anchor="ctr"/>
          <a:lstStyle/>
          <a:p>
            <a:pPr>
              <a:defRPr sz="2400"/>
            </a:pPr>
          </a:p>
        </p:txBody>
      </p:sp>
      <p:sp>
        <p:nvSpPr>
          <p:cNvPr id="1146" name="Shape 1146"/>
          <p:cNvSpPr/>
          <p:nvPr/>
        </p:nvSpPr>
        <p:spPr>
          <a:xfrm>
            <a:off x="11678596" y="6332140"/>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147" name="Shape 1147"/>
          <p:cNvSpPr/>
          <p:nvPr/>
        </p:nvSpPr>
        <p:spPr>
          <a:xfrm>
            <a:off x="11295937" y="6764866"/>
            <a:ext cx="108559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2013</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6" presetID="23" grpId="1" fill="hold">
                                  <p:stCondLst>
                                    <p:cond delay="0"/>
                                  </p:stCondLst>
                                  <p:iterate type="el" backwards="0">
                                    <p:tmAbs val="0"/>
                                  </p:iterate>
                                  <p:childTnLst>
                                    <p:set>
                                      <p:cBhvr>
                                        <p:cTn id="6" fill="hold"/>
                                        <p:tgtEl>
                                          <p:spTgt spid="1114"/>
                                        </p:tgtEl>
                                        <p:attrNameLst>
                                          <p:attrName>style.visibility</p:attrName>
                                        </p:attrNameLst>
                                      </p:cBhvr>
                                      <p:to>
                                        <p:strVal val="visible"/>
                                      </p:to>
                                    </p:set>
                                    <p:anim calcmode="lin" valueType="num">
                                      <p:cBhvr>
                                        <p:cTn id="7" dur="500" fill="hold"/>
                                        <p:tgtEl>
                                          <p:spTgt spid="1114"/>
                                        </p:tgtEl>
                                        <p:attrNameLst>
                                          <p:attrName>ppt_w</p:attrName>
                                        </p:attrNameLst>
                                      </p:cBhvr>
                                      <p:tavLst>
                                        <p:tav tm="0">
                                          <p:val>
                                            <p:fltVal val="0"/>
                                          </p:val>
                                        </p:tav>
                                        <p:tav tm="100000">
                                          <p:val>
                                            <p:strVal val="#ppt_w"/>
                                          </p:val>
                                        </p:tav>
                                      </p:tavLst>
                                    </p:anim>
                                    <p:anim calcmode="lin" valueType="num">
                                      <p:cBhvr>
                                        <p:cTn id="8" dur="500" fill="hold"/>
                                        <p:tgtEl>
                                          <p:spTgt spid="111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Class="entr" nodeType="afterEffect" presetID="9" grpId="2" fill="hold">
                                  <p:stCondLst>
                                    <p:cond delay="0"/>
                                  </p:stCondLst>
                                  <p:iterate type="el" backwards="0">
                                    <p:tmAbs val="0"/>
                                  </p:iterate>
                                  <p:childTnLst>
                                    <p:set>
                                      <p:cBhvr>
                                        <p:cTn id="11" fill="hold"/>
                                        <p:tgtEl>
                                          <p:spTgt spid="1116"/>
                                        </p:tgtEl>
                                        <p:attrNameLst>
                                          <p:attrName>style.visibility</p:attrName>
                                        </p:attrNameLst>
                                      </p:cBhvr>
                                      <p:to>
                                        <p:strVal val="visible"/>
                                      </p:to>
                                    </p:set>
                                    <p:animEffect filter="dissolve" transition="in">
                                      <p:cBhvr>
                                        <p:cTn id="12" dur="500"/>
                                        <p:tgtEl>
                                          <p:spTgt spid="1116"/>
                                        </p:tgtEl>
                                      </p:cBhvr>
                                    </p:animEffect>
                                  </p:childTnLst>
                                </p:cTn>
                              </p:par>
                            </p:childTnLst>
                          </p:cTn>
                        </p:par>
                        <p:par>
                          <p:cTn id="13" fill="hold">
                            <p:stCondLst>
                              <p:cond delay="1000"/>
                            </p:stCondLst>
                            <p:childTnLst>
                              <p:par>
                                <p:cTn id="14" presetClass="entr" nodeType="afterEffect" presetID="9" grpId="3" fill="hold">
                                  <p:stCondLst>
                                    <p:cond delay="0"/>
                                  </p:stCondLst>
                                  <p:iterate type="el" backwards="0">
                                    <p:tmAbs val="0"/>
                                  </p:iterate>
                                  <p:childTnLst>
                                    <p:set>
                                      <p:cBhvr>
                                        <p:cTn id="15" fill="hold"/>
                                        <p:tgtEl>
                                          <p:spTgt spid="1125"/>
                                        </p:tgtEl>
                                        <p:attrNameLst>
                                          <p:attrName>style.visibility</p:attrName>
                                        </p:attrNameLst>
                                      </p:cBhvr>
                                      <p:to>
                                        <p:strVal val="visible"/>
                                      </p:to>
                                    </p:set>
                                    <p:animEffect filter="dissolve" transition="in">
                                      <p:cBhvr>
                                        <p:cTn id="16" dur="500"/>
                                        <p:tgtEl>
                                          <p:spTgt spid="1125"/>
                                        </p:tgtEl>
                                      </p:cBhvr>
                                    </p:animEffect>
                                  </p:childTnLst>
                                </p:cTn>
                              </p:par>
                            </p:childTnLst>
                          </p:cTn>
                        </p:par>
                        <p:par>
                          <p:cTn id="17" fill="hold">
                            <p:stCondLst>
                              <p:cond delay="1500"/>
                            </p:stCondLst>
                            <p:childTnLst>
                              <p:par>
                                <p:cTn id="18" presetClass="entr" nodeType="afterEffect" presetSubtype="0" presetID="1" grpId="4" fill="hold">
                                  <p:stCondLst>
                                    <p:cond delay="0"/>
                                  </p:stCondLst>
                                  <p:iterate type="lt" backwards="0">
                                    <p:tmAbs val="100"/>
                                  </p:iterate>
                                  <p:childTnLst>
                                    <p:set>
                                      <p:cBhvr>
                                        <p:cTn id="19" fill="hold"/>
                                        <p:tgtEl>
                                          <p:spTgt spid="1115"/>
                                        </p:tgtEl>
                                        <p:attrNameLst>
                                          <p:attrName>style.visibility</p:attrName>
                                        </p:attrNameLst>
                                      </p:cBhvr>
                                      <p:to>
                                        <p:strVal val="visible"/>
                                      </p:to>
                                    </p:set>
                                  </p:childTnLst>
                                </p:cTn>
                              </p:par>
                            </p:childTnLst>
                          </p:cTn>
                        </p:par>
                        <p:par>
                          <p:cTn id="20" fill="hold">
                            <p:stCondLst>
                              <p:cond delay="1500"/>
                            </p:stCondLst>
                            <p:childTnLst>
                              <p:par>
                                <p:cTn id="21" presetClass="entr" nodeType="afterEffect" presetID="9" grpId="5" fill="hold">
                                  <p:stCondLst>
                                    <p:cond delay="0"/>
                                  </p:stCondLst>
                                  <p:iterate type="el" backwards="0">
                                    <p:tmAbs val="0"/>
                                  </p:iterate>
                                  <p:childTnLst>
                                    <p:set>
                                      <p:cBhvr>
                                        <p:cTn id="22" fill="hold"/>
                                        <p:tgtEl>
                                          <p:spTgt spid="1113"/>
                                        </p:tgtEl>
                                        <p:attrNameLst>
                                          <p:attrName>style.visibility</p:attrName>
                                        </p:attrNameLst>
                                      </p:cBhvr>
                                      <p:to>
                                        <p:strVal val="visible"/>
                                      </p:to>
                                    </p:set>
                                    <p:animEffect filter="dissolve" transition="in">
                                      <p:cBhvr>
                                        <p:cTn id="23" dur="500"/>
                                        <p:tgtEl>
                                          <p:spTgt spid="1113"/>
                                        </p:tgtEl>
                                      </p:cBhvr>
                                    </p:animEffect>
                                  </p:childTnLst>
                                </p:cTn>
                              </p:par>
                            </p:childTnLst>
                          </p:cTn>
                        </p:par>
                        <p:par>
                          <p:cTn id="24" fill="hold">
                            <p:stCondLst>
                              <p:cond delay="2000"/>
                            </p:stCondLst>
                            <p:childTnLst>
                              <p:par>
                                <p:cTn id="25" presetClass="entr" nodeType="afterEffect" presetSubtype="16" presetID="23" grpId="6" fill="hold">
                                  <p:stCondLst>
                                    <p:cond delay="0"/>
                                  </p:stCondLst>
                                  <p:iterate type="el" backwards="0">
                                    <p:tmAbs val="0"/>
                                  </p:iterate>
                                  <p:childTnLst>
                                    <p:set>
                                      <p:cBhvr>
                                        <p:cTn id="26" fill="hold"/>
                                        <p:tgtEl>
                                          <p:spTgt spid="1117"/>
                                        </p:tgtEl>
                                        <p:attrNameLst>
                                          <p:attrName>style.visibility</p:attrName>
                                        </p:attrNameLst>
                                      </p:cBhvr>
                                      <p:to>
                                        <p:strVal val="visible"/>
                                      </p:to>
                                    </p:set>
                                    <p:anim calcmode="lin" valueType="num">
                                      <p:cBhvr>
                                        <p:cTn id="27" dur="500" fill="hold"/>
                                        <p:tgtEl>
                                          <p:spTgt spid="1117"/>
                                        </p:tgtEl>
                                        <p:attrNameLst>
                                          <p:attrName>ppt_w</p:attrName>
                                        </p:attrNameLst>
                                      </p:cBhvr>
                                      <p:tavLst>
                                        <p:tav tm="0">
                                          <p:val>
                                            <p:fltVal val="0"/>
                                          </p:val>
                                        </p:tav>
                                        <p:tav tm="100000">
                                          <p:val>
                                            <p:strVal val="#ppt_w"/>
                                          </p:val>
                                        </p:tav>
                                      </p:tavLst>
                                    </p:anim>
                                    <p:anim calcmode="lin" valueType="num">
                                      <p:cBhvr>
                                        <p:cTn id="28" dur="500" fill="hold"/>
                                        <p:tgtEl>
                                          <p:spTgt spid="1117"/>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Class="entr" nodeType="afterEffect" presetID="9" grpId="7" fill="hold">
                                  <p:stCondLst>
                                    <p:cond delay="0"/>
                                  </p:stCondLst>
                                  <p:iterate type="el" backwards="0">
                                    <p:tmAbs val="0"/>
                                  </p:iterate>
                                  <p:childTnLst>
                                    <p:set>
                                      <p:cBhvr>
                                        <p:cTn id="31" fill="hold"/>
                                        <p:tgtEl>
                                          <p:spTgt spid="1120"/>
                                        </p:tgtEl>
                                        <p:attrNameLst>
                                          <p:attrName>style.visibility</p:attrName>
                                        </p:attrNameLst>
                                      </p:cBhvr>
                                      <p:to>
                                        <p:strVal val="visible"/>
                                      </p:to>
                                    </p:set>
                                    <p:animEffect filter="dissolve" transition="in">
                                      <p:cBhvr>
                                        <p:cTn id="32" dur="1000"/>
                                        <p:tgtEl>
                                          <p:spTgt spid="1120"/>
                                        </p:tgtEl>
                                      </p:cBhvr>
                                    </p:animEffect>
                                  </p:childTnLst>
                                </p:cTn>
                              </p:par>
                            </p:childTnLst>
                          </p:cTn>
                        </p:par>
                        <p:par>
                          <p:cTn id="33" fill="hold">
                            <p:stCondLst>
                              <p:cond delay="3500"/>
                            </p:stCondLst>
                            <p:childTnLst>
                              <p:par>
                                <p:cTn id="34" presetClass="entr" nodeType="afterEffect" presetID="9" grpId="8" fill="hold">
                                  <p:stCondLst>
                                    <p:cond delay="0"/>
                                  </p:stCondLst>
                                  <p:iterate type="el" backwards="0">
                                    <p:tmAbs val="0"/>
                                  </p:iterate>
                                  <p:childTnLst>
                                    <p:set>
                                      <p:cBhvr>
                                        <p:cTn id="35" fill="hold"/>
                                        <p:tgtEl>
                                          <p:spTgt spid="1124"/>
                                        </p:tgtEl>
                                        <p:attrNameLst>
                                          <p:attrName>style.visibility</p:attrName>
                                        </p:attrNameLst>
                                      </p:cBhvr>
                                      <p:to>
                                        <p:strVal val="visible"/>
                                      </p:to>
                                    </p:set>
                                    <p:animEffect filter="dissolve" transition="in">
                                      <p:cBhvr>
                                        <p:cTn id="36" dur="1000"/>
                                        <p:tgtEl>
                                          <p:spTgt spid="1124"/>
                                        </p:tgtEl>
                                      </p:cBhvr>
                                    </p:animEffect>
                                  </p:childTnLst>
                                </p:cTn>
                              </p:par>
                            </p:childTnLst>
                          </p:cTn>
                        </p:par>
                        <p:par>
                          <p:cTn id="37" fill="hold">
                            <p:stCondLst>
                              <p:cond delay="4500"/>
                            </p:stCondLst>
                            <p:childTnLst>
                              <p:par>
                                <p:cTn id="38" presetClass="entr" nodeType="afterEffect" presetSubtype="0" presetID="1" grpId="9" fill="hold">
                                  <p:stCondLst>
                                    <p:cond delay="0"/>
                                  </p:stCondLst>
                                  <p:iterate type="lt" backwards="0">
                                    <p:tmAbs val="100"/>
                                  </p:iterate>
                                  <p:childTnLst>
                                    <p:set>
                                      <p:cBhvr>
                                        <p:cTn id="39" fill="hold"/>
                                        <p:tgtEl>
                                          <p:spTgt spid="1119"/>
                                        </p:tgtEl>
                                        <p:attrNameLst>
                                          <p:attrName>style.visibility</p:attrName>
                                        </p:attrNameLst>
                                      </p:cBhvr>
                                      <p:to>
                                        <p:strVal val="visible"/>
                                      </p:to>
                                    </p:set>
                                  </p:childTnLst>
                                </p:cTn>
                              </p:par>
                            </p:childTnLst>
                          </p:cTn>
                        </p:par>
                        <p:par>
                          <p:cTn id="40" fill="hold">
                            <p:stCondLst>
                              <p:cond delay="4500"/>
                            </p:stCondLst>
                            <p:childTnLst>
                              <p:par>
                                <p:cTn id="41" presetClass="entr" nodeType="afterEffect" presetID="9" grpId="10" fill="hold">
                                  <p:stCondLst>
                                    <p:cond delay="0"/>
                                  </p:stCondLst>
                                  <p:iterate type="el" backwards="0">
                                    <p:tmAbs val="0"/>
                                  </p:iterate>
                                  <p:childTnLst>
                                    <p:set>
                                      <p:cBhvr>
                                        <p:cTn id="42" fill="hold"/>
                                        <p:tgtEl>
                                          <p:spTgt spid="1118"/>
                                        </p:tgtEl>
                                        <p:attrNameLst>
                                          <p:attrName>style.visibility</p:attrName>
                                        </p:attrNameLst>
                                      </p:cBhvr>
                                      <p:to>
                                        <p:strVal val="visible"/>
                                      </p:to>
                                    </p:set>
                                    <p:animEffect filter="dissolve" transition="in">
                                      <p:cBhvr>
                                        <p:cTn id="43" dur="500"/>
                                        <p:tgtEl>
                                          <p:spTgt spid="1118"/>
                                        </p:tgtEl>
                                      </p:cBhvr>
                                    </p:animEffect>
                                  </p:childTnLst>
                                </p:cTn>
                              </p:par>
                            </p:childTnLst>
                          </p:cTn>
                        </p:par>
                        <p:par>
                          <p:cTn id="44" fill="hold">
                            <p:stCondLst>
                              <p:cond delay="5000"/>
                            </p:stCondLst>
                            <p:childTnLst>
                              <p:par>
                                <p:cTn id="45" presetClass="entr" nodeType="afterEffect" presetSubtype="16" presetID="23" grpId="11" fill="hold">
                                  <p:stCondLst>
                                    <p:cond delay="0"/>
                                  </p:stCondLst>
                                  <p:iterate type="el" backwards="0">
                                    <p:tmAbs val="0"/>
                                  </p:iterate>
                                  <p:childTnLst>
                                    <p:set>
                                      <p:cBhvr>
                                        <p:cTn id="46" fill="hold"/>
                                        <p:tgtEl>
                                          <p:spTgt spid="1121"/>
                                        </p:tgtEl>
                                        <p:attrNameLst>
                                          <p:attrName>style.visibility</p:attrName>
                                        </p:attrNameLst>
                                      </p:cBhvr>
                                      <p:to>
                                        <p:strVal val="visible"/>
                                      </p:to>
                                    </p:set>
                                    <p:anim calcmode="lin" valueType="num">
                                      <p:cBhvr>
                                        <p:cTn id="47" dur="500" fill="hold"/>
                                        <p:tgtEl>
                                          <p:spTgt spid="1121"/>
                                        </p:tgtEl>
                                        <p:attrNameLst>
                                          <p:attrName>ppt_w</p:attrName>
                                        </p:attrNameLst>
                                      </p:cBhvr>
                                      <p:tavLst>
                                        <p:tav tm="0">
                                          <p:val>
                                            <p:fltVal val="0"/>
                                          </p:val>
                                        </p:tav>
                                        <p:tav tm="100000">
                                          <p:val>
                                            <p:strVal val="#ppt_w"/>
                                          </p:val>
                                        </p:tav>
                                      </p:tavLst>
                                    </p:anim>
                                    <p:anim calcmode="lin" valueType="num">
                                      <p:cBhvr>
                                        <p:cTn id="48" dur="500" fill="hold"/>
                                        <p:tgtEl>
                                          <p:spTgt spid="1121"/>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Class="entr" nodeType="afterEffect" presetID="9" grpId="12" fill="hold">
                                  <p:stCondLst>
                                    <p:cond delay="0"/>
                                  </p:stCondLst>
                                  <p:iterate type="el" backwards="0">
                                    <p:tmAbs val="0"/>
                                  </p:iterate>
                                  <p:childTnLst>
                                    <p:set>
                                      <p:cBhvr>
                                        <p:cTn id="51" fill="hold"/>
                                        <p:tgtEl>
                                          <p:spTgt spid="1126"/>
                                        </p:tgtEl>
                                        <p:attrNameLst>
                                          <p:attrName>style.visibility</p:attrName>
                                        </p:attrNameLst>
                                      </p:cBhvr>
                                      <p:to>
                                        <p:strVal val="visible"/>
                                      </p:to>
                                    </p:set>
                                    <p:animEffect filter="dissolve" transition="in">
                                      <p:cBhvr>
                                        <p:cTn id="52" dur="1000"/>
                                        <p:tgtEl>
                                          <p:spTgt spid="1126"/>
                                        </p:tgtEl>
                                      </p:cBhvr>
                                    </p:animEffect>
                                  </p:childTnLst>
                                </p:cTn>
                              </p:par>
                            </p:childTnLst>
                          </p:cTn>
                        </p:par>
                        <p:par>
                          <p:cTn id="53" fill="hold">
                            <p:stCondLst>
                              <p:cond delay="6500"/>
                            </p:stCondLst>
                            <p:childTnLst>
                              <p:par>
                                <p:cTn id="54" presetClass="entr" nodeType="afterEffect" presetID="9" grpId="13" fill="hold">
                                  <p:stCondLst>
                                    <p:cond delay="0"/>
                                  </p:stCondLst>
                                  <p:iterate type="el" backwards="0">
                                    <p:tmAbs val="0"/>
                                  </p:iterate>
                                  <p:childTnLst>
                                    <p:set>
                                      <p:cBhvr>
                                        <p:cTn id="55" fill="hold"/>
                                        <p:tgtEl>
                                          <p:spTgt spid="1127"/>
                                        </p:tgtEl>
                                        <p:attrNameLst>
                                          <p:attrName>style.visibility</p:attrName>
                                        </p:attrNameLst>
                                      </p:cBhvr>
                                      <p:to>
                                        <p:strVal val="visible"/>
                                      </p:to>
                                    </p:set>
                                    <p:animEffect filter="dissolve" transition="in">
                                      <p:cBhvr>
                                        <p:cTn id="56" dur="1000"/>
                                        <p:tgtEl>
                                          <p:spTgt spid="1127"/>
                                        </p:tgtEl>
                                      </p:cBhvr>
                                    </p:animEffect>
                                  </p:childTnLst>
                                </p:cTn>
                              </p:par>
                            </p:childTnLst>
                          </p:cTn>
                        </p:par>
                        <p:par>
                          <p:cTn id="57" fill="hold">
                            <p:stCondLst>
                              <p:cond delay="7500"/>
                            </p:stCondLst>
                            <p:childTnLst>
                              <p:par>
                                <p:cTn id="58" presetClass="entr" nodeType="afterEffect" presetSubtype="0" presetID="1" grpId="14" fill="hold">
                                  <p:stCondLst>
                                    <p:cond delay="0"/>
                                  </p:stCondLst>
                                  <p:iterate type="lt" backwards="0">
                                    <p:tmAbs val="100"/>
                                  </p:iterate>
                                  <p:childTnLst>
                                    <p:set>
                                      <p:cBhvr>
                                        <p:cTn id="59" fill="hold"/>
                                        <p:tgtEl>
                                          <p:spTgt spid="1123"/>
                                        </p:tgtEl>
                                        <p:attrNameLst>
                                          <p:attrName>style.visibility</p:attrName>
                                        </p:attrNameLst>
                                      </p:cBhvr>
                                      <p:to>
                                        <p:strVal val="visible"/>
                                      </p:to>
                                    </p:set>
                                  </p:childTnLst>
                                </p:cTn>
                              </p:par>
                            </p:childTnLst>
                          </p:cTn>
                        </p:par>
                        <p:par>
                          <p:cTn id="60" fill="hold">
                            <p:stCondLst>
                              <p:cond delay="7500"/>
                            </p:stCondLst>
                            <p:childTnLst>
                              <p:par>
                                <p:cTn id="61" presetClass="entr" nodeType="afterEffect" presetID="9" grpId="15" fill="hold">
                                  <p:stCondLst>
                                    <p:cond delay="0"/>
                                  </p:stCondLst>
                                  <p:iterate type="el" backwards="0">
                                    <p:tmAbs val="0"/>
                                  </p:iterate>
                                  <p:childTnLst>
                                    <p:set>
                                      <p:cBhvr>
                                        <p:cTn id="62" fill="hold"/>
                                        <p:tgtEl>
                                          <p:spTgt spid="1122"/>
                                        </p:tgtEl>
                                        <p:attrNameLst>
                                          <p:attrName>style.visibility</p:attrName>
                                        </p:attrNameLst>
                                      </p:cBhvr>
                                      <p:to>
                                        <p:strVal val="visible"/>
                                      </p:to>
                                    </p:set>
                                    <p:animEffect filter="dissolve" transition="in">
                                      <p:cBhvr>
                                        <p:cTn id="63" dur="500"/>
                                        <p:tgtEl>
                                          <p:spTgt spid="1122"/>
                                        </p:tgtEl>
                                      </p:cBhvr>
                                    </p:animEffect>
                                  </p:childTnLst>
                                </p:cTn>
                              </p:par>
                            </p:childTnLst>
                          </p:cTn>
                        </p:par>
                        <p:par>
                          <p:cTn id="64" fill="hold">
                            <p:stCondLst>
                              <p:cond delay="8000"/>
                            </p:stCondLst>
                            <p:childTnLst>
                              <p:par>
                                <p:cTn id="65" presetClass="entr" nodeType="afterEffect" presetSubtype="16" presetID="23" grpId="16" fill="hold">
                                  <p:stCondLst>
                                    <p:cond delay="0"/>
                                  </p:stCondLst>
                                  <p:iterate type="el" backwards="0">
                                    <p:tmAbs val="0"/>
                                  </p:iterate>
                                  <p:childTnLst>
                                    <p:set>
                                      <p:cBhvr>
                                        <p:cTn id="66" fill="hold"/>
                                        <p:tgtEl>
                                          <p:spTgt spid="1128"/>
                                        </p:tgtEl>
                                        <p:attrNameLst>
                                          <p:attrName>style.visibility</p:attrName>
                                        </p:attrNameLst>
                                      </p:cBhvr>
                                      <p:to>
                                        <p:strVal val="visible"/>
                                      </p:to>
                                    </p:set>
                                    <p:anim calcmode="lin" valueType="num">
                                      <p:cBhvr>
                                        <p:cTn id="67" dur="500" fill="hold"/>
                                        <p:tgtEl>
                                          <p:spTgt spid="1128"/>
                                        </p:tgtEl>
                                        <p:attrNameLst>
                                          <p:attrName>ppt_w</p:attrName>
                                        </p:attrNameLst>
                                      </p:cBhvr>
                                      <p:tavLst>
                                        <p:tav tm="0">
                                          <p:val>
                                            <p:fltVal val="0"/>
                                          </p:val>
                                        </p:tav>
                                        <p:tav tm="100000">
                                          <p:val>
                                            <p:strVal val="#ppt_w"/>
                                          </p:val>
                                        </p:tav>
                                      </p:tavLst>
                                    </p:anim>
                                    <p:anim calcmode="lin" valueType="num">
                                      <p:cBhvr>
                                        <p:cTn id="68" dur="500" fill="hold"/>
                                        <p:tgtEl>
                                          <p:spTgt spid="1128"/>
                                        </p:tgtEl>
                                        <p:attrNameLst>
                                          <p:attrName>ppt_h</p:attrName>
                                        </p:attrNameLst>
                                      </p:cBhvr>
                                      <p:tavLst>
                                        <p:tav tm="0">
                                          <p:val>
                                            <p:fltVal val="0"/>
                                          </p:val>
                                        </p:tav>
                                        <p:tav tm="100000">
                                          <p:val>
                                            <p:strVal val="#ppt_h"/>
                                          </p:val>
                                        </p:tav>
                                      </p:tavLst>
                                    </p:anim>
                                  </p:childTnLst>
                                </p:cTn>
                              </p:par>
                            </p:childTnLst>
                          </p:cTn>
                        </p:par>
                        <p:par>
                          <p:cTn id="69" fill="hold">
                            <p:stCondLst>
                              <p:cond delay="8500"/>
                            </p:stCondLst>
                            <p:childTnLst>
                              <p:par>
                                <p:cTn id="70" presetClass="entr" nodeType="afterEffect" presetID="9" grpId="17" fill="hold">
                                  <p:stCondLst>
                                    <p:cond delay="0"/>
                                  </p:stCondLst>
                                  <p:iterate type="el" backwards="0">
                                    <p:tmAbs val="0"/>
                                  </p:iterate>
                                  <p:childTnLst>
                                    <p:set>
                                      <p:cBhvr>
                                        <p:cTn id="71" fill="hold"/>
                                        <p:tgtEl>
                                          <p:spTgt spid="1131"/>
                                        </p:tgtEl>
                                        <p:attrNameLst>
                                          <p:attrName>style.visibility</p:attrName>
                                        </p:attrNameLst>
                                      </p:cBhvr>
                                      <p:to>
                                        <p:strVal val="visible"/>
                                      </p:to>
                                    </p:set>
                                    <p:animEffect filter="dissolve" transition="in">
                                      <p:cBhvr>
                                        <p:cTn id="72" dur="1000"/>
                                        <p:tgtEl>
                                          <p:spTgt spid="1131"/>
                                        </p:tgtEl>
                                      </p:cBhvr>
                                    </p:animEffect>
                                  </p:childTnLst>
                                </p:cTn>
                              </p:par>
                            </p:childTnLst>
                          </p:cTn>
                        </p:par>
                        <p:par>
                          <p:cTn id="73" fill="hold">
                            <p:stCondLst>
                              <p:cond delay="9500"/>
                            </p:stCondLst>
                            <p:childTnLst>
                              <p:par>
                                <p:cTn id="74" presetClass="entr" nodeType="afterEffect" presetID="9" grpId="18" fill="hold">
                                  <p:stCondLst>
                                    <p:cond delay="0"/>
                                  </p:stCondLst>
                                  <p:iterate type="el" backwards="0">
                                    <p:tmAbs val="0"/>
                                  </p:iterate>
                                  <p:childTnLst>
                                    <p:set>
                                      <p:cBhvr>
                                        <p:cTn id="75" fill="hold"/>
                                        <p:tgtEl>
                                          <p:spTgt spid="1132"/>
                                        </p:tgtEl>
                                        <p:attrNameLst>
                                          <p:attrName>style.visibility</p:attrName>
                                        </p:attrNameLst>
                                      </p:cBhvr>
                                      <p:to>
                                        <p:strVal val="visible"/>
                                      </p:to>
                                    </p:set>
                                    <p:animEffect filter="dissolve" transition="in">
                                      <p:cBhvr>
                                        <p:cTn id="76" dur="1000"/>
                                        <p:tgtEl>
                                          <p:spTgt spid="1132"/>
                                        </p:tgtEl>
                                      </p:cBhvr>
                                    </p:animEffect>
                                  </p:childTnLst>
                                </p:cTn>
                              </p:par>
                            </p:childTnLst>
                          </p:cTn>
                        </p:par>
                        <p:par>
                          <p:cTn id="77" fill="hold">
                            <p:stCondLst>
                              <p:cond delay="10500"/>
                            </p:stCondLst>
                            <p:childTnLst>
                              <p:par>
                                <p:cTn id="78" presetClass="entr" nodeType="afterEffect" presetSubtype="0" presetID="1" grpId="19" fill="hold">
                                  <p:stCondLst>
                                    <p:cond delay="0"/>
                                  </p:stCondLst>
                                  <p:iterate type="lt" backwards="0">
                                    <p:tmAbs val="100"/>
                                  </p:iterate>
                                  <p:childTnLst>
                                    <p:set>
                                      <p:cBhvr>
                                        <p:cTn id="79" fill="hold"/>
                                        <p:tgtEl>
                                          <p:spTgt spid="1130"/>
                                        </p:tgtEl>
                                        <p:attrNameLst>
                                          <p:attrName>style.visibility</p:attrName>
                                        </p:attrNameLst>
                                      </p:cBhvr>
                                      <p:to>
                                        <p:strVal val="visible"/>
                                      </p:to>
                                    </p:set>
                                  </p:childTnLst>
                                </p:cTn>
                              </p:par>
                            </p:childTnLst>
                          </p:cTn>
                        </p:par>
                        <p:par>
                          <p:cTn id="80" fill="hold">
                            <p:stCondLst>
                              <p:cond delay="10500"/>
                            </p:stCondLst>
                            <p:childTnLst>
                              <p:par>
                                <p:cTn id="81" presetClass="entr" nodeType="afterEffect" presetID="9" grpId="20" fill="hold">
                                  <p:stCondLst>
                                    <p:cond delay="0"/>
                                  </p:stCondLst>
                                  <p:iterate type="el" backwards="0">
                                    <p:tmAbs val="0"/>
                                  </p:iterate>
                                  <p:childTnLst>
                                    <p:set>
                                      <p:cBhvr>
                                        <p:cTn id="82" fill="hold"/>
                                        <p:tgtEl>
                                          <p:spTgt spid="1129"/>
                                        </p:tgtEl>
                                        <p:attrNameLst>
                                          <p:attrName>style.visibility</p:attrName>
                                        </p:attrNameLst>
                                      </p:cBhvr>
                                      <p:to>
                                        <p:strVal val="visible"/>
                                      </p:to>
                                    </p:set>
                                    <p:animEffect filter="dissolve" transition="in">
                                      <p:cBhvr>
                                        <p:cTn id="83" dur="500"/>
                                        <p:tgtEl>
                                          <p:spTgt spid="1129"/>
                                        </p:tgtEl>
                                      </p:cBhvr>
                                    </p:animEffect>
                                  </p:childTnLst>
                                </p:cTn>
                              </p:par>
                            </p:childTnLst>
                          </p:cTn>
                        </p:par>
                        <p:par>
                          <p:cTn id="84" fill="hold">
                            <p:stCondLst>
                              <p:cond delay="11000"/>
                            </p:stCondLst>
                            <p:childTnLst>
                              <p:par>
                                <p:cTn id="85" presetClass="entr" nodeType="afterEffect" presetSubtype="16" presetID="23" grpId="21" fill="hold">
                                  <p:stCondLst>
                                    <p:cond delay="0"/>
                                  </p:stCondLst>
                                  <p:iterate type="el" backwards="0">
                                    <p:tmAbs val="0"/>
                                  </p:iterate>
                                  <p:childTnLst>
                                    <p:set>
                                      <p:cBhvr>
                                        <p:cTn id="86" fill="hold"/>
                                        <p:tgtEl>
                                          <p:spTgt spid="1136"/>
                                        </p:tgtEl>
                                        <p:attrNameLst>
                                          <p:attrName>style.visibility</p:attrName>
                                        </p:attrNameLst>
                                      </p:cBhvr>
                                      <p:to>
                                        <p:strVal val="visible"/>
                                      </p:to>
                                    </p:set>
                                    <p:anim calcmode="lin" valueType="num">
                                      <p:cBhvr>
                                        <p:cTn id="87" dur="500" fill="hold"/>
                                        <p:tgtEl>
                                          <p:spTgt spid="1136"/>
                                        </p:tgtEl>
                                        <p:attrNameLst>
                                          <p:attrName>ppt_w</p:attrName>
                                        </p:attrNameLst>
                                      </p:cBhvr>
                                      <p:tavLst>
                                        <p:tav tm="0">
                                          <p:val>
                                            <p:fltVal val="0"/>
                                          </p:val>
                                        </p:tav>
                                        <p:tav tm="100000">
                                          <p:val>
                                            <p:strVal val="#ppt_w"/>
                                          </p:val>
                                        </p:tav>
                                      </p:tavLst>
                                    </p:anim>
                                    <p:anim calcmode="lin" valueType="num">
                                      <p:cBhvr>
                                        <p:cTn id="88" dur="500" fill="hold"/>
                                        <p:tgtEl>
                                          <p:spTgt spid="1136"/>
                                        </p:tgtEl>
                                        <p:attrNameLst>
                                          <p:attrName>ppt_h</p:attrName>
                                        </p:attrNameLst>
                                      </p:cBhvr>
                                      <p:tavLst>
                                        <p:tav tm="0">
                                          <p:val>
                                            <p:fltVal val="0"/>
                                          </p:val>
                                        </p:tav>
                                        <p:tav tm="100000">
                                          <p:val>
                                            <p:strVal val="#ppt_h"/>
                                          </p:val>
                                        </p:tav>
                                      </p:tavLst>
                                    </p:anim>
                                  </p:childTnLst>
                                </p:cTn>
                              </p:par>
                            </p:childTnLst>
                          </p:cTn>
                        </p:par>
                        <p:par>
                          <p:cTn id="89" fill="hold">
                            <p:stCondLst>
                              <p:cond delay="11500"/>
                            </p:stCondLst>
                            <p:childTnLst>
                              <p:par>
                                <p:cTn id="90" presetClass="entr" nodeType="afterEffect" presetID="9" grpId="22" fill="hold">
                                  <p:stCondLst>
                                    <p:cond delay="0"/>
                                  </p:stCondLst>
                                  <p:iterate type="el" backwards="0">
                                    <p:tmAbs val="0"/>
                                  </p:iterate>
                                  <p:childTnLst>
                                    <p:set>
                                      <p:cBhvr>
                                        <p:cTn id="91" fill="hold"/>
                                        <p:tgtEl>
                                          <p:spTgt spid="1134"/>
                                        </p:tgtEl>
                                        <p:attrNameLst>
                                          <p:attrName>style.visibility</p:attrName>
                                        </p:attrNameLst>
                                      </p:cBhvr>
                                      <p:to>
                                        <p:strVal val="visible"/>
                                      </p:to>
                                    </p:set>
                                    <p:animEffect filter="dissolve" transition="in">
                                      <p:cBhvr>
                                        <p:cTn id="92" dur="1000"/>
                                        <p:tgtEl>
                                          <p:spTgt spid="1134"/>
                                        </p:tgtEl>
                                      </p:cBhvr>
                                    </p:animEffect>
                                  </p:childTnLst>
                                </p:cTn>
                              </p:par>
                            </p:childTnLst>
                          </p:cTn>
                        </p:par>
                        <p:par>
                          <p:cTn id="93" fill="hold">
                            <p:stCondLst>
                              <p:cond delay="12500"/>
                            </p:stCondLst>
                            <p:childTnLst>
                              <p:par>
                                <p:cTn id="94" presetClass="entr" nodeType="afterEffect" presetID="9" grpId="23" fill="hold">
                                  <p:stCondLst>
                                    <p:cond delay="0"/>
                                  </p:stCondLst>
                                  <p:iterate type="el" backwards="0">
                                    <p:tmAbs val="0"/>
                                  </p:iterate>
                                  <p:childTnLst>
                                    <p:set>
                                      <p:cBhvr>
                                        <p:cTn id="95" fill="hold"/>
                                        <p:tgtEl>
                                          <p:spTgt spid="1135"/>
                                        </p:tgtEl>
                                        <p:attrNameLst>
                                          <p:attrName>style.visibility</p:attrName>
                                        </p:attrNameLst>
                                      </p:cBhvr>
                                      <p:to>
                                        <p:strVal val="visible"/>
                                      </p:to>
                                    </p:set>
                                    <p:animEffect filter="dissolve" transition="in">
                                      <p:cBhvr>
                                        <p:cTn id="96" dur="1000"/>
                                        <p:tgtEl>
                                          <p:spTgt spid="1135"/>
                                        </p:tgtEl>
                                      </p:cBhvr>
                                    </p:animEffect>
                                  </p:childTnLst>
                                </p:cTn>
                              </p:par>
                            </p:childTnLst>
                          </p:cTn>
                        </p:par>
                        <p:par>
                          <p:cTn id="97" fill="hold">
                            <p:stCondLst>
                              <p:cond delay="13500"/>
                            </p:stCondLst>
                            <p:childTnLst>
                              <p:par>
                                <p:cTn id="98" presetClass="entr" nodeType="afterEffect" presetSubtype="0" presetID="1" grpId="24" fill="hold">
                                  <p:stCondLst>
                                    <p:cond delay="0"/>
                                  </p:stCondLst>
                                  <p:iterate type="lt" backwards="0">
                                    <p:tmAbs val="100"/>
                                  </p:iterate>
                                  <p:childTnLst>
                                    <p:set>
                                      <p:cBhvr>
                                        <p:cTn id="99" fill="hold"/>
                                        <p:tgtEl>
                                          <p:spTgt spid="1137"/>
                                        </p:tgtEl>
                                        <p:attrNameLst>
                                          <p:attrName>style.visibility</p:attrName>
                                        </p:attrNameLst>
                                      </p:cBhvr>
                                      <p:to>
                                        <p:strVal val="visible"/>
                                      </p:to>
                                    </p:set>
                                  </p:childTnLst>
                                </p:cTn>
                              </p:par>
                            </p:childTnLst>
                          </p:cTn>
                        </p:par>
                        <p:par>
                          <p:cTn id="100" fill="hold">
                            <p:stCondLst>
                              <p:cond delay="13500"/>
                            </p:stCondLst>
                            <p:childTnLst>
                              <p:par>
                                <p:cTn id="101" presetClass="entr" nodeType="afterEffect" presetID="9" grpId="25" fill="hold">
                                  <p:stCondLst>
                                    <p:cond delay="0"/>
                                  </p:stCondLst>
                                  <p:iterate type="el" backwards="0">
                                    <p:tmAbs val="0"/>
                                  </p:iterate>
                                  <p:childTnLst>
                                    <p:set>
                                      <p:cBhvr>
                                        <p:cTn id="102" fill="hold"/>
                                        <p:tgtEl>
                                          <p:spTgt spid="1142"/>
                                        </p:tgtEl>
                                        <p:attrNameLst>
                                          <p:attrName>style.visibility</p:attrName>
                                        </p:attrNameLst>
                                      </p:cBhvr>
                                      <p:to>
                                        <p:strVal val="visible"/>
                                      </p:to>
                                    </p:set>
                                    <p:animEffect filter="dissolve" transition="in">
                                      <p:cBhvr>
                                        <p:cTn id="103" dur="500"/>
                                        <p:tgtEl>
                                          <p:spTgt spid="1142"/>
                                        </p:tgtEl>
                                      </p:cBhvr>
                                    </p:animEffect>
                                  </p:childTnLst>
                                </p:cTn>
                              </p:par>
                            </p:childTnLst>
                          </p:cTn>
                        </p:par>
                        <p:par>
                          <p:cTn id="104" fill="hold">
                            <p:stCondLst>
                              <p:cond delay="14000"/>
                            </p:stCondLst>
                            <p:childTnLst>
                              <p:par>
                                <p:cTn id="105" presetClass="entr" nodeType="afterEffect" presetSubtype="16" presetID="23" grpId="26" fill="hold">
                                  <p:stCondLst>
                                    <p:cond delay="0"/>
                                  </p:stCondLst>
                                  <p:iterate type="el" backwards="0">
                                    <p:tmAbs val="0"/>
                                  </p:iterate>
                                  <p:childTnLst>
                                    <p:set>
                                      <p:cBhvr>
                                        <p:cTn id="106" fill="hold"/>
                                        <p:tgtEl>
                                          <p:spTgt spid="1138"/>
                                        </p:tgtEl>
                                        <p:attrNameLst>
                                          <p:attrName>style.visibility</p:attrName>
                                        </p:attrNameLst>
                                      </p:cBhvr>
                                      <p:to>
                                        <p:strVal val="visible"/>
                                      </p:to>
                                    </p:set>
                                    <p:anim calcmode="lin" valueType="num">
                                      <p:cBhvr>
                                        <p:cTn id="107" dur="500" fill="hold"/>
                                        <p:tgtEl>
                                          <p:spTgt spid="1138"/>
                                        </p:tgtEl>
                                        <p:attrNameLst>
                                          <p:attrName>ppt_w</p:attrName>
                                        </p:attrNameLst>
                                      </p:cBhvr>
                                      <p:tavLst>
                                        <p:tav tm="0">
                                          <p:val>
                                            <p:fltVal val="0"/>
                                          </p:val>
                                        </p:tav>
                                        <p:tav tm="100000">
                                          <p:val>
                                            <p:strVal val="#ppt_w"/>
                                          </p:val>
                                        </p:tav>
                                      </p:tavLst>
                                    </p:anim>
                                    <p:anim calcmode="lin" valueType="num">
                                      <p:cBhvr>
                                        <p:cTn id="108" dur="500" fill="hold"/>
                                        <p:tgtEl>
                                          <p:spTgt spid="1138"/>
                                        </p:tgtEl>
                                        <p:attrNameLst>
                                          <p:attrName>ppt_h</p:attrName>
                                        </p:attrNameLst>
                                      </p:cBhvr>
                                      <p:tavLst>
                                        <p:tav tm="0">
                                          <p:val>
                                            <p:fltVal val="0"/>
                                          </p:val>
                                        </p:tav>
                                        <p:tav tm="100000">
                                          <p:val>
                                            <p:strVal val="#ppt_h"/>
                                          </p:val>
                                        </p:tav>
                                      </p:tavLst>
                                    </p:anim>
                                  </p:childTnLst>
                                </p:cTn>
                              </p:par>
                            </p:childTnLst>
                          </p:cTn>
                        </p:par>
                        <p:par>
                          <p:cTn id="109" fill="hold">
                            <p:stCondLst>
                              <p:cond delay="14500"/>
                            </p:stCondLst>
                            <p:childTnLst>
                              <p:par>
                                <p:cTn id="110" presetClass="entr" nodeType="afterEffect" presetID="9" grpId="27" fill="hold">
                                  <p:stCondLst>
                                    <p:cond delay="0"/>
                                  </p:stCondLst>
                                  <p:iterate type="el" backwards="0">
                                    <p:tmAbs val="0"/>
                                  </p:iterate>
                                  <p:childTnLst>
                                    <p:set>
                                      <p:cBhvr>
                                        <p:cTn id="111" fill="hold"/>
                                        <p:tgtEl>
                                          <p:spTgt spid="1140"/>
                                        </p:tgtEl>
                                        <p:attrNameLst>
                                          <p:attrName>style.visibility</p:attrName>
                                        </p:attrNameLst>
                                      </p:cBhvr>
                                      <p:to>
                                        <p:strVal val="visible"/>
                                      </p:to>
                                    </p:set>
                                    <p:animEffect filter="dissolve" transition="in">
                                      <p:cBhvr>
                                        <p:cTn id="112" dur="1000"/>
                                        <p:tgtEl>
                                          <p:spTgt spid="1140"/>
                                        </p:tgtEl>
                                      </p:cBhvr>
                                    </p:animEffect>
                                  </p:childTnLst>
                                </p:cTn>
                              </p:par>
                            </p:childTnLst>
                          </p:cTn>
                        </p:par>
                        <p:par>
                          <p:cTn id="113" fill="hold">
                            <p:stCondLst>
                              <p:cond delay="15500"/>
                            </p:stCondLst>
                            <p:childTnLst>
                              <p:par>
                                <p:cTn id="114" presetClass="entr" nodeType="afterEffect" presetID="9" grpId="28" fill="hold">
                                  <p:stCondLst>
                                    <p:cond delay="0"/>
                                  </p:stCondLst>
                                  <p:iterate type="el" backwards="0">
                                    <p:tmAbs val="0"/>
                                  </p:iterate>
                                  <p:childTnLst>
                                    <p:set>
                                      <p:cBhvr>
                                        <p:cTn id="115" fill="hold"/>
                                        <p:tgtEl>
                                          <p:spTgt spid="1141"/>
                                        </p:tgtEl>
                                        <p:attrNameLst>
                                          <p:attrName>style.visibility</p:attrName>
                                        </p:attrNameLst>
                                      </p:cBhvr>
                                      <p:to>
                                        <p:strVal val="visible"/>
                                      </p:to>
                                    </p:set>
                                    <p:animEffect filter="dissolve" transition="in">
                                      <p:cBhvr>
                                        <p:cTn id="116" dur="1000"/>
                                        <p:tgtEl>
                                          <p:spTgt spid="1141"/>
                                        </p:tgtEl>
                                      </p:cBhvr>
                                    </p:animEffect>
                                  </p:childTnLst>
                                </p:cTn>
                              </p:par>
                            </p:childTnLst>
                          </p:cTn>
                        </p:par>
                        <p:par>
                          <p:cTn id="117" fill="hold">
                            <p:stCondLst>
                              <p:cond delay="16500"/>
                            </p:stCondLst>
                            <p:childTnLst>
                              <p:par>
                                <p:cTn id="118" presetClass="entr" nodeType="afterEffect" presetSubtype="0" presetID="1" grpId="29" fill="hold">
                                  <p:stCondLst>
                                    <p:cond delay="0"/>
                                  </p:stCondLst>
                                  <p:iterate type="lt" backwards="0">
                                    <p:tmAbs val="100"/>
                                  </p:iterate>
                                  <p:childTnLst>
                                    <p:set>
                                      <p:cBhvr>
                                        <p:cTn id="119" fill="hold"/>
                                        <p:tgtEl>
                                          <p:spTgt spid="1139"/>
                                        </p:tgtEl>
                                        <p:attrNameLst>
                                          <p:attrName>style.visibility</p:attrName>
                                        </p:attrNameLst>
                                      </p:cBhvr>
                                      <p:to>
                                        <p:strVal val="visible"/>
                                      </p:to>
                                    </p:set>
                                  </p:childTnLst>
                                </p:cTn>
                              </p:par>
                            </p:childTnLst>
                          </p:cTn>
                        </p:par>
                        <p:par>
                          <p:cTn id="120" fill="hold">
                            <p:stCondLst>
                              <p:cond delay="16500"/>
                            </p:stCondLst>
                            <p:childTnLst>
                              <p:par>
                                <p:cTn id="121" presetClass="entr" nodeType="afterEffect" presetID="9" grpId="30" fill="hold">
                                  <p:stCondLst>
                                    <p:cond delay="0"/>
                                  </p:stCondLst>
                                  <p:iterate type="el" backwards="0">
                                    <p:tmAbs val="0"/>
                                  </p:iterate>
                                  <p:childTnLst>
                                    <p:set>
                                      <p:cBhvr>
                                        <p:cTn id="122" fill="hold"/>
                                        <p:tgtEl>
                                          <p:spTgt spid="1143"/>
                                        </p:tgtEl>
                                        <p:attrNameLst>
                                          <p:attrName>style.visibility</p:attrName>
                                        </p:attrNameLst>
                                      </p:cBhvr>
                                      <p:to>
                                        <p:strVal val="visible"/>
                                      </p:to>
                                    </p:set>
                                    <p:animEffect filter="dissolve" transition="in">
                                      <p:cBhvr>
                                        <p:cTn id="123" dur="500"/>
                                        <p:tgtEl>
                                          <p:spTgt spid="1143"/>
                                        </p:tgtEl>
                                      </p:cBhvr>
                                    </p:animEffect>
                                  </p:childTnLst>
                                </p:cTn>
                              </p:par>
                            </p:childTnLst>
                          </p:cTn>
                        </p:par>
                        <p:par>
                          <p:cTn id="124" fill="hold">
                            <p:stCondLst>
                              <p:cond delay="17000"/>
                            </p:stCondLst>
                            <p:childTnLst>
                              <p:par>
                                <p:cTn id="125" presetClass="entr" nodeType="afterEffect" presetSubtype="16" presetID="23" grpId="31" fill="hold">
                                  <p:stCondLst>
                                    <p:cond delay="0"/>
                                  </p:stCondLst>
                                  <p:iterate type="el" backwards="0">
                                    <p:tmAbs val="0"/>
                                  </p:iterate>
                                  <p:childTnLst>
                                    <p:set>
                                      <p:cBhvr>
                                        <p:cTn id="126" fill="hold"/>
                                        <p:tgtEl>
                                          <p:spTgt spid="1146"/>
                                        </p:tgtEl>
                                        <p:attrNameLst>
                                          <p:attrName>style.visibility</p:attrName>
                                        </p:attrNameLst>
                                      </p:cBhvr>
                                      <p:to>
                                        <p:strVal val="visible"/>
                                      </p:to>
                                    </p:set>
                                    <p:anim calcmode="lin" valueType="num">
                                      <p:cBhvr>
                                        <p:cTn id="127" dur="500" fill="hold"/>
                                        <p:tgtEl>
                                          <p:spTgt spid="1146"/>
                                        </p:tgtEl>
                                        <p:attrNameLst>
                                          <p:attrName>ppt_w</p:attrName>
                                        </p:attrNameLst>
                                      </p:cBhvr>
                                      <p:tavLst>
                                        <p:tav tm="0">
                                          <p:val>
                                            <p:fltVal val="0"/>
                                          </p:val>
                                        </p:tav>
                                        <p:tav tm="100000">
                                          <p:val>
                                            <p:strVal val="#ppt_w"/>
                                          </p:val>
                                        </p:tav>
                                      </p:tavLst>
                                    </p:anim>
                                    <p:anim calcmode="lin" valueType="num">
                                      <p:cBhvr>
                                        <p:cTn id="128" dur="500" fill="hold"/>
                                        <p:tgtEl>
                                          <p:spTgt spid="1146"/>
                                        </p:tgtEl>
                                        <p:attrNameLst>
                                          <p:attrName>ppt_h</p:attrName>
                                        </p:attrNameLst>
                                      </p:cBhvr>
                                      <p:tavLst>
                                        <p:tav tm="0">
                                          <p:val>
                                            <p:fltVal val="0"/>
                                          </p:val>
                                        </p:tav>
                                        <p:tav tm="100000">
                                          <p:val>
                                            <p:strVal val="#ppt_h"/>
                                          </p:val>
                                        </p:tav>
                                      </p:tavLst>
                                    </p:anim>
                                  </p:childTnLst>
                                </p:cTn>
                              </p:par>
                            </p:childTnLst>
                          </p:cTn>
                        </p:par>
                        <p:par>
                          <p:cTn id="129" fill="hold">
                            <p:stCondLst>
                              <p:cond delay="17500"/>
                            </p:stCondLst>
                            <p:childTnLst>
                              <p:par>
                                <p:cTn id="130" presetClass="entr" nodeType="afterEffect" presetID="9" grpId="32" fill="hold">
                                  <p:stCondLst>
                                    <p:cond delay="0"/>
                                  </p:stCondLst>
                                  <p:iterate type="el" backwards="0">
                                    <p:tmAbs val="0"/>
                                  </p:iterate>
                                  <p:childTnLst>
                                    <p:set>
                                      <p:cBhvr>
                                        <p:cTn id="131" fill="hold"/>
                                        <p:tgtEl>
                                          <p:spTgt spid="1144"/>
                                        </p:tgtEl>
                                        <p:attrNameLst>
                                          <p:attrName>style.visibility</p:attrName>
                                        </p:attrNameLst>
                                      </p:cBhvr>
                                      <p:to>
                                        <p:strVal val="visible"/>
                                      </p:to>
                                    </p:set>
                                    <p:animEffect filter="dissolve" transition="in">
                                      <p:cBhvr>
                                        <p:cTn id="132" dur="1000"/>
                                        <p:tgtEl>
                                          <p:spTgt spid="1144"/>
                                        </p:tgtEl>
                                      </p:cBhvr>
                                    </p:animEffect>
                                  </p:childTnLst>
                                </p:cTn>
                              </p:par>
                            </p:childTnLst>
                          </p:cTn>
                        </p:par>
                        <p:par>
                          <p:cTn id="133" fill="hold">
                            <p:stCondLst>
                              <p:cond delay="18500"/>
                            </p:stCondLst>
                            <p:childTnLst>
                              <p:par>
                                <p:cTn id="134" presetClass="entr" nodeType="afterEffect" presetID="9" grpId="33" fill="hold">
                                  <p:stCondLst>
                                    <p:cond delay="0"/>
                                  </p:stCondLst>
                                  <p:iterate type="el" backwards="0">
                                    <p:tmAbs val="0"/>
                                  </p:iterate>
                                  <p:childTnLst>
                                    <p:set>
                                      <p:cBhvr>
                                        <p:cTn id="135" fill="hold"/>
                                        <p:tgtEl>
                                          <p:spTgt spid="1145"/>
                                        </p:tgtEl>
                                        <p:attrNameLst>
                                          <p:attrName>style.visibility</p:attrName>
                                        </p:attrNameLst>
                                      </p:cBhvr>
                                      <p:to>
                                        <p:strVal val="visible"/>
                                      </p:to>
                                    </p:set>
                                    <p:animEffect filter="dissolve" transition="in">
                                      <p:cBhvr>
                                        <p:cTn id="136" dur="1000"/>
                                        <p:tgtEl>
                                          <p:spTgt spid="1145"/>
                                        </p:tgtEl>
                                      </p:cBhvr>
                                    </p:animEffect>
                                  </p:childTnLst>
                                </p:cTn>
                              </p:par>
                            </p:childTnLst>
                          </p:cTn>
                        </p:par>
                        <p:par>
                          <p:cTn id="137" fill="hold">
                            <p:stCondLst>
                              <p:cond delay="19500"/>
                            </p:stCondLst>
                            <p:childTnLst>
                              <p:par>
                                <p:cTn id="138" presetClass="entr" nodeType="afterEffect" presetSubtype="0" presetID="1" grpId="34" fill="hold">
                                  <p:stCondLst>
                                    <p:cond delay="0"/>
                                  </p:stCondLst>
                                  <p:iterate type="lt" backwards="0">
                                    <p:tmAbs val="100"/>
                                  </p:iterate>
                                  <p:childTnLst>
                                    <p:set>
                                      <p:cBhvr>
                                        <p:cTn id="139" fill="hold"/>
                                        <p:tgtEl>
                                          <p:spTgt spid="1147"/>
                                        </p:tgtEl>
                                        <p:attrNameLst>
                                          <p:attrName>style.visibility</p:attrName>
                                        </p:attrNameLst>
                                      </p:cBhvr>
                                      <p:to>
                                        <p:strVal val="visible"/>
                                      </p:to>
                                    </p:set>
                                  </p:childTnLst>
                                </p:cTn>
                              </p:par>
                            </p:childTnLst>
                          </p:cTn>
                        </p:par>
                        <p:par>
                          <p:cTn id="140" fill="hold">
                            <p:stCondLst>
                              <p:cond delay="19500"/>
                            </p:stCondLst>
                            <p:childTnLst>
                              <p:par>
                                <p:cTn id="141" presetClass="entr" nodeType="afterEffect" presetID="9" grpId="35" fill="hold">
                                  <p:stCondLst>
                                    <p:cond delay="0"/>
                                  </p:stCondLst>
                                  <p:iterate type="el" backwards="0">
                                    <p:tmAbs val="0"/>
                                  </p:iterate>
                                  <p:childTnLst>
                                    <p:set>
                                      <p:cBhvr>
                                        <p:cTn id="142" fill="hold"/>
                                        <p:tgtEl>
                                          <p:spTgt spid="1133"/>
                                        </p:tgtEl>
                                        <p:attrNameLst>
                                          <p:attrName>style.visibility</p:attrName>
                                        </p:attrNameLst>
                                      </p:cBhvr>
                                      <p:to>
                                        <p:strVal val="visible"/>
                                      </p:to>
                                    </p:set>
                                    <p:animEffect filter="dissolve" transition="in">
                                      <p:cBhvr>
                                        <p:cTn id="143" dur="1000"/>
                                        <p:tgtEl>
                                          <p:spTgt spid="11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25" grpId="3"/>
      <p:bldP build="whole" bldLvl="1" animBg="1" rev="0" advAuto="0" spid="1140" grpId="27"/>
      <p:bldP build="whole" bldLvl="1" animBg="1" rev="0" advAuto="0" spid="1141" grpId="28"/>
      <p:bldP build="whole" bldLvl="1" animBg="1" rev="0" advAuto="0" spid="1124" grpId="8"/>
      <p:bldP build="whole" bldLvl="1" animBg="1" rev="0" advAuto="0" spid="1115" grpId="4"/>
      <p:bldP build="whole" bldLvl="1" animBg="1" rev="0" advAuto="0" spid="1120" grpId="7"/>
      <p:bldP build="whole" bldLvl="1" animBg="1" rev="0" advAuto="0" spid="1116" grpId="2"/>
      <p:bldP build="whole" bldLvl="1" animBg="1" rev="0" advAuto="0" spid="1137" grpId="24"/>
      <p:bldP build="whole" bldLvl="1" animBg="1" rev="0" advAuto="0" spid="1135" grpId="23"/>
      <p:bldP build="whole" bldLvl="1" animBg="1" rev="0" advAuto="0" spid="1129" grpId="20"/>
      <p:bldP build="whole" bldLvl="1" animBg="1" rev="0" advAuto="0" spid="1133" grpId="35"/>
      <p:bldP build="whole" bldLvl="1" animBg="1" rev="0" advAuto="0" spid="1147" grpId="34"/>
      <p:bldP build="whole" bldLvl="1" animBg="1" rev="0" advAuto="0" spid="1118" grpId="10"/>
      <p:bldP build="whole" bldLvl="1" animBg="1" rev="0" advAuto="0" spid="1138" grpId="26"/>
      <p:bldP build="whole" bldLvl="1" animBg="1" rev="0" advAuto="0" spid="1144" grpId="32"/>
      <p:bldP build="whole" bldLvl="1" animBg="1" rev="0" advAuto="0" spid="1130" grpId="19"/>
      <p:bldP build="whole" bldLvl="1" animBg="1" rev="0" advAuto="0" spid="1139" grpId="29"/>
      <p:bldP build="whole" bldLvl="1" animBg="1" rev="0" advAuto="0" spid="1113" grpId="5"/>
      <p:bldP build="whole" bldLvl="1" animBg="1" rev="0" advAuto="0" spid="1143" grpId="30"/>
      <p:bldP build="whole" bldLvl="1" animBg="1" rev="0" advAuto="0" spid="1136" grpId="21"/>
      <p:bldP build="whole" bldLvl="1" animBg="1" rev="0" advAuto="0" spid="1126" grpId="12"/>
      <p:bldP build="whole" bldLvl="1" animBg="1" rev="0" advAuto="0" spid="1131" grpId="17"/>
      <p:bldP build="whole" bldLvl="1" animBg="1" rev="0" advAuto="0" spid="1146" grpId="31"/>
      <p:bldP build="whole" bldLvl="1" animBg="1" rev="0" advAuto="0" spid="1121" grpId="11"/>
      <p:bldP build="whole" bldLvl="1" animBg="1" rev="0" advAuto="0" spid="1132" grpId="18"/>
      <p:bldP build="whole" bldLvl="1" animBg="1" rev="0" advAuto="0" spid="1122" grpId="15"/>
      <p:bldP build="whole" bldLvl="1" animBg="1" rev="0" advAuto="0" spid="1145" grpId="33"/>
      <p:bldP build="whole" bldLvl="1" animBg="1" rev="0" advAuto="0" spid="1114" grpId="1"/>
      <p:bldP build="whole" bldLvl="1" animBg="1" rev="0" advAuto="0" spid="1123" grpId="14"/>
      <p:bldP build="whole" bldLvl="1" animBg="1" rev="0" advAuto="0" spid="1119" grpId="9"/>
      <p:bldP build="whole" bldLvl="1" animBg="1" rev="0" advAuto="0" spid="1142" grpId="25"/>
      <p:bldP build="whole" bldLvl="1" animBg="1" rev="0" advAuto="0" spid="1127" grpId="13"/>
      <p:bldP build="whole" bldLvl="1" animBg="1" rev="0" advAuto="0" spid="1117" grpId="6"/>
      <p:bldP build="whole" bldLvl="1" animBg="1" rev="0" advAuto="0" spid="1128" grpId="16"/>
      <p:bldP build="whole" bldLvl="1" animBg="1" rev="0" advAuto="0" spid="1134" grpId="22"/>
    </p:bldLst>
  </p:timing>
</p:sld>
</file>

<file path=ppt/slides/slide102.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149" name="Shape 1149"/>
          <p:cNvSpPr/>
          <p:nvPr>
            <p:ph type="title"/>
          </p:nvPr>
        </p:nvSpPr>
        <p:spPr>
          <a:xfrm>
            <a:off x="1118426" y="3797300"/>
            <a:ext cx="10767948" cy="2159000"/>
          </a:xfrm>
          <a:prstGeom prst="rect">
            <a:avLst/>
          </a:prstGeom>
        </p:spPr>
        <p:txBody>
          <a:bodyPr/>
          <a:lstStyle>
            <a:lvl1pPr algn="l">
              <a:defRPr b="1" sz="4500">
                <a:solidFill>
                  <a:schemeClr val="accent1"/>
                </a:solidFill>
                <a:latin typeface="Helvetica"/>
                <a:ea typeface="Helvetica"/>
                <a:cs typeface="Helvetica"/>
                <a:sym typeface="Helvetica"/>
              </a:defRPr>
            </a:lvl1pPr>
          </a:lstStyle>
          <a:p>
            <a:pPr/>
            <a:r>
              <a:t>A Unified Evaluation System is Needed</a:t>
            </a:r>
          </a:p>
        </p:txBody>
      </p:sp>
      <p:sp>
        <p:nvSpPr>
          <p:cNvPr id="1150" name="Shape 1150"/>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03.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152" name="Shape 1152"/>
          <p:cNvSpPr/>
          <p:nvPr>
            <p:ph type="title"/>
          </p:nvPr>
        </p:nvSpPr>
        <p:spPr>
          <a:xfrm>
            <a:off x="952500" y="88900"/>
            <a:ext cx="11099800" cy="2159000"/>
          </a:xfrm>
          <a:prstGeom prst="rect">
            <a:avLst/>
          </a:prstGeom>
        </p:spPr>
        <p:txBody>
          <a:bodyPr/>
          <a:lstStyle>
            <a:lvl1pPr algn="l">
              <a:defRPr b="1" sz="4000">
                <a:latin typeface="Helvetica"/>
                <a:ea typeface="Helvetica"/>
                <a:cs typeface="Helvetica"/>
                <a:sym typeface="Helvetica"/>
              </a:defRPr>
            </a:lvl1pPr>
          </a:lstStyle>
          <a:p>
            <a:pPr/>
            <a:r>
              <a:t>What are the Contexts and Why Long-term?</a:t>
            </a:r>
          </a:p>
        </p:txBody>
      </p:sp>
      <p:sp>
        <p:nvSpPr>
          <p:cNvPr id="1153" name="Shape 1153"/>
          <p:cNvSpPr/>
          <p:nvPr/>
        </p:nvSpPr>
        <p:spPr>
          <a:xfrm flipV="1">
            <a:off x="6108700" y="2743811"/>
            <a:ext cx="1" cy="3189822"/>
          </a:xfrm>
          <a:prstGeom prst="line">
            <a:avLst/>
          </a:prstGeom>
          <a:ln w="63500">
            <a:solidFill>
              <a:srgbClr val="53585F"/>
            </a:solidFill>
            <a:prstDash val="sysDot"/>
            <a:miter lim="400000"/>
          </a:ln>
        </p:spPr>
        <p:txBody>
          <a:bodyPr lIns="50800" tIns="50800" rIns="50800" bIns="50800" anchor="ctr"/>
          <a:lstStyle/>
          <a:p>
            <a:pPr>
              <a:defRPr sz="2400"/>
            </a:pPr>
          </a:p>
        </p:txBody>
      </p:sp>
      <p:sp>
        <p:nvSpPr>
          <p:cNvPr id="1154" name="Shape 1154"/>
          <p:cNvSpPr/>
          <p:nvPr/>
        </p:nvSpPr>
        <p:spPr>
          <a:xfrm>
            <a:off x="872534" y="4260850"/>
            <a:ext cx="419469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82763" indent="-382763" algn="l">
              <a:buSzPct val="75000"/>
              <a:buChar char="•"/>
            </a:lvl1pPr>
          </a:lstStyle>
          <a:p>
            <a:pPr/>
            <a:r>
              <a:t>IR Evaluation System</a:t>
            </a:r>
          </a:p>
        </p:txBody>
      </p:sp>
      <p:sp>
        <p:nvSpPr>
          <p:cNvPr id="1155" name="Shape 1155"/>
          <p:cNvSpPr/>
          <p:nvPr/>
        </p:nvSpPr>
        <p:spPr>
          <a:xfrm>
            <a:off x="2085480" y="3069166"/>
            <a:ext cx="1768804"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i="1" sz="3500" u="sng">
                <a:solidFill>
                  <a:schemeClr val="accent1"/>
                </a:solidFill>
                <a:latin typeface="Helvetica"/>
                <a:ea typeface="Helvetica"/>
                <a:cs typeface="Helvetica"/>
                <a:sym typeface="Helvetica"/>
              </a:defRPr>
            </a:lvl1pPr>
          </a:lstStyle>
          <a:p>
            <a:pPr/>
            <a:r>
              <a:t>Context</a:t>
            </a:r>
          </a:p>
        </p:txBody>
      </p:sp>
      <p:sp>
        <p:nvSpPr>
          <p:cNvPr id="1156" name="Shape 1156"/>
          <p:cNvSpPr/>
          <p:nvPr/>
        </p:nvSpPr>
        <p:spPr>
          <a:xfrm>
            <a:off x="7922849" y="3069166"/>
            <a:ext cx="2402565"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i="1" sz="3500" u="sng">
                <a:solidFill>
                  <a:schemeClr val="accent2"/>
                </a:solidFill>
                <a:latin typeface="Helvetica"/>
                <a:ea typeface="Helvetica"/>
                <a:cs typeface="Helvetica"/>
                <a:sym typeface="Helvetica"/>
              </a:defRPr>
            </a:lvl1pPr>
          </a:lstStyle>
          <a:p>
            <a:pPr/>
            <a:r>
              <a:t>Long-Term</a:t>
            </a:r>
          </a:p>
        </p:txBody>
      </p:sp>
      <p:sp>
        <p:nvSpPr>
          <p:cNvPr id="1157" name="Shape 1157"/>
          <p:cNvSpPr/>
          <p:nvPr/>
        </p:nvSpPr>
        <p:spPr>
          <a:xfrm>
            <a:off x="6684997" y="3790949"/>
            <a:ext cx="5704535"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82763" indent="-382763" algn="l">
              <a:buSzPct val="75000"/>
              <a:buChar char="•"/>
            </a:pPr>
            <a:r>
              <a:t>IR Models had been studied </a:t>
            </a:r>
          </a:p>
          <a:p>
            <a:pPr algn="l"/>
            <a:r>
              <a:t>for decades but there is no </a:t>
            </a:r>
          </a:p>
          <a:p>
            <a:pPr algn="l"/>
            <a:r>
              <a:t>comprehensive comparison</a:t>
            </a:r>
          </a:p>
        </p:txBody>
      </p:sp>
      <p:sp>
        <p:nvSpPr>
          <p:cNvPr id="1158" name="Shape 115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04.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160" name="Shape 1160"/>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Proposed Systems</a:t>
            </a:r>
          </a:p>
        </p:txBody>
      </p:sp>
      <p:sp>
        <p:nvSpPr>
          <p:cNvPr id="1161" name="Shape 1161"/>
          <p:cNvSpPr/>
          <p:nvPr/>
        </p:nvSpPr>
        <p:spPr>
          <a:xfrm>
            <a:off x="952500" y="3395133"/>
            <a:ext cx="11099801" cy="2082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1" marL="889000" indent="-444500" algn="l" defTabSz="457200">
              <a:lnSpc>
                <a:spcPts val="6200"/>
              </a:lnSpc>
              <a:spcBef>
                <a:spcPts val="1200"/>
              </a:spcBef>
              <a:buSzPct val="75000"/>
              <a:buChar char="•"/>
              <a:defRPr b="1" sz="4000">
                <a:solidFill>
                  <a:schemeClr val="accent1"/>
                </a:solidFill>
                <a:latin typeface="Helvetica"/>
                <a:ea typeface="Helvetica"/>
                <a:cs typeface="Helvetica"/>
                <a:sym typeface="Helvetica"/>
              </a:defRPr>
            </a:pPr>
            <a:r>
              <a:t>VIRLab (collaboration with Hao) [SIGIRDEMO14]</a:t>
            </a:r>
          </a:p>
          <a:p>
            <a:pPr lvl="1" marL="889000" indent="-444500" algn="l" defTabSz="457200">
              <a:lnSpc>
                <a:spcPts val="6200"/>
              </a:lnSpc>
              <a:spcBef>
                <a:spcPts val="1200"/>
              </a:spcBef>
              <a:buSzPct val="75000"/>
              <a:buChar char="•"/>
              <a:defRPr b="1" sz="4000">
                <a:solidFill>
                  <a:schemeClr val="accent1"/>
                </a:solidFill>
                <a:latin typeface="Helvetica"/>
                <a:ea typeface="Helvetica"/>
                <a:cs typeface="Helvetica"/>
                <a:sym typeface="Helvetica"/>
              </a:defRPr>
            </a:pPr>
            <a:r>
              <a:t>RISE [ICTIR16A]</a:t>
            </a:r>
          </a:p>
        </p:txBody>
      </p:sp>
      <p:sp>
        <p:nvSpPr>
          <p:cNvPr id="1162" name="Shape 1162"/>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05.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164" name="Shape 1164"/>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Level Based Evaluation Platform</a:t>
            </a:r>
          </a:p>
        </p:txBody>
      </p:sp>
      <p:sp>
        <p:nvSpPr>
          <p:cNvPr id="1165" name="Shape 1165"/>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166" name="levels.pdf"/>
          <p:cNvPicPr>
            <a:picLocks noChangeAspect="1"/>
          </p:cNvPicPr>
          <p:nvPr/>
        </p:nvPicPr>
        <p:blipFill>
          <a:blip r:embed="rId2">
            <a:extLst/>
          </a:blip>
          <a:stretch>
            <a:fillRect/>
          </a:stretch>
        </p:blipFill>
        <p:spPr>
          <a:xfrm>
            <a:off x="832196" y="1891625"/>
            <a:ext cx="11340408" cy="6986935"/>
          </a:xfrm>
          <a:prstGeom prst="rect">
            <a:avLst/>
          </a:prstGeom>
          <a:ln w="12700">
            <a:miter lim="400000"/>
          </a:ln>
        </p:spPr>
      </p:pic>
      <p:sp>
        <p:nvSpPr>
          <p:cNvPr id="1167" name="Shape 1167"/>
          <p:cNvSpPr/>
          <p:nvPr/>
        </p:nvSpPr>
        <p:spPr>
          <a:xfrm>
            <a:off x="3186996" y="7073217"/>
            <a:ext cx="8742374" cy="1857218"/>
          </a:xfrm>
          <a:prstGeom prst="rect">
            <a:avLst/>
          </a:prstGeom>
          <a:solidFill>
            <a:srgbClr val="FFFFFF"/>
          </a:solidFill>
          <a:ln w="12700">
            <a:miter lim="400000"/>
          </a:ln>
        </p:spPr>
        <p:txBody>
          <a:bodyPr lIns="50800" tIns="50800" rIns="50800" bIns="50800" anchor="ctr"/>
          <a:lstStyle/>
          <a:p>
            <a:pPr>
              <a:defRPr sz="2400"/>
            </a:pPr>
          </a:p>
        </p:txBody>
      </p:sp>
      <p:sp>
        <p:nvSpPr>
          <p:cNvPr id="1168" name="Shape 1168"/>
          <p:cNvSpPr/>
          <p:nvPr/>
        </p:nvSpPr>
        <p:spPr>
          <a:xfrm>
            <a:off x="9838898" y="5369654"/>
            <a:ext cx="597409" cy="1590235"/>
          </a:xfrm>
          <a:prstGeom prst="rect">
            <a:avLst/>
          </a:prstGeom>
          <a:solidFill>
            <a:srgbClr val="FFFFFF"/>
          </a:solidFill>
          <a:ln w="12700">
            <a:miter lim="400000"/>
          </a:ln>
        </p:spPr>
        <p:txBody>
          <a:bodyPr lIns="50800" tIns="50800" rIns="50800" bIns="50800" anchor="ctr"/>
          <a:lstStyle/>
          <a:p>
            <a:pPr>
              <a:defRPr sz="2400"/>
            </a:pPr>
          </a:p>
        </p:txBody>
      </p:sp>
      <p:sp>
        <p:nvSpPr>
          <p:cNvPr id="1169" name="Shape 1169"/>
          <p:cNvSpPr/>
          <p:nvPr/>
        </p:nvSpPr>
        <p:spPr>
          <a:xfrm>
            <a:off x="1048791" y="6153665"/>
            <a:ext cx="2151356" cy="3364167"/>
          </a:xfrm>
          <a:prstGeom prst="rect">
            <a:avLst/>
          </a:prstGeom>
          <a:solidFill>
            <a:srgbClr val="FFFFFF"/>
          </a:solidFill>
          <a:ln w="12700">
            <a:miter lim="400000"/>
          </a:ln>
        </p:spPr>
        <p:txBody>
          <a:bodyPr lIns="50800" tIns="50800" rIns="50800" bIns="50800" anchor="ctr"/>
          <a:lstStyle/>
          <a:p>
            <a:pPr>
              <a:defRPr sz="2400"/>
            </a:pPr>
          </a:p>
        </p:txBody>
      </p:sp>
      <p:sp>
        <p:nvSpPr>
          <p:cNvPr id="1170" name="Shape 1170"/>
          <p:cNvSpPr/>
          <p:nvPr/>
        </p:nvSpPr>
        <p:spPr>
          <a:xfrm>
            <a:off x="9905507" y="6946217"/>
            <a:ext cx="200357" cy="140672"/>
          </a:xfrm>
          <a:prstGeom prst="rect">
            <a:avLst/>
          </a:prstGeom>
          <a:solidFill>
            <a:srgbClr val="FFFFFF"/>
          </a:solidFill>
          <a:ln w="12700">
            <a:miter lim="400000"/>
          </a:ln>
        </p:spPr>
        <p:txBody>
          <a:bodyPr lIns="50800" tIns="50800" rIns="50800" bIns="50800" anchor="ctr"/>
          <a:lstStyle/>
          <a:p>
            <a:pPr>
              <a:defRPr sz="2400"/>
            </a:pPr>
          </a:p>
        </p:txBody>
      </p:sp>
      <p:sp>
        <p:nvSpPr>
          <p:cNvPr id="1171" name="Shape 1171"/>
          <p:cNvSpPr/>
          <p:nvPr/>
        </p:nvSpPr>
        <p:spPr>
          <a:xfrm>
            <a:off x="2602025" y="2566497"/>
            <a:ext cx="9546160" cy="1679895"/>
          </a:xfrm>
          <a:prstGeom prst="rect">
            <a:avLst/>
          </a:prstGeom>
          <a:solidFill>
            <a:srgbClr val="FFFFFF"/>
          </a:solidFill>
          <a:ln w="12700">
            <a:miter lim="400000"/>
          </a:ln>
        </p:spPr>
        <p:txBody>
          <a:bodyPr lIns="50800" tIns="50800" rIns="50800" bIns="50800" anchor="ctr"/>
          <a:lstStyle/>
          <a:p>
            <a:pPr>
              <a:defRPr sz="2400"/>
            </a:pPr>
          </a:p>
        </p:txBody>
      </p:sp>
      <p:grpSp>
        <p:nvGrpSpPr>
          <p:cNvPr id="1174" name="Group 1174"/>
          <p:cNvGrpSpPr/>
          <p:nvPr/>
        </p:nvGrpSpPr>
        <p:grpSpPr>
          <a:xfrm>
            <a:off x="3928081" y="7639876"/>
            <a:ext cx="5933636" cy="723901"/>
            <a:chOff x="0" y="0"/>
            <a:chExt cx="5933635" cy="723900"/>
          </a:xfrm>
        </p:grpSpPr>
        <p:sp>
          <p:nvSpPr>
            <p:cNvPr id="1173" name="Shape 1173"/>
            <p:cNvSpPr/>
            <p:nvPr/>
          </p:nvSpPr>
          <p:spPr>
            <a:xfrm>
              <a:off x="38100" y="38100"/>
              <a:ext cx="5857435" cy="647700"/>
            </a:xfrm>
            <a:prstGeom prst="rect">
              <a:avLst/>
            </a:prstGeom>
            <a:noFill/>
            <a:ln>
              <a:noFill/>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a:solidFill>
                    <a:schemeClr val="accent1"/>
                  </a:solidFill>
                  <a:latin typeface="Helvetica"/>
                  <a:ea typeface="Helvetica"/>
                  <a:cs typeface="Helvetica"/>
                  <a:sym typeface="Helvetica"/>
                </a:defRPr>
              </a:lvl1pPr>
            </a:lstStyle>
            <a:p>
              <a:pPr/>
              <a:r>
                <a:t>VIRLab and RISE are in level 2</a:t>
              </a:r>
            </a:p>
          </p:txBody>
        </p:sp>
        <p:pic>
          <p:nvPicPr>
            <p:cNvPr id="1172" name=""/>
            <p:cNvPicPr>
              <a:picLocks noChangeAspect="0"/>
            </p:cNvPicPr>
            <p:nvPr/>
          </p:nvPicPr>
          <p:blipFill>
            <a:blip r:embed="rId3">
              <a:extLst/>
            </a:blip>
            <a:stretch>
              <a:fillRect/>
            </a:stretch>
          </p:blipFill>
          <p:spPr>
            <a:xfrm>
              <a:off x="-1" y="-1"/>
              <a:ext cx="5933637" cy="723901"/>
            </a:xfrm>
            <a:prstGeom prst="rect">
              <a:avLst/>
            </a:prstGeom>
            <a:effectLst/>
          </p:spPr>
        </p:pic>
      </p:grpSp>
    </p:spTree>
  </p:cSld>
  <p:clrMapOvr>
    <a:masterClrMapping/>
  </p:clrMapOvr>
  <p:transition xmlns:p14="http://schemas.microsoft.com/office/powerpoint/2010/main" spd="med" advClick="1"/>
</p:sld>
</file>

<file path=ppt/slides/slide10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76" name="Shape 1176"/>
          <p:cNvSpPr/>
          <p:nvPr>
            <p:ph type="title"/>
          </p:nvPr>
        </p:nvSpPr>
        <p:spPr>
          <a:prstGeom prst="rect">
            <a:avLst/>
          </a:prstGeom>
        </p:spPr>
        <p:txBody>
          <a:bodyPr/>
          <a:lstStyle/>
          <a:p>
            <a:pPr algn="l">
              <a:defRPr b="1" sz="4000">
                <a:latin typeface="Helvetica"/>
                <a:ea typeface="Helvetica"/>
                <a:cs typeface="Helvetica"/>
                <a:sym typeface="Helvetica"/>
              </a:defRPr>
            </a:pPr>
            <a:r>
              <a:t>Web-based </a:t>
            </a:r>
          </a:p>
          <a:p>
            <a:pPr algn="l">
              <a:defRPr b="1" sz="4000">
                <a:latin typeface="Helvetica"/>
                <a:ea typeface="Helvetica"/>
                <a:cs typeface="Helvetica"/>
                <a:sym typeface="Helvetica"/>
              </a:defRPr>
            </a:pPr>
            <a:r>
              <a:t>Reproducible Information retrieval </a:t>
            </a:r>
          </a:p>
          <a:p>
            <a:pPr algn="l">
              <a:defRPr b="1" sz="4000">
                <a:latin typeface="Helvetica"/>
                <a:ea typeface="Helvetica"/>
                <a:cs typeface="Helvetica"/>
                <a:sym typeface="Helvetica"/>
              </a:defRPr>
            </a:pPr>
            <a:r>
              <a:t>System Evaluation (RISE)</a:t>
            </a:r>
          </a:p>
        </p:txBody>
      </p:sp>
      <p:pic>
        <p:nvPicPr>
          <p:cNvPr id="1177" name="pasted-image.png"/>
          <p:cNvPicPr>
            <a:picLocks noChangeAspect="1"/>
          </p:cNvPicPr>
          <p:nvPr/>
        </p:nvPicPr>
        <p:blipFill>
          <a:blip r:embed="rId2">
            <a:extLst/>
          </a:blip>
          <a:stretch>
            <a:fillRect/>
          </a:stretch>
        </p:blipFill>
        <p:spPr>
          <a:xfrm>
            <a:off x="8348528" y="3201457"/>
            <a:ext cx="1060148" cy="602830"/>
          </a:xfrm>
          <a:prstGeom prst="rect">
            <a:avLst/>
          </a:prstGeom>
          <a:ln w="12700">
            <a:miter lim="400000"/>
          </a:ln>
        </p:spPr>
      </p:pic>
      <p:sp>
        <p:nvSpPr>
          <p:cNvPr id="1178" name="Shape 1178"/>
          <p:cNvSpPr/>
          <p:nvPr/>
        </p:nvSpPr>
        <p:spPr>
          <a:xfrm>
            <a:off x="1075266" y="2999051"/>
            <a:ext cx="1497146" cy="5816204"/>
          </a:xfrm>
          <a:prstGeom prst="rect">
            <a:avLst/>
          </a:prstGeom>
          <a:blipFill>
            <a:blip r:embed="rId3"/>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Web UI</a:t>
            </a:r>
          </a:p>
        </p:txBody>
      </p:sp>
      <p:sp>
        <p:nvSpPr>
          <p:cNvPr id="1179" name="Shape 1179"/>
          <p:cNvSpPr/>
          <p:nvPr/>
        </p:nvSpPr>
        <p:spPr>
          <a:xfrm>
            <a:off x="4775200" y="2999052"/>
            <a:ext cx="1497145" cy="5816203"/>
          </a:xfrm>
          <a:prstGeom prst="rect">
            <a:avLst/>
          </a:prstGeom>
          <a:blipFill>
            <a:blip r:embed="rId4"/>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Server</a:t>
            </a:r>
          </a:p>
        </p:txBody>
      </p:sp>
      <p:sp>
        <p:nvSpPr>
          <p:cNvPr id="1180" name="Shape 1180"/>
          <p:cNvSpPr/>
          <p:nvPr/>
        </p:nvSpPr>
        <p:spPr>
          <a:xfrm>
            <a:off x="2395669" y="4876800"/>
            <a:ext cx="2553463" cy="0"/>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
        <p:nvSpPr>
          <p:cNvPr id="1181" name="Shape 1181"/>
          <p:cNvSpPr/>
          <p:nvPr/>
        </p:nvSpPr>
        <p:spPr>
          <a:xfrm>
            <a:off x="2614580" y="4186766"/>
            <a:ext cx="2090242"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800">
                <a:latin typeface="Helvetica"/>
                <a:ea typeface="Helvetica"/>
                <a:cs typeface="Helvetica"/>
                <a:sym typeface="Helvetica"/>
              </a:defRPr>
            </a:lvl1pPr>
          </a:lstStyle>
          <a:p>
            <a:pPr/>
            <a:r>
              <a:t>model code</a:t>
            </a:r>
          </a:p>
        </p:txBody>
      </p:sp>
      <p:sp>
        <p:nvSpPr>
          <p:cNvPr id="1182" name="Shape 1182"/>
          <p:cNvSpPr/>
          <p:nvPr/>
        </p:nvSpPr>
        <p:spPr>
          <a:xfrm>
            <a:off x="8017933" y="2999051"/>
            <a:ext cx="3878726" cy="5816204"/>
          </a:xfrm>
          <a:prstGeom prst="rect">
            <a:avLst/>
          </a:prstGeom>
          <a:ln w="50800">
            <a:solidFill>
              <a:schemeClr val="accent4">
                <a:hueOff val="384618"/>
                <a:satOff val="3869"/>
                <a:lumOff val="5802"/>
              </a:schemeClr>
            </a:solidFill>
            <a:miter lim="400000"/>
          </a:ln>
          <a:effectLst>
            <a:outerShdw sx="100000" sy="100000" kx="0" ky="0" algn="b" rotWithShape="0" blurRad="50800" dist="12700" dir="0">
              <a:srgbClr val="000000">
                <a:alpha val="50000"/>
              </a:srgbClr>
            </a:outerShdw>
          </a:effectLst>
        </p:spPr>
        <p:txBody>
          <a:bodyPr lIns="50800" tIns="50800" rIns="50800" bIns="50800" anchor="ctr"/>
          <a:lstStyle/>
          <a:p>
            <a:pPr>
              <a:defRPr b="1" sz="2400">
                <a:solidFill>
                  <a:srgbClr val="FFFFFF"/>
                </a:solidFill>
                <a:latin typeface="Helvetica"/>
                <a:ea typeface="Helvetica"/>
                <a:cs typeface="Helvetica"/>
                <a:sym typeface="Helvetica"/>
              </a:defRPr>
            </a:pPr>
          </a:p>
        </p:txBody>
      </p:sp>
      <p:sp>
        <p:nvSpPr>
          <p:cNvPr id="1183" name="Shape 1183"/>
          <p:cNvSpPr/>
          <p:nvPr/>
        </p:nvSpPr>
        <p:spPr>
          <a:xfrm>
            <a:off x="8576733" y="7657173"/>
            <a:ext cx="2064843" cy="872994"/>
          </a:xfrm>
          <a:prstGeom prst="rect">
            <a:avLst/>
          </a:prstGeom>
          <a:ln w="25400">
            <a:solidFill>
              <a:srgbClr val="000000"/>
            </a:solidFill>
            <a:miter lim="400000"/>
          </a:ln>
        </p:spPr>
        <p:txBody>
          <a:bodyPr lIns="50800" tIns="50800" rIns="50800" bIns="50800" anchor="ctr"/>
          <a:lstStyle/>
          <a:p>
            <a:pPr>
              <a:defRPr sz="2400"/>
            </a:pPr>
          </a:p>
        </p:txBody>
      </p:sp>
      <p:sp>
        <p:nvSpPr>
          <p:cNvPr id="1184" name="Shape 1184"/>
          <p:cNvSpPr/>
          <p:nvPr/>
        </p:nvSpPr>
        <p:spPr>
          <a:xfrm>
            <a:off x="8754533" y="7445506"/>
            <a:ext cx="2064843" cy="872994"/>
          </a:xfrm>
          <a:prstGeom prst="rect">
            <a:avLst/>
          </a:prstGeom>
          <a:solidFill>
            <a:srgbClr val="FFFFFF"/>
          </a:solidFill>
          <a:ln w="25400">
            <a:solidFill>
              <a:srgbClr val="000000"/>
            </a:solidFill>
            <a:miter lim="400000"/>
          </a:ln>
        </p:spPr>
        <p:txBody>
          <a:bodyPr lIns="50800" tIns="50800" rIns="50800" bIns="50800" anchor="ctr"/>
          <a:lstStyle/>
          <a:p>
            <a:pPr>
              <a:defRPr sz="2400"/>
            </a:pPr>
          </a:p>
        </p:txBody>
      </p:sp>
      <p:sp>
        <p:nvSpPr>
          <p:cNvPr id="1185" name="Shape 1185"/>
          <p:cNvSpPr/>
          <p:nvPr/>
        </p:nvSpPr>
        <p:spPr>
          <a:xfrm>
            <a:off x="9013775" y="7276173"/>
            <a:ext cx="2164789" cy="872994"/>
          </a:xfrm>
          <a:prstGeom prst="rect">
            <a:avLst/>
          </a:prstGeom>
          <a:solidFill>
            <a:srgbClr val="FFFFFF"/>
          </a:solidFill>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lvl1pPr>
              <a:defRPr b="1" sz="2400">
                <a:latin typeface="Helvetica"/>
                <a:ea typeface="Helvetica"/>
                <a:cs typeface="Helvetica"/>
                <a:sym typeface="Helvetica"/>
              </a:defRPr>
            </a:lvl1pPr>
          </a:lstStyle>
          <a:p>
            <a:pPr/>
            <a:r>
              <a:t>Data Collection</a:t>
            </a:r>
          </a:p>
        </p:txBody>
      </p:sp>
      <p:sp>
        <p:nvSpPr>
          <p:cNvPr id="1186" name="Shape 1186"/>
          <p:cNvSpPr/>
          <p:nvPr/>
        </p:nvSpPr>
        <p:spPr>
          <a:xfrm flipV="1">
            <a:off x="9973733" y="6654095"/>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187" name="Shape 1187"/>
          <p:cNvSpPr/>
          <p:nvPr/>
        </p:nvSpPr>
        <p:spPr>
          <a:xfrm>
            <a:off x="8475133" y="5961746"/>
            <a:ext cx="3130419" cy="703439"/>
          </a:xfrm>
          <a:prstGeom prst="rect">
            <a:avLst/>
          </a:prstGeom>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lvl1pPr>
              <a:defRPr b="1" sz="2400">
                <a:latin typeface="Helvetica"/>
                <a:ea typeface="Helvetica"/>
                <a:cs typeface="Helvetica"/>
                <a:sym typeface="Helvetica"/>
              </a:defRPr>
            </a:lvl1pPr>
          </a:lstStyle>
          <a:p>
            <a:pPr/>
            <a:r>
              <a:t>Index</a:t>
            </a:r>
          </a:p>
        </p:txBody>
      </p:sp>
      <p:sp>
        <p:nvSpPr>
          <p:cNvPr id="1188" name="Shape 1188"/>
          <p:cNvSpPr/>
          <p:nvPr/>
        </p:nvSpPr>
        <p:spPr>
          <a:xfrm flipV="1">
            <a:off x="8701910" y="5941241"/>
            <a:ext cx="1" cy="728839"/>
          </a:xfrm>
          <a:prstGeom prst="line">
            <a:avLst/>
          </a:prstGeom>
          <a:ln w="25400">
            <a:solidFill>
              <a:srgbClr val="000000"/>
            </a:solidFill>
            <a:miter lim="400000"/>
          </a:ln>
        </p:spPr>
        <p:txBody>
          <a:bodyPr lIns="50800" tIns="50800" rIns="50800" bIns="50800" anchor="ctr"/>
          <a:lstStyle/>
          <a:p>
            <a:pPr>
              <a:defRPr sz="2400"/>
            </a:pPr>
          </a:p>
        </p:txBody>
      </p:sp>
      <p:sp>
        <p:nvSpPr>
          <p:cNvPr id="1189" name="Shape 1189"/>
          <p:cNvSpPr/>
          <p:nvPr/>
        </p:nvSpPr>
        <p:spPr>
          <a:xfrm flipV="1">
            <a:off x="11419710" y="5949046"/>
            <a:ext cx="1" cy="728839"/>
          </a:xfrm>
          <a:prstGeom prst="line">
            <a:avLst/>
          </a:prstGeom>
          <a:ln w="25400">
            <a:solidFill>
              <a:srgbClr val="000000"/>
            </a:solidFill>
            <a:miter lim="400000"/>
          </a:ln>
        </p:spPr>
        <p:txBody>
          <a:bodyPr lIns="50800" tIns="50800" rIns="50800" bIns="50800" anchor="ctr"/>
          <a:lstStyle/>
          <a:p>
            <a:pPr>
              <a:defRPr sz="2400"/>
            </a:pPr>
          </a:p>
        </p:txBody>
      </p:sp>
      <p:sp>
        <p:nvSpPr>
          <p:cNvPr id="1190" name="Shape 1190"/>
          <p:cNvSpPr/>
          <p:nvPr/>
        </p:nvSpPr>
        <p:spPr>
          <a:xfrm>
            <a:off x="8452478" y="4402243"/>
            <a:ext cx="3155819" cy="848744"/>
          </a:xfrm>
          <a:prstGeom prst="rect">
            <a:avLst/>
          </a:prstGeom>
          <a:solidFill>
            <a:srgbClr val="009AD5"/>
          </a:solid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Docker Image</a:t>
            </a:r>
          </a:p>
        </p:txBody>
      </p:sp>
      <p:sp>
        <p:nvSpPr>
          <p:cNvPr id="1191" name="Shape 1191"/>
          <p:cNvSpPr/>
          <p:nvPr/>
        </p:nvSpPr>
        <p:spPr>
          <a:xfrm flipV="1">
            <a:off x="9973733" y="5189361"/>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pic>
        <p:nvPicPr>
          <p:cNvPr id="1192" name="pasted-image.png"/>
          <p:cNvPicPr>
            <a:picLocks noChangeAspect="1"/>
          </p:cNvPicPr>
          <p:nvPr/>
        </p:nvPicPr>
        <p:blipFill>
          <a:blip r:embed="rId2">
            <a:extLst/>
          </a:blip>
          <a:stretch>
            <a:fillRect/>
          </a:stretch>
        </p:blipFill>
        <p:spPr>
          <a:xfrm>
            <a:off x="9427222" y="3201457"/>
            <a:ext cx="1060148" cy="602830"/>
          </a:xfrm>
          <a:prstGeom prst="rect">
            <a:avLst/>
          </a:prstGeom>
          <a:ln w="12700">
            <a:miter lim="400000"/>
          </a:ln>
        </p:spPr>
      </p:pic>
      <p:pic>
        <p:nvPicPr>
          <p:cNvPr id="1193" name="pasted-image.png"/>
          <p:cNvPicPr>
            <a:picLocks noChangeAspect="1"/>
          </p:cNvPicPr>
          <p:nvPr/>
        </p:nvPicPr>
        <p:blipFill>
          <a:blip r:embed="rId2">
            <a:extLst/>
          </a:blip>
          <a:stretch>
            <a:fillRect/>
          </a:stretch>
        </p:blipFill>
        <p:spPr>
          <a:xfrm>
            <a:off x="10505916" y="3201457"/>
            <a:ext cx="1060148" cy="602830"/>
          </a:xfrm>
          <a:prstGeom prst="rect">
            <a:avLst/>
          </a:prstGeom>
          <a:ln w="12700">
            <a:miter lim="400000"/>
          </a:ln>
        </p:spPr>
      </p:pic>
      <p:sp>
        <p:nvSpPr>
          <p:cNvPr id="1194" name="Shape 1194"/>
          <p:cNvSpPr/>
          <p:nvPr/>
        </p:nvSpPr>
        <p:spPr>
          <a:xfrm flipV="1">
            <a:off x="10096169" y="3767986"/>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195" name="Shape 1195"/>
          <p:cNvSpPr/>
          <p:nvPr/>
        </p:nvSpPr>
        <p:spPr>
          <a:xfrm>
            <a:off x="10247903" y="3929205"/>
            <a:ext cx="1159075"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000">
                <a:latin typeface="Helvetica"/>
                <a:ea typeface="Helvetica"/>
                <a:cs typeface="Helvetica"/>
                <a:sym typeface="Helvetica"/>
              </a:defRPr>
            </a:lvl1pPr>
          </a:lstStyle>
          <a:p>
            <a:pPr/>
            <a:r>
              <a:t>Evaluate</a:t>
            </a:r>
          </a:p>
        </p:txBody>
      </p:sp>
      <p:sp>
        <p:nvSpPr>
          <p:cNvPr id="1196" name="Shape 1196"/>
          <p:cNvSpPr/>
          <p:nvPr/>
        </p:nvSpPr>
        <p:spPr>
          <a:xfrm>
            <a:off x="9786954" y="3766004"/>
            <a:ext cx="1" cy="730821"/>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197" name="Shape 1197"/>
          <p:cNvSpPr/>
          <p:nvPr/>
        </p:nvSpPr>
        <p:spPr>
          <a:xfrm>
            <a:off x="8548742" y="3929205"/>
            <a:ext cx="1116286"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000">
                <a:latin typeface="Helvetica"/>
                <a:ea typeface="Helvetica"/>
                <a:cs typeface="Helvetica"/>
                <a:sym typeface="Helvetica"/>
              </a:defRPr>
            </a:lvl1pPr>
          </a:lstStyle>
          <a:p>
            <a:pPr/>
            <a:r>
              <a:t>Compile</a:t>
            </a:r>
          </a:p>
        </p:txBody>
      </p:sp>
      <p:pic>
        <p:nvPicPr>
          <p:cNvPr id="1198" name="pasted-image.png"/>
          <p:cNvPicPr>
            <a:picLocks noChangeAspect="1"/>
          </p:cNvPicPr>
          <p:nvPr/>
        </p:nvPicPr>
        <p:blipFill>
          <a:blip r:embed="rId5">
            <a:extLst/>
          </a:blip>
          <a:srcRect l="51814" t="0" r="11020" b="57640"/>
          <a:stretch>
            <a:fillRect/>
          </a:stretch>
        </p:blipFill>
        <p:spPr>
          <a:xfrm rot="19834849">
            <a:off x="7172723" y="3699042"/>
            <a:ext cx="348989" cy="350455"/>
          </a:xfrm>
          <a:prstGeom prst="rect">
            <a:avLst/>
          </a:prstGeom>
          <a:ln w="12700">
            <a:miter lim="400000"/>
          </a:ln>
        </p:spPr>
      </p:pic>
      <p:sp>
        <p:nvSpPr>
          <p:cNvPr id="1199" name="Shape 1199"/>
          <p:cNvSpPr/>
          <p:nvPr/>
        </p:nvSpPr>
        <p:spPr>
          <a:xfrm flipV="1">
            <a:off x="6033705" y="3752783"/>
            <a:ext cx="2296277" cy="1124018"/>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
        <p:nvSpPr>
          <p:cNvPr id="1200" name="Shape 1200"/>
          <p:cNvSpPr/>
          <p:nvPr/>
        </p:nvSpPr>
        <p:spPr>
          <a:xfrm rot="20100187">
            <a:off x="6294125" y="3865705"/>
            <a:ext cx="944266"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800">
                <a:latin typeface="Helvetica"/>
                <a:ea typeface="Helvetica"/>
                <a:cs typeface="Helvetica"/>
                <a:sym typeface="Helvetica"/>
              </a:defRPr>
            </a:lvl1pPr>
          </a:lstStyle>
          <a:p>
            <a:pPr/>
            <a:r>
              <a:t>code</a:t>
            </a:r>
          </a:p>
        </p:txBody>
      </p:sp>
      <p:sp>
        <p:nvSpPr>
          <p:cNvPr id="1201" name="Shape 1201"/>
          <p:cNvSpPr/>
          <p:nvPr/>
        </p:nvSpPr>
        <p:spPr>
          <a:xfrm flipH="1">
            <a:off x="6048214" y="4153333"/>
            <a:ext cx="2211158" cy="1122090"/>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
        <p:nvSpPr>
          <p:cNvPr id="1202" name="Shape 1202"/>
          <p:cNvSpPr/>
          <p:nvPr/>
        </p:nvSpPr>
        <p:spPr>
          <a:xfrm rot="19909444">
            <a:off x="6706946" y="4610100"/>
            <a:ext cx="1280419"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800">
                <a:latin typeface="Helvetica"/>
                <a:ea typeface="Helvetica"/>
                <a:cs typeface="Helvetica"/>
                <a:sym typeface="Helvetica"/>
              </a:defRPr>
            </a:lvl1pPr>
          </a:lstStyle>
          <a:p>
            <a:pPr/>
            <a:r>
              <a:t>results</a:t>
            </a:r>
          </a:p>
        </p:txBody>
      </p:sp>
      <p:sp>
        <p:nvSpPr>
          <p:cNvPr id="1203" name="Shape 1203"/>
          <p:cNvSpPr/>
          <p:nvPr/>
        </p:nvSpPr>
        <p:spPr>
          <a:xfrm flipH="1">
            <a:off x="2416155" y="5457663"/>
            <a:ext cx="2411103" cy="1"/>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
        <p:nvSpPr>
          <p:cNvPr id="1204" name="Shape 1204"/>
          <p:cNvSpPr/>
          <p:nvPr/>
        </p:nvSpPr>
        <p:spPr>
          <a:xfrm rot="21600000">
            <a:off x="2981497" y="5486400"/>
            <a:ext cx="1280419"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800">
                <a:latin typeface="Helvetica"/>
                <a:ea typeface="Helvetica"/>
                <a:cs typeface="Helvetica"/>
                <a:sym typeface="Helvetica"/>
              </a:defRPr>
            </a:lvl1pPr>
          </a:lstStyle>
          <a:p>
            <a:pPr/>
            <a:r>
              <a:t>results</a:t>
            </a:r>
          </a:p>
        </p:txBody>
      </p:sp>
      <p:sp>
        <p:nvSpPr>
          <p:cNvPr id="1205" name="Shape 120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0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07" name="Shape 1207"/>
          <p:cNvSpPr/>
          <p:nvPr/>
        </p:nvSpPr>
        <p:spPr>
          <a:xfrm>
            <a:off x="1812333" y="749775"/>
            <a:ext cx="9354295"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Reproduce of the Ranking Models</a:t>
            </a:r>
          </a:p>
        </p:txBody>
      </p:sp>
      <p:sp>
        <p:nvSpPr>
          <p:cNvPr id="1208" name="Shape 120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209" name="Shape 1209"/>
          <p:cNvSpPr/>
          <p:nvPr/>
        </p:nvSpPr>
        <p:spPr>
          <a:xfrm>
            <a:off x="1358900" y="6489700"/>
            <a:ext cx="1464096" cy="0"/>
          </a:xfrm>
          <a:prstGeom prst="line">
            <a:avLst/>
          </a:prstGeom>
          <a:ln w="63500">
            <a:solidFill>
              <a:srgbClr val="000000"/>
            </a:solidFill>
            <a:miter lim="400000"/>
          </a:ln>
        </p:spPr>
        <p:txBody>
          <a:bodyPr lIns="50800" tIns="50800" rIns="50800" bIns="50800" anchor="ctr"/>
          <a:lstStyle/>
          <a:p>
            <a:pPr>
              <a:defRPr sz="2400"/>
            </a:pPr>
          </a:p>
        </p:txBody>
      </p:sp>
      <p:sp>
        <p:nvSpPr>
          <p:cNvPr id="1210" name="Shape 1210"/>
          <p:cNvSpPr/>
          <p:nvPr/>
        </p:nvSpPr>
        <p:spPr>
          <a:xfrm>
            <a:off x="1058333" y="6332140"/>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211" name="Shape 1211"/>
          <p:cNvSpPr/>
          <p:nvPr/>
        </p:nvSpPr>
        <p:spPr>
          <a:xfrm>
            <a:off x="656776" y="6764866"/>
            <a:ext cx="112339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1996</a:t>
            </a:r>
          </a:p>
        </p:txBody>
      </p:sp>
      <p:sp>
        <p:nvSpPr>
          <p:cNvPr id="1212" name="Shape 1212"/>
          <p:cNvSpPr/>
          <p:nvPr/>
        </p:nvSpPr>
        <p:spPr>
          <a:xfrm>
            <a:off x="59055" y="4461933"/>
            <a:ext cx="2625091"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solidFill>
                  <a:schemeClr val="accent1"/>
                </a:solidFill>
              </a:defRPr>
            </a:pPr>
            <a:r>
              <a:t>BM25</a:t>
            </a:r>
          </a:p>
          <a:p>
            <a:pPr>
              <a:defRPr sz="2500">
                <a:solidFill>
                  <a:schemeClr val="accent1"/>
                </a:solidFill>
              </a:defRPr>
            </a:pPr>
            <a:r>
              <a:t>Pivoted DL Norm.</a:t>
            </a:r>
          </a:p>
        </p:txBody>
      </p:sp>
      <p:sp>
        <p:nvSpPr>
          <p:cNvPr id="1213" name="Shape 1213"/>
          <p:cNvSpPr/>
          <p:nvPr/>
        </p:nvSpPr>
        <p:spPr>
          <a:xfrm>
            <a:off x="2810933" y="6332140"/>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214" name="Shape 1214"/>
          <p:cNvSpPr/>
          <p:nvPr/>
        </p:nvSpPr>
        <p:spPr>
          <a:xfrm>
            <a:off x="3119966" y="6489700"/>
            <a:ext cx="1464097" cy="0"/>
          </a:xfrm>
          <a:prstGeom prst="line">
            <a:avLst/>
          </a:prstGeom>
          <a:ln w="63500">
            <a:solidFill>
              <a:srgbClr val="000000"/>
            </a:solidFill>
            <a:miter lim="400000"/>
          </a:ln>
        </p:spPr>
        <p:txBody>
          <a:bodyPr lIns="50800" tIns="50800" rIns="50800" bIns="50800" anchor="ctr"/>
          <a:lstStyle/>
          <a:p>
            <a:pPr>
              <a:defRPr sz="2400"/>
            </a:pPr>
          </a:p>
        </p:txBody>
      </p:sp>
      <p:sp>
        <p:nvSpPr>
          <p:cNvPr id="1215" name="Shape 1215"/>
          <p:cNvSpPr/>
          <p:nvPr/>
        </p:nvSpPr>
        <p:spPr>
          <a:xfrm>
            <a:off x="2409376" y="6764866"/>
            <a:ext cx="112339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1998</a:t>
            </a:r>
          </a:p>
        </p:txBody>
      </p:sp>
      <p:sp>
        <p:nvSpPr>
          <p:cNvPr id="1216" name="Shape 1216"/>
          <p:cNvSpPr/>
          <p:nvPr/>
        </p:nvSpPr>
        <p:spPr>
          <a:xfrm>
            <a:off x="1705199" y="3888316"/>
            <a:ext cx="253174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solidFill>
                  <a:schemeClr val="accent1"/>
                </a:solidFill>
              </a:defRPr>
            </a:lvl1pPr>
          </a:lstStyle>
          <a:p>
            <a:pPr/>
            <a:r>
              <a:t>Language Model</a:t>
            </a:r>
          </a:p>
        </p:txBody>
      </p:sp>
      <p:sp>
        <p:nvSpPr>
          <p:cNvPr id="1217" name="Shape 1217"/>
          <p:cNvSpPr/>
          <p:nvPr/>
        </p:nvSpPr>
        <p:spPr>
          <a:xfrm>
            <a:off x="4563533" y="6340607"/>
            <a:ext cx="320279" cy="315119"/>
          </a:xfrm>
          <a:prstGeom prst="ellipse">
            <a:avLst/>
          </a:prstGeom>
          <a:ln w="38100">
            <a:solidFill>
              <a:srgbClr val="000000"/>
            </a:solidFill>
            <a:miter lim="400000"/>
          </a:ln>
        </p:spPr>
        <p:txBody>
          <a:bodyPr lIns="50800" tIns="50800" rIns="50800" bIns="50800" anchor="ctr"/>
          <a:lstStyle/>
          <a:p>
            <a:pPr>
              <a:defRPr sz="2400"/>
            </a:pPr>
          </a:p>
        </p:txBody>
      </p:sp>
      <p:sp>
        <p:nvSpPr>
          <p:cNvPr id="1218" name="Shape 1218"/>
          <p:cNvSpPr/>
          <p:nvPr/>
        </p:nvSpPr>
        <p:spPr>
          <a:xfrm>
            <a:off x="4872566" y="6498166"/>
            <a:ext cx="1464097" cy="1"/>
          </a:xfrm>
          <a:prstGeom prst="line">
            <a:avLst/>
          </a:prstGeom>
          <a:ln w="63500">
            <a:solidFill>
              <a:srgbClr val="000000"/>
            </a:solidFill>
            <a:miter lim="400000"/>
          </a:ln>
        </p:spPr>
        <p:txBody>
          <a:bodyPr lIns="50800" tIns="50800" rIns="50800" bIns="50800" anchor="ctr"/>
          <a:lstStyle/>
          <a:p>
            <a:pPr>
              <a:defRPr sz="2400"/>
            </a:pPr>
          </a:p>
        </p:txBody>
      </p:sp>
      <p:sp>
        <p:nvSpPr>
          <p:cNvPr id="1219" name="Shape 1219"/>
          <p:cNvSpPr/>
          <p:nvPr/>
        </p:nvSpPr>
        <p:spPr>
          <a:xfrm>
            <a:off x="4148768" y="6773333"/>
            <a:ext cx="1149809"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2002</a:t>
            </a:r>
          </a:p>
        </p:txBody>
      </p:sp>
      <p:sp>
        <p:nvSpPr>
          <p:cNvPr id="1220" name="Shape 1220"/>
          <p:cNvSpPr/>
          <p:nvPr/>
        </p:nvSpPr>
        <p:spPr>
          <a:xfrm flipV="1">
            <a:off x="2971800" y="4408923"/>
            <a:ext cx="0" cy="1866162"/>
          </a:xfrm>
          <a:prstGeom prst="line">
            <a:avLst/>
          </a:prstGeom>
          <a:ln w="63500">
            <a:solidFill>
              <a:schemeClr val="accent1"/>
            </a:solidFill>
            <a:miter lim="400000"/>
          </a:ln>
        </p:spPr>
        <p:txBody>
          <a:bodyPr lIns="50800" tIns="50800" rIns="50800" bIns="50800" anchor="ctr"/>
          <a:lstStyle/>
          <a:p>
            <a:pPr>
              <a:defRPr sz="2400"/>
            </a:pPr>
          </a:p>
        </p:txBody>
      </p:sp>
      <p:sp>
        <p:nvSpPr>
          <p:cNvPr id="1221" name="Shape 1221"/>
          <p:cNvSpPr/>
          <p:nvPr/>
        </p:nvSpPr>
        <p:spPr>
          <a:xfrm flipV="1">
            <a:off x="1218472" y="5792484"/>
            <a:ext cx="1" cy="482601"/>
          </a:xfrm>
          <a:prstGeom prst="line">
            <a:avLst/>
          </a:prstGeom>
          <a:ln w="63500">
            <a:solidFill>
              <a:schemeClr val="accent1"/>
            </a:solidFill>
            <a:miter lim="400000"/>
          </a:ln>
        </p:spPr>
        <p:txBody>
          <a:bodyPr lIns="50800" tIns="50800" rIns="50800" bIns="50800" anchor="ctr"/>
          <a:lstStyle/>
          <a:p>
            <a:pPr>
              <a:defRPr sz="2400"/>
            </a:pPr>
          </a:p>
        </p:txBody>
      </p:sp>
      <p:sp>
        <p:nvSpPr>
          <p:cNvPr id="1222" name="Shape 1222"/>
          <p:cNvSpPr/>
          <p:nvPr/>
        </p:nvSpPr>
        <p:spPr>
          <a:xfrm>
            <a:off x="3423519" y="4547884"/>
            <a:ext cx="2730818" cy="1244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solidFill>
                  <a:schemeClr val="accent1"/>
                </a:solidFill>
              </a:defRPr>
            </a:pPr>
            <a:r>
              <a:t>PL2</a:t>
            </a:r>
          </a:p>
          <a:p>
            <a:pPr>
              <a:defRPr sz="2500">
                <a:solidFill>
                  <a:schemeClr val="accent1"/>
                </a:solidFill>
              </a:defRPr>
            </a:pPr>
            <a:r>
              <a:t>Multi-bernoulli LM </a:t>
            </a:r>
            <a:br/>
            <a:r>
              <a:t>Two Stage LM</a:t>
            </a:r>
          </a:p>
        </p:txBody>
      </p:sp>
      <p:sp>
        <p:nvSpPr>
          <p:cNvPr id="1223" name="Shape 1223"/>
          <p:cNvSpPr/>
          <p:nvPr/>
        </p:nvSpPr>
        <p:spPr>
          <a:xfrm flipV="1">
            <a:off x="4732139" y="5792484"/>
            <a:ext cx="1" cy="482601"/>
          </a:xfrm>
          <a:prstGeom prst="line">
            <a:avLst/>
          </a:prstGeom>
          <a:ln w="63500">
            <a:solidFill>
              <a:schemeClr val="accent1"/>
            </a:solidFill>
            <a:miter lim="400000"/>
          </a:ln>
        </p:spPr>
        <p:txBody>
          <a:bodyPr lIns="50800" tIns="50800" rIns="50800" bIns="50800" anchor="ctr"/>
          <a:lstStyle/>
          <a:p>
            <a:pPr>
              <a:defRPr sz="2400"/>
            </a:pPr>
          </a:p>
        </p:txBody>
      </p:sp>
      <p:sp>
        <p:nvSpPr>
          <p:cNvPr id="1224" name="Shape 1224"/>
          <p:cNvSpPr/>
          <p:nvPr/>
        </p:nvSpPr>
        <p:spPr>
          <a:xfrm>
            <a:off x="6329341" y="6349073"/>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225" name="Shape 1225"/>
          <p:cNvSpPr/>
          <p:nvPr/>
        </p:nvSpPr>
        <p:spPr>
          <a:xfrm>
            <a:off x="6638374" y="6506633"/>
            <a:ext cx="1464097" cy="1"/>
          </a:xfrm>
          <a:prstGeom prst="line">
            <a:avLst/>
          </a:prstGeom>
          <a:ln w="63500">
            <a:solidFill>
              <a:srgbClr val="000000"/>
            </a:solidFill>
            <a:miter lim="400000"/>
          </a:ln>
        </p:spPr>
        <p:txBody>
          <a:bodyPr lIns="50800" tIns="50800" rIns="50800" bIns="50800" anchor="ctr"/>
          <a:lstStyle/>
          <a:p>
            <a:pPr>
              <a:defRPr sz="2400"/>
            </a:pPr>
          </a:p>
        </p:txBody>
      </p:sp>
      <p:sp>
        <p:nvSpPr>
          <p:cNvPr id="1226" name="Shape 1226"/>
          <p:cNvSpPr/>
          <p:nvPr/>
        </p:nvSpPr>
        <p:spPr>
          <a:xfrm>
            <a:off x="5914577" y="6781800"/>
            <a:ext cx="114980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2005</a:t>
            </a:r>
          </a:p>
        </p:txBody>
      </p:sp>
      <p:sp>
        <p:nvSpPr>
          <p:cNvPr id="1227" name="Shape 1227"/>
          <p:cNvSpPr/>
          <p:nvPr/>
        </p:nvSpPr>
        <p:spPr>
          <a:xfrm>
            <a:off x="5170903" y="3501799"/>
            <a:ext cx="2637156"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solidFill>
                  <a:schemeClr val="accent1"/>
                </a:solidFill>
              </a:defRPr>
            </a:pPr>
            <a:r>
              <a:t>BM3/PL3</a:t>
            </a:r>
          </a:p>
          <a:p>
            <a:pPr>
              <a:defRPr sz="2500">
                <a:solidFill>
                  <a:schemeClr val="accent1"/>
                </a:solidFill>
              </a:defRPr>
            </a:pPr>
            <a:r>
              <a:t>Axiomatic Models</a:t>
            </a:r>
          </a:p>
        </p:txBody>
      </p:sp>
      <p:sp>
        <p:nvSpPr>
          <p:cNvPr id="1228" name="Shape 1228"/>
          <p:cNvSpPr/>
          <p:nvPr/>
        </p:nvSpPr>
        <p:spPr>
          <a:xfrm flipV="1">
            <a:off x="6490208" y="4416106"/>
            <a:ext cx="1" cy="1866161"/>
          </a:xfrm>
          <a:prstGeom prst="line">
            <a:avLst/>
          </a:prstGeom>
          <a:ln w="63500">
            <a:solidFill>
              <a:schemeClr val="accent1"/>
            </a:solidFill>
            <a:miter lim="400000"/>
          </a:ln>
        </p:spPr>
        <p:txBody>
          <a:bodyPr lIns="50800" tIns="50800" rIns="50800" bIns="50800" anchor="ctr"/>
          <a:lstStyle/>
          <a:p>
            <a:pPr>
              <a:defRPr sz="2400"/>
            </a:pPr>
          </a:p>
        </p:txBody>
      </p:sp>
      <p:sp>
        <p:nvSpPr>
          <p:cNvPr id="1229" name="Shape 1229"/>
          <p:cNvSpPr/>
          <p:nvPr/>
        </p:nvSpPr>
        <p:spPr>
          <a:xfrm>
            <a:off x="6893711" y="5309884"/>
            <a:ext cx="2713673"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solidFill>
                  <a:schemeClr val="accent1"/>
                </a:solidFill>
              </a:defRPr>
            </a:lvl1pPr>
          </a:lstStyle>
          <a:p>
            <a:pPr/>
            <a:r>
              <a:t>Information-based</a:t>
            </a:r>
          </a:p>
        </p:txBody>
      </p:sp>
      <p:sp>
        <p:nvSpPr>
          <p:cNvPr id="1230" name="Shape 1230"/>
          <p:cNvSpPr/>
          <p:nvPr/>
        </p:nvSpPr>
        <p:spPr>
          <a:xfrm flipV="1">
            <a:off x="8250547" y="5818461"/>
            <a:ext cx="1" cy="482601"/>
          </a:xfrm>
          <a:prstGeom prst="line">
            <a:avLst/>
          </a:prstGeom>
          <a:ln w="63500">
            <a:solidFill>
              <a:schemeClr val="accent1"/>
            </a:solidFill>
            <a:miter lim="400000"/>
          </a:ln>
        </p:spPr>
        <p:txBody>
          <a:bodyPr lIns="50800" tIns="50800" rIns="50800" bIns="50800" anchor="ctr"/>
          <a:lstStyle/>
          <a:p>
            <a:pPr>
              <a:defRPr sz="2400"/>
            </a:pPr>
          </a:p>
        </p:txBody>
      </p:sp>
      <p:sp>
        <p:nvSpPr>
          <p:cNvPr id="1231" name="Shape 1231"/>
          <p:cNvSpPr/>
          <p:nvPr/>
        </p:nvSpPr>
        <p:spPr>
          <a:xfrm>
            <a:off x="8095149" y="6349073"/>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232" name="Shape 1232"/>
          <p:cNvSpPr/>
          <p:nvPr/>
        </p:nvSpPr>
        <p:spPr>
          <a:xfrm>
            <a:off x="7715741" y="6781800"/>
            <a:ext cx="107909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2010</a:t>
            </a:r>
          </a:p>
        </p:txBody>
      </p:sp>
      <p:sp>
        <p:nvSpPr>
          <p:cNvPr id="1233" name="Shape 1233"/>
          <p:cNvSpPr/>
          <p:nvPr/>
        </p:nvSpPr>
        <p:spPr>
          <a:xfrm>
            <a:off x="9887754" y="6349073"/>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234" name="Shape 1234"/>
          <p:cNvSpPr/>
          <p:nvPr/>
        </p:nvSpPr>
        <p:spPr>
          <a:xfrm>
            <a:off x="9507534" y="6781800"/>
            <a:ext cx="108072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2011</a:t>
            </a:r>
          </a:p>
        </p:txBody>
      </p:sp>
      <p:sp>
        <p:nvSpPr>
          <p:cNvPr id="1235" name="Shape 1235"/>
          <p:cNvSpPr/>
          <p:nvPr/>
        </p:nvSpPr>
        <p:spPr>
          <a:xfrm>
            <a:off x="9427181" y="2790599"/>
            <a:ext cx="1241426"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solidFill>
                  <a:schemeClr val="accent1"/>
                </a:solidFill>
              </a:defRPr>
            </a:pPr>
            <a:r>
              <a:t>BM25+</a:t>
            </a:r>
          </a:p>
          <a:p>
            <a:pPr>
              <a:defRPr sz="2500">
                <a:solidFill>
                  <a:schemeClr val="accent1"/>
                </a:solidFill>
              </a:defRPr>
            </a:pPr>
            <a:r>
              <a:t>PIV+</a:t>
            </a:r>
          </a:p>
          <a:p>
            <a:pPr>
              <a:defRPr sz="2500">
                <a:solidFill>
                  <a:schemeClr val="accent1"/>
                </a:solidFill>
              </a:defRPr>
            </a:pPr>
            <a:r>
              <a:t>DIR+</a:t>
            </a:r>
          </a:p>
          <a:p>
            <a:pPr>
              <a:defRPr sz="2500">
                <a:solidFill>
                  <a:schemeClr val="accent1"/>
                </a:solidFill>
              </a:defRPr>
            </a:pPr>
            <a:r>
              <a:t>PL2+</a:t>
            </a:r>
          </a:p>
        </p:txBody>
      </p:sp>
      <p:sp>
        <p:nvSpPr>
          <p:cNvPr id="1236" name="Shape 1236"/>
          <p:cNvSpPr/>
          <p:nvPr/>
        </p:nvSpPr>
        <p:spPr>
          <a:xfrm flipV="1">
            <a:off x="10048620" y="4416106"/>
            <a:ext cx="1" cy="1866161"/>
          </a:xfrm>
          <a:prstGeom prst="line">
            <a:avLst/>
          </a:prstGeom>
          <a:ln w="63500">
            <a:solidFill>
              <a:schemeClr val="accent1"/>
            </a:solidFill>
            <a:miter lim="400000"/>
          </a:ln>
        </p:spPr>
        <p:txBody>
          <a:bodyPr lIns="50800" tIns="50800" rIns="50800" bIns="50800" anchor="ctr"/>
          <a:lstStyle/>
          <a:p>
            <a:pPr>
              <a:defRPr sz="2400"/>
            </a:pPr>
          </a:p>
        </p:txBody>
      </p:sp>
      <p:sp>
        <p:nvSpPr>
          <p:cNvPr id="1237" name="Shape 1237"/>
          <p:cNvSpPr/>
          <p:nvPr/>
        </p:nvSpPr>
        <p:spPr>
          <a:xfrm>
            <a:off x="8404183" y="6489700"/>
            <a:ext cx="1464096" cy="0"/>
          </a:xfrm>
          <a:prstGeom prst="line">
            <a:avLst/>
          </a:prstGeom>
          <a:ln w="63500">
            <a:solidFill>
              <a:srgbClr val="000000"/>
            </a:solidFill>
            <a:miter lim="400000"/>
          </a:ln>
        </p:spPr>
        <p:txBody>
          <a:bodyPr lIns="50800" tIns="50800" rIns="50800" bIns="50800" anchor="ctr"/>
          <a:lstStyle/>
          <a:p>
            <a:pPr>
              <a:defRPr sz="2400"/>
            </a:pPr>
          </a:p>
        </p:txBody>
      </p:sp>
      <p:sp>
        <p:nvSpPr>
          <p:cNvPr id="1238" name="Shape 1238"/>
          <p:cNvSpPr/>
          <p:nvPr/>
        </p:nvSpPr>
        <p:spPr>
          <a:xfrm>
            <a:off x="10195390" y="6489700"/>
            <a:ext cx="1464097" cy="0"/>
          </a:xfrm>
          <a:prstGeom prst="line">
            <a:avLst/>
          </a:prstGeom>
          <a:ln w="63500">
            <a:solidFill>
              <a:srgbClr val="000000"/>
            </a:solidFill>
            <a:miter lim="400000"/>
          </a:ln>
        </p:spPr>
        <p:txBody>
          <a:bodyPr lIns="50800" tIns="50800" rIns="50800" bIns="50800" anchor="ctr"/>
          <a:lstStyle/>
          <a:p>
            <a:pPr>
              <a:defRPr sz="2400"/>
            </a:pPr>
          </a:p>
        </p:txBody>
      </p:sp>
      <p:sp>
        <p:nvSpPr>
          <p:cNvPr id="1239" name="Shape 1239"/>
          <p:cNvSpPr/>
          <p:nvPr/>
        </p:nvSpPr>
        <p:spPr>
          <a:xfrm>
            <a:off x="11238682" y="5292950"/>
            <a:ext cx="119062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solidFill>
                  <a:schemeClr val="accent1"/>
                </a:solidFill>
              </a:defRPr>
            </a:lvl1pPr>
          </a:lstStyle>
          <a:p>
            <a:pPr/>
            <a:r>
              <a:t>NTFIDF</a:t>
            </a:r>
          </a:p>
        </p:txBody>
      </p:sp>
      <p:sp>
        <p:nvSpPr>
          <p:cNvPr id="1240" name="Shape 1240"/>
          <p:cNvSpPr/>
          <p:nvPr/>
        </p:nvSpPr>
        <p:spPr>
          <a:xfrm flipV="1">
            <a:off x="11833994" y="5801528"/>
            <a:ext cx="1" cy="482601"/>
          </a:xfrm>
          <a:prstGeom prst="line">
            <a:avLst/>
          </a:prstGeom>
          <a:ln w="63500">
            <a:solidFill>
              <a:schemeClr val="accent1"/>
            </a:solidFill>
            <a:miter lim="400000"/>
          </a:ln>
        </p:spPr>
        <p:txBody>
          <a:bodyPr lIns="50800" tIns="50800" rIns="50800" bIns="50800" anchor="ctr"/>
          <a:lstStyle/>
          <a:p>
            <a:pPr>
              <a:defRPr sz="2400"/>
            </a:pPr>
          </a:p>
        </p:txBody>
      </p:sp>
      <p:sp>
        <p:nvSpPr>
          <p:cNvPr id="1241" name="Shape 1241"/>
          <p:cNvSpPr/>
          <p:nvPr/>
        </p:nvSpPr>
        <p:spPr>
          <a:xfrm>
            <a:off x="11678596" y="6332140"/>
            <a:ext cx="320279" cy="315120"/>
          </a:xfrm>
          <a:prstGeom prst="ellipse">
            <a:avLst/>
          </a:prstGeom>
          <a:ln w="38100">
            <a:solidFill>
              <a:srgbClr val="000000"/>
            </a:solidFill>
            <a:miter lim="400000"/>
          </a:ln>
        </p:spPr>
        <p:txBody>
          <a:bodyPr lIns="50800" tIns="50800" rIns="50800" bIns="50800" anchor="ctr"/>
          <a:lstStyle/>
          <a:p>
            <a:pPr>
              <a:defRPr sz="2400"/>
            </a:pPr>
          </a:p>
        </p:txBody>
      </p:sp>
      <p:sp>
        <p:nvSpPr>
          <p:cNvPr id="1242" name="Shape 1242"/>
          <p:cNvSpPr/>
          <p:nvPr/>
        </p:nvSpPr>
        <p:spPr>
          <a:xfrm>
            <a:off x="11295937" y="6764866"/>
            <a:ext cx="108559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atin typeface="American Typewriter"/>
                <a:ea typeface="American Typewriter"/>
                <a:cs typeface="American Typewriter"/>
                <a:sym typeface="American Typewriter"/>
              </a:defRPr>
            </a:lvl1pPr>
          </a:lstStyle>
          <a:p>
            <a:pPr/>
            <a:r>
              <a:t>2013</a:t>
            </a:r>
          </a:p>
        </p:txBody>
      </p:sp>
    </p:spTree>
  </p:cSld>
  <p:clrMapOvr>
    <a:masterClrMapping/>
  </p:clrMapOvr>
  <p:transition xmlns:p14="http://schemas.microsoft.com/office/powerpoint/2010/main" spd="med" advClick="1"/>
</p:sld>
</file>

<file path=ppt/slides/slide108.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244" name="Shape 1244"/>
          <p:cNvSpPr/>
          <p:nvPr>
            <p:ph type="title"/>
          </p:nvPr>
        </p:nvSpPr>
        <p:spPr>
          <a:xfrm>
            <a:off x="3078195" y="3420533"/>
            <a:ext cx="6848410" cy="895285"/>
          </a:xfrm>
          <a:prstGeom prst="rect">
            <a:avLst/>
          </a:prstGeom>
        </p:spPr>
        <p:txBody>
          <a:bodyPr/>
          <a:lstStyle>
            <a:lvl1pPr algn="l">
              <a:defRPr b="1" sz="4000">
                <a:solidFill>
                  <a:schemeClr val="accent1"/>
                </a:solidFill>
                <a:latin typeface="Helvetica"/>
                <a:ea typeface="Helvetica"/>
                <a:cs typeface="Helvetica"/>
                <a:sym typeface="Helvetica"/>
              </a:defRPr>
            </a:lvl1pPr>
          </a:lstStyle>
          <a:p>
            <a:pPr/>
            <a:r>
              <a:t>REPRODUCIBILITY STUDY</a:t>
            </a:r>
          </a:p>
        </p:txBody>
      </p:sp>
      <p:sp>
        <p:nvSpPr>
          <p:cNvPr id="1245" name="Shape 1245"/>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246" name="Shape 1246"/>
          <p:cNvSpPr/>
          <p:nvPr/>
        </p:nvSpPr>
        <p:spPr>
          <a:xfrm>
            <a:off x="653732" y="4565649"/>
            <a:ext cx="11697336" cy="622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400"/>
            </a:lvl1pPr>
          </a:lstStyle>
          <a:p>
            <a:pPr/>
            <a:r>
              <a:t>20 models are implemented and tested on TREC collections</a:t>
            </a:r>
          </a:p>
        </p:txBody>
      </p:sp>
    </p:spTree>
  </p:cSld>
  <p:clrMapOvr>
    <a:masterClrMapping/>
  </p:clrMapOvr>
  <p:transition xmlns:p14="http://schemas.microsoft.com/office/powerpoint/2010/main" spd="med" advClick="1"/>
</p:sld>
</file>

<file path=ppt/slides/slide109.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248" name="Shape 1248"/>
          <p:cNvSpPr/>
          <p:nvPr>
            <p:ph type="title"/>
          </p:nvPr>
        </p:nvSpPr>
        <p:spPr>
          <a:xfrm>
            <a:off x="901700" y="-254000"/>
            <a:ext cx="11099800" cy="2159000"/>
          </a:xfrm>
          <a:prstGeom prst="rect">
            <a:avLst/>
          </a:prstGeom>
        </p:spPr>
        <p:txBody>
          <a:bodyPr/>
          <a:lstStyle>
            <a:lvl1pPr algn="l">
              <a:defRPr b="1" sz="5000">
                <a:latin typeface="Helvetica"/>
                <a:ea typeface="Helvetica"/>
                <a:cs typeface="Helvetica"/>
                <a:sym typeface="Helvetica"/>
              </a:defRPr>
            </a:lvl1pPr>
          </a:lstStyle>
          <a:p>
            <a:pPr/>
            <a:r>
              <a:t>Reproducibility Results</a:t>
            </a:r>
          </a:p>
        </p:txBody>
      </p:sp>
      <p:graphicFrame>
        <p:nvGraphicFramePr>
          <p:cNvPr id="1249" name="Table 1249"/>
          <p:cNvGraphicFramePr/>
          <p:nvPr/>
        </p:nvGraphicFramePr>
        <p:xfrm>
          <a:off x="804333" y="1303866"/>
          <a:ext cx="5334001" cy="5715001"/>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1778000"/>
                <a:gridCol w="1778000"/>
                <a:gridCol w="1778000"/>
              </a:tblGrid>
              <a:tr h="495300">
                <a:tc gridSpan="3">
                  <a:txBody>
                    <a:bodyPr/>
                    <a:lstStyle/>
                    <a:p>
                      <a:pPr>
                        <a:defRPr b="0">
                          <a:solidFill>
                            <a:srgbClr val="000000"/>
                          </a:solidFill>
                        </a:defRPr>
                      </a:pPr>
                      <a:r>
                        <a:rPr b="1" sz="2600">
                          <a:sym typeface="Helvetica"/>
                        </a:rPr>
                        <a:t>BM25 Family</a:t>
                      </a:r>
                    </a:p>
                  </a:txBody>
                  <a:tcPr marL="50800" marR="50800" marT="50800" marB="50800" anchor="ctr" anchorCtr="0" horzOverflow="overflow">
                    <a:lnL/>
                    <a:lnR/>
                    <a:lnT/>
                    <a:lnB/>
                    <a:solidFill>
                      <a:srgbClr val="000000">
                        <a:alpha val="0"/>
                      </a:srgbClr>
                    </a:solidFill>
                  </a:tcPr>
                </a:tc>
                <a:tc hMerge="1">
                  <a:tcPr/>
                </a:tc>
                <a:tc hMerge="1">
                  <a:tcPr/>
                </a:tc>
              </a:tr>
              <a:tr h="476250">
                <a:tc>
                  <a:txBody>
                    <a:bodyPr/>
                    <a:lstStyle/>
                    <a:p>
                      <a:pPr defTabSz="914400">
                        <a:defRPr b="0">
                          <a:solidFill>
                            <a:srgbClr val="000000"/>
                          </a:solidFill>
                        </a:defRPr>
                      </a:pPr>
                      <a:r>
                        <a:rPr b="1" sz="2400">
                          <a:solidFill>
                            <a:srgbClr val="FFFFFF"/>
                          </a:solidFill>
                          <a:sym typeface="Helvetica"/>
                        </a:rPr>
                        <a:t>Models</a:t>
                      </a:r>
                    </a:p>
                  </a:txBody>
                  <a:tcPr marL="50800" marR="50800" marT="50800" marB="50800" anchor="ctr" anchorCtr="0" horzOverflow="overflow">
                    <a:solidFill>
                      <a:schemeClr val="accent1"/>
                    </a:solidFill>
                  </a:tcPr>
                </a:tc>
                <a:tc>
                  <a:txBody>
                    <a:bodyPr/>
                    <a:lstStyle/>
                    <a:p>
                      <a:pPr defTabSz="914400"/>
                      <a:r>
                        <a:rPr b="1" sz="2400">
                          <a:solidFill>
                            <a:srgbClr val="FFFFFF"/>
                          </a:solidFill>
                          <a:latin typeface="Helvetica"/>
                          <a:ea typeface="Helvetica"/>
                          <a:cs typeface="Helvetica"/>
                          <a:sym typeface="Helvetica"/>
                        </a:rPr>
                        <a:t>Mean</a:t>
                      </a:r>
                    </a:p>
                  </a:txBody>
                  <a:tcPr marL="50800" marR="50800" marT="50800" marB="50800" anchor="ctr" anchorCtr="0" horzOverflow="overflow">
                    <a:solidFill>
                      <a:schemeClr val="accent1"/>
                    </a:solidFill>
                  </a:tcPr>
                </a:tc>
                <a:tc>
                  <a:txBody>
                    <a:bodyPr/>
                    <a:lstStyle/>
                    <a:p>
                      <a:pPr defTabSz="914400"/>
                      <a:r>
                        <a:rPr b="1" sz="2400">
                          <a:solidFill>
                            <a:srgbClr val="FFFFFF"/>
                          </a:solidFill>
                          <a:latin typeface="Helvetica"/>
                          <a:ea typeface="Helvetica"/>
                          <a:cs typeface="Helvetica"/>
                          <a:sym typeface="Helvetica"/>
                        </a:rPr>
                        <a:t>Std.</a:t>
                      </a:r>
                    </a:p>
                  </a:txBody>
                  <a:tcPr marL="50800" marR="50800" marT="50800" marB="50800" anchor="ctr" anchorCtr="0" horzOverflow="overflow">
                    <a:solidFill>
                      <a:schemeClr val="accent1"/>
                    </a:solidFill>
                  </a:tcPr>
                </a:tc>
              </a:tr>
              <a:tr h="438150">
                <a:tc>
                  <a:txBody>
                    <a:bodyPr/>
                    <a:lstStyle/>
                    <a:p>
                      <a:pPr defTabSz="914400">
                        <a:defRPr b="0">
                          <a:solidFill>
                            <a:srgbClr val="000000"/>
                          </a:solidFill>
                        </a:defRPr>
                      </a:pPr>
                      <a:r>
                        <a:rPr b="1" sz="2200">
                          <a:solidFill>
                            <a:srgbClr val="FFFFFF"/>
                          </a:solidFill>
                          <a:sym typeface="Helvetica"/>
                        </a:rPr>
                        <a:t>BM25</a:t>
                      </a:r>
                    </a:p>
                  </a:txBody>
                  <a:tcPr marL="50800" marR="50800" marT="50800" marB="50800" anchor="ctr" anchorCtr="0" horzOverflow="overflow"/>
                </a:tc>
                <a:tc>
                  <a:txBody>
                    <a:bodyPr/>
                    <a:lstStyle/>
                    <a:p>
                      <a:pPr defTabSz="914400"/>
                      <a:r>
                        <a:rPr sz="2200"/>
                        <a:t>-2.08%</a:t>
                      </a:r>
                    </a:p>
                  </a:txBody>
                  <a:tcPr marL="50800" marR="50800" marT="50800" marB="50800" anchor="ctr" anchorCtr="0" horzOverflow="overflow">
                    <a:solidFill>
                      <a:srgbClr val="FFFFFF"/>
                    </a:solidFill>
                  </a:tcPr>
                </a:tc>
                <a:tc>
                  <a:txBody>
                    <a:bodyPr/>
                    <a:lstStyle/>
                    <a:p>
                      <a:pPr defTabSz="914400"/>
                      <a:r>
                        <a:rPr sz="2200"/>
                        <a:t>4.11%</a:t>
                      </a:r>
                    </a:p>
                  </a:txBody>
                  <a:tcPr marL="50800" marR="50800" marT="50800" marB="50800" anchor="ctr" anchorCtr="0" horzOverflow="overflow">
                    <a:solidFill>
                      <a:srgbClr val="FFFFFF"/>
                    </a:solidFill>
                  </a:tcPr>
                </a:tc>
              </a:tr>
              <a:tr h="431800">
                <a:tc>
                  <a:txBody>
                    <a:bodyPr/>
                    <a:lstStyle/>
                    <a:p>
                      <a:pPr defTabSz="914400">
                        <a:defRPr b="0">
                          <a:solidFill>
                            <a:srgbClr val="000000"/>
                          </a:solidFill>
                        </a:defRPr>
                      </a:pPr>
                      <a:r>
                        <a:rPr b="1" sz="2200">
                          <a:solidFill>
                            <a:srgbClr val="FFFFFF"/>
                          </a:solidFill>
                          <a:sym typeface="Helvetica"/>
                        </a:rPr>
                        <a:t>F2EXP</a:t>
                      </a:r>
                    </a:p>
                  </a:txBody>
                  <a:tcPr marL="50800" marR="50800" marT="50800" marB="50800" anchor="ctr" anchorCtr="0" horzOverflow="overflow"/>
                </a:tc>
                <a:tc>
                  <a:txBody>
                    <a:bodyPr/>
                    <a:lstStyle/>
                    <a:p>
                      <a:pPr defTabSz="914400"/>
                      <a:r>
                        <a:rPr sz="2200"/>
                        <a:t>+0.68%</a:t>
                      </a:r>
                    </a:p>
                  </a:txBody>
                  <a:tcPr marL="50800" marR="50800" marT="50800" marB="50800" anchor="ctr" anchorCtr="0" horzOverflow="overflow">
                    <a:solidFill>
                      <a:srgbClr val="E3E5E8"/>
                    </a:solidFill>
                  </a:tcPr>
                </a:tc>
                <a:tc>
                  <a:txBody>
                    <a:bodyPr/>
                    <a:lstStyle/>
                    <a:p>
                      <a:pPr defTabSz="914400"/>
                      <a:r>
                        <a:rPr sz="2200"/>
                        <a:t>2.18%</a:t>
                      </a:r>
                    </a:p>
                  </a:txBody>
                  <a:tcPr marL="50800" marR="50800" marT="50800" marB="50800" anchor="ctr" anchorCtr="0" horzOverflow="overflow">
                    <a:solidFill>
                      <a:srgbClr val="E3E5E8"/>
                    </a:solidFill>
                  </a:tcPr>
                </a:tc>
              </a:tr>
              <a:tr h="431800">
                <a:tc>
                  <a:txBody>
                    <a:bodyPr/>
                    <a:lstStyle/>
                    <a:p>
                      <a:pPr defTabSz="914400">
                        <a:defRPr b="0">
                          <a:solidFill>
                            <a:srgbClr val="000000"/>
                          </a:solidFill>
                        </a:defRPr>
                      </a:pPr>
                      <a:r>
                        <a:rPr b="1" sz="2200">
                          <a:solidFill>
                            <a:srgbClr val="FFFFFF"/>
                          </a:solidFill>
                          <a:sym typeface="Helvetica"/>
                        </a:rPr>
                        <a:t>F2LOG</a:t>
                      </a:r>
                    </a:p>
                  </a:txBody>
                  <a:tcPr marL="50800" marR="50800" marT="50800" marB="50800" anchor="ctr" anchorCtr="0" horzOverflow="overflow"/>
                </a:tc>
                <a:tc>
                  <a:txBody>
                    <a:bodyPr/>
                    <a:lstStyle/>
                    <a:p>
                      <a:pPr defTabSz="914400"/>
                      <a:r>
                        <a:rPr sz="2200"/>
                        <a:t>+0.22%</a:t>
                      </a:r>
                    </a:p>
                  </a:txBody>
                  <a:tcPr marL="50800" marR="50800" marT="50800" marB="50800" anchor="ctr" anchorCtr="0" horzOverflow="overflow">
                    <a:solidFill>
                      <a:srgbClr val="FFFFFF"/>
                    </a:solidFill>
                  </a:tcPr>
                </a:tc>
                <a:tc>
                  <a:txBody>
                    <a:bodyPr/>
                    <a:lstStyle/>
                    <a:p>
                      <a:pPr defTabSz="914400"/>
                      <a:r>
                        <a:rPr sz="2200"/>
                        <a:t>1.63%</a:t>
                      </a:r>
                    </a:p>
                  </a:txBody>
                  <a:tcPr marL="50800" marR="50800" marT="50800" marB="50800" anchor="ctr" anchorCtr="0" horzOverflow="overflow">
                    <a:solidFill>
                      <a:srgbClr val="FFFFFF"/>
                    </a:solidFill>
                  </a:tcPr>
                </a:tc>
              </a:tr>
              <a:tr h="431800">
                <a:tc>
                  <a:txBody>
                    <a:bodyPr/>
                    <a:lstStyle/>
                    <a:p>
                      <a:pPr defTabSz="914400">
                        <a:defRPr b="0">
                          <a:solidFill>
                            <a:srgbClr val="000000"/>
                          </a:solidFill>
                        </a:defRPr>
                      </a:pPr>
                      <a:r>
                        <a:rPr b="1" sz="2200">
                          <a:solidFill>
                            <a:srgbClr val="FFFFFF"/>
                          </a:solidFill>
                          <a:sym typeface="Helvetica"/>
                        </a:rPr>
                        <a:t>BM3</a:t>
                      </a:r>
                    </a:p>
                  </a:txBody>
                  <a:tcPr marL="50800" marR="50800" marT="50800" marB="50800" anchor="ctr" anchorCtr="0" horzOverflow="overflow"/>
                </a:tc>
                <a:tc>
                  <a:txBody>
                    <a:bodyPr/>
                    <a:lstStyle/>
                    <a:p>
                      <a:pPr defTabSz="914400"/>
                      <a:r>
                        <a:rPr sz="2200"/>
                        <a:t>-5.92%</a:t>
                      </a:r>
                    </a:p>
                  </a:txBody>
                  <a:tcPr marL="50800" marR="50800" marT="50800" marB="50800" anchor="ctr" anchorCtr="0" horzOverflow="overflow">
                    <a:solidFill>
                      <a:srgbClr val="E3E5E8"/>
                    </a:solidFill>
                  </a:tcPr>
                </a:tc>
                <a:tc>
                  <a:txBody>
                    <a:bodyPr/>
                    <a:lstStyle/>
                    <a:p>
                      <a:pPr defTabSz="914400"/>
                      <a:r>
                        <a:rPr sz="2200"/>
                        <a:t>0.74%</a:t>
                      </a:r>
                    </a:p>
                  </a:txBody>
                  <a:tcPr marL="50800" marR="50800" marT="50800" marB="50800" anchor="ctr" anchorCtr="0" horzOverflow="overflow">
                    <a:solidFill>
                      <a:srgbClr val="E3E5E8"/>
                    </a:solidFill>
                  </a:tcPr>
                </a:tc>
              </a:tr>
              <a:tr h="431800">
                <a:tc>
                  <a:txBody>
                    <a:bodyPr/>
                    <a:lstStyle/>
                    <a:p>
                      <a:pPr defTabSz="914400">
                        <a:defRPr b="0">
                          <a:solidFill>
                            <a:srgbClr val="000000"/>
                          </a:solidFill>
                        </a:defRPr>
                      </a:pPr>
                      <a:r>
                        <a:rPr b="1" sz="2200">
                          <a:solidFill>
                            <a:srgbClr val="FFFFFF"/>
                          </a:solidFill>
                          <a:sym typeface="Helvetica"/>
                        </a:rPr>
                        <a:t>BM25+</a:t>
                      </a:r>
                    </a:p>
                  </a:txBody>
                  <a:tcPr marL="50800" marR="50800" marT="50800" marB="50800" anchor="ctr" anchorCtr="0" horzOverflow="overflow"/>
                </a:tc>
                <a:tc>
                  <a:txBody>
                    <a:bodyPr/>
                    <a:lstStyle/>
                    <a:p>
                      <a:pPr defTabSz="914400"/>
                      <a:r>
                        <a:rPr sz="2200"/>
                        <a:t>-0.67%</a:t>
                      </a:r>
                    </a:p>
                  </a:txBody>
                  <a:tcPr marL="50800" marR="50800" marT="50800" marB="50800" anchor="ctr" anchorCtr="0" horzOverflow="overflow">
                    <a:solidFill>
                      <a:srgbClr val="FFFFFF"/>
                    </a:solidFill>
                  </a:tcPr>
                </a:tc>
                <a:tc>
                  <a:txBody>
                    <a:bodyPr/>
                    <a:lstStyle/>
                    <a:p>
                      <a:pPr defTabSz="914400"/>
                      <a:r>
                        <a:rPr sz="2200"/>
                        <a:t>1.19%</a:t>
                      </a:r>
                    </a:p>
                  </a:txBody>
                  <a:tcPr marL="50800" marR="50800" marT="50800" marB="50800" anchor="ctr" anchorCtr="0" horzOverflow="overflow">
                    <a:solidFill>
                      <a:srgbClr val="FFFFFF"/>
                    </a:solidFill>
                  </a:tcPr>
                </a:tc>
              </a:tr>
            </a:tbl>
          </a:graphicData>
        </a:graphic>
      </p:graphicFrame>
      <p:graphicFrame>
        <p:nvGraphicFramePr>
          <p:cNvPr id="1250" name="Table 1250"/>
          <p:cNvGraphicFramePr/>
          <p:nvPr/>
        </p:nvGraphicFramePr>
        <p:xfrm>
          <a:off x="804333" y="4961466"/>
          <a:ext cx="5334001" cy="5715001"/>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1778000"/>
                <a:gridCol w="1778000"/>
                <a:gridCol w="1778000"/>
              </a:tblGrid>
              <a:tr h="495300">
                <a:tc gridSpan="3">
                  <a:txBody>
                    <a:bodyPr/>
                    <a:lstStyle/>
                    <a:p>
                      <a:pPr>
                        <a:defRPr b="0">
                          <a:solidFill>
                            <a:srgbClr val="000000"/>
                          </a:solidFill>
                        </a:defRPr>
                      </a:pPr>
                      <a:r>
                        <a:rPr b="1" sz="2600">
                          <a:sym typeface="Helvetica"/>
                        </a:rPr>
                        <a:t>Pivoted Norm. Family</a:t>
                      </a:r>
                    </a:p>
                  </a:txBody>
                  <a:tcPr marL="50800" marR="50800" marT="50800" marB="50800" anchor="ctr" anchorCtr="0" horzOverflow="overflow">
                    <a:lnL/>
                    <a:lnR/>
                    <a:lnT/>
                    <a:lnB/>
                    <a:solidFill>
                      <a:srgbClr val="000000">
                        <a:alpha val="0"/>
                      </a:srgbClr>
                    </a:solidFill>
                  </a:tcPr>
                </a:tc>
                <a:tc hMerge="1">
                  <a:tcPr/>
                </a:tc>
                <a:tc hMerge="1">
                  <a:tcPr/>
                </a:tc>
              </a:tr>
              <a:tr h="488950">
                <a:tc>
                  <a:txBody>
                    <a:bodyPr/>
                    <a:lstStyle/>
                    <a:p>
                      <a:pPr defTabSz="914400">
                        <a:defRPr b="0">
                          <a:solidFill>
                            <a:srgbClr val="000000"/>
                          </a:solidFill>
                        </a:defRPr>
                      </a:pPr>
                      <a:r>
                        <a:rPr b="1" sz="2500">
                          <a:solidFill>
                            <a:srgbClr val="FFFFFF"/>
                          </a:solidFill>
                          <a:sym typeface="Helvetica"/>
                        </a:rPr>
                        <a:t>Models</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Mean</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Std.</a:t>
                      </a:r>
                    </a:p>
                  </a:txBody>
                  <a:tcPr marL="50800" marR="50800" marT="50800" marB="50800" anchor="ctr" anchorCtr="0" horzOverflow="overflow">
                    <a:solidFill>
                      <a:schemeClr val="accent1"/>
                    </a:solidFill>
                  </a:tcPr>
                </a:tc>
              </a:tr>
              <a:tr h="438150">
                <a:tc>
                  <a:txBody>
                    <a:bodyPr/>
                    <a:lstStyle/>
                    <a:p>
                      <a:pPr defTabSz="914400">
                        <a:defRPr b="0">
                          <a:solidFill>
                            <a:srgbClr val="000000"/>
                          </a:solidFill>
                        </a:defRPr>
                      </a:pPr>
                      <a:r>
                        <a:rPr b="1" sz="2200">
                          <a:solidFill>
                            <a:srgbClr val="FFFFFF"/>
                          </a:solidFill>
                          <a:sym typeface="Helvetica"/>
                        </a:rPr>
                        <a:t>PIV</a:t>
                      </a:r>
                    </a:p>
                  </a:txBody>
                  <a:tcPr marL="50800" marR="50800" marT="50800" marB="50800" anchor="ctr" anchorCtr="0" horzOverflow="overflow"/>
                </a:tc>
                <a:tc>
                  <a:txBody>
                    <a:bodyPr/>
                    <a:lstStyle/>
                    <a:p>
                      <a:pPr defTabSz="914400"/>
                      <a:r>
                        <a:rPr sz="2200"/>
                        <a:t>-3.64%</a:t>
                      </a:r>
                    </a:p>
                  </a:txBody>
                  <a:tcPr marL="50800" marR="50800" marT="50800" marB="50800" anchor="ctr" anchorCtr="0" horzOverflow="overflow">
                    <a:solidFill>
                      <a:srgbClr val="FFFFFF"/>
                    </a:solidFill>
                  </a:tcPr>
                </a:tc>
                <a:tc>
                  <a:txBody>
                    <a:bodyPr/>
                    <a:lstStyle/>
                    <a:p>
                      <a:pPr defTabSz="914400"/>
                      <a:r>
                        <a:rPr sz="2200"/>
                        <a:t>4.67%</a:t>
                      </a:r>
                    </a:p>
                  </a:txBody>
                  <a:tcPr marL="50800" marR="50800" marT="50800" marB="50800" anchor="ctr" anchorCtr="0" horzOverflow="overflow">
                    <a:solidFill>
                      <a:srgbClr val="FFFFFF"/>
                    </a:solidFill>
                  </a:tcPr>
                </a:tc>
              </a:tr>
              <a:tr h="431800">
                <a:tc>
                  <a:txBody>
                    <a:bodyPr/>
                    <a:lstStyle/>
                    <a:p>
                      <a:pPr defTabSz="914400">
                        <a:defRPr b="0">
                          <a:solidFill>
                            <a:srgbClr val="000000"/>
                          </a:solidFill>
                        </a:defRPr>
                      </a:pPr>
                      <a:r>
                        <a:rPr b="1" sz="2200">
                          <a:solidFill>
                            <a:srgbClr val="FFFFFF"/>
                          </a:solidFill>
                          <a:sym typeface="Helvetica"/>
                        </a:rPr>
                        <a:t>F1EXP</a:t>
                      </a:r>
                    </a:p>
                  </a:txBody>
                  <a:tcPr marL="50800" marR="50800" marT="50800" marB="50800" anchor="ctr" anchorCtr="0" horzOverflow="overflow"/>
                </a:tc>
                <a:tc>
                  <a:txBody>
                    <a:bodyPr/>
                    <a:lstStyle/>
                    <a:p>
                      <a:pPr defTabSz="914400"/>
                      <a:r>
                        <a:rPr sz="2200"/>
                        <a:t>-6.62%</a:t>
                      </a:r>
                    </a:p>
                  </a:txBody>
                  <a:tcPr marL="50800" marR="50800" marT="50800" marB="50800" anchor="ctr" anchorCtr="0" horzOverflow="overflow">
                    <a:solidFill>
                      <a:srgbClr val="E3E5E8"/>
                    </a:solidFill>
                  </a:tcPr>
                </a:tc>
                <a:tc>
                  <a:txBody>
                    <a:bodyPr/>
                    <a:lstStyle/>
                    <a:p>
                      <a:pPr defTabSz="914400"/>
                      <a:r>
                        <a:rPr sz="2200"/>
                        <a:t>2.23%</a:t>
                      </a:r>
                    </a:p>
                  </a:txBody>
                  <a:tcPr marL="50800" marR="50800" marT="50800" marB="50800" anchor="ctr" anchorCtr="0" horzOverflow="overflow">
                    <a:solidFill>
                      <a:srgbClr val="E3E5E8"/>
                    </a:solidFill>
                  </a:tcPr>
                </a:tc>
              </a:tr>
              <a:tr h="431800">
                <a:tc>
                  <a:txBody>
                    <a:bodyPr/>
                    <a:lstStyle/>
                    <a:p>
                      <a:pPr defTabSz="914400">
                        <a:defRPr b="0">
                          <a:solidFill>
                            <a:srgbClr val="000000"/>
                          </a:solidFill>
                        </a:defRPr>
                      </a:pPr>
                      <a:r>
                        <a:rPr b="1" sz="2200">
                          <a:solidFill>
                            <a:srgbClr val="FFFFFF"/>
                          </a:solidFill>
                          <a:sym typeface="Helvetica"/>
                        </a:rPr>
                        <a:t>F1LOG</a:t>
                      </a:r>
                    </a:p>
                  </a:txBody>
                  <a:tcPr marL="50800" marR="50800" marT="50800" marB="50800" anchor="ctr" anchorCtr="0" horzOverflow="overflow"/>
                </a:tc>
                <a:tc>
                  <a:txBody>
                    <a:bodyPr/>
                    <a:lstStyle/>
                    <a:p>
                      <a:pPr defTabSz="914400"/>
                      <a:r>
                        <a:rPr sz="2200"/>
                        <a:t>-7.76%</a:t>
                      </a:r>
                    </a:p>
                  </a:txBody>
                  <a:tcPr marL="50800" marR="50800" marT="50800" marB="50800" anchor="ctr" anchorCtr="0" horzOverflow="overflow">
                    <a:solidFill>
                      <a:srgbClr val="FFFFFF"/>
                    </a:solidFill>
                  </a:tcPr>
                </a:tc>
                <a:tc>
                  <a:txBody>
                    <a:bodyPr/>
                    <a:lstStyle/>
                    <a:p>
                      <a:pPr defTabSz="914400"/>
                      <a:r>
                        <a:rPr sz="2200"/>
                        <a:t>2.79%</a:t>
                      </a:r>
                    </a:p>
                  </a:txBody>
                  <a:tcPr marL="50800" marR="50800" marT="50800" marB="50800" anchor="ctr" anchorCtr="0" horzOverflow="overflow">
                    <a:solidFill>
                      <a:srgbClr val="FFFFFF"/>
                    </a:solidFill>
                  </a:tcPr>
                </a:tc>
              </a:tr>
              <a:tr h="431800">
                <a:tc>
                  <a:txBody>
                    <a:bodyPr/>
                    <a:lstStyle/>
                    <a:p>
                      <a:pPr defTabSz="914400">
                        <a:defRPr b="0">
                          <a:solidFill>
                            <a:srgbClr val="000000"/>
                          </a:solidFill>
                        </a:defRPr>
                      </a:pPr>
                      <a:r>
                        <a:rPr b="1" sz="2200">
                          <a:solidFill>
                            <a:srgbClr val="FFFFFF"/>
                          </a:solidFill>
                          <a:sym typeface="Helvetica"/>
                        </a:rPr>
                        <a:t>PIV+</a:t>
                      </a:r>
                    </a:p>
                  </a:txBody>
                  <a:tcPr marL="50800" marR="50800" marT="50800" marB="50800" anchor="ctr" anchorCtr="0" horzOverflow="overflow"/>
                </a:tc>
                <a:tc>
                  <a:txBody>
                    <a:bodyPr/>
                    <a:lstStyle/>
                    <a:p>
                      <a:pPr defTabSz="914400"/>
                      <a:r>
                        <a:rPr sz="2200"/>
                        <a:t>-0.94%</a:t>
                      </a:r>
                    </a:p>
                  </a:txBody>
                  <a:tcPr marL="50800" marR="50800" marT="50800" marB="50800" anchor="ctr" anchorCtr="0" horzOverflow="overflow">
                    <a:solidFill>
                      <a:srgbClr val="E3E5E8"/>
                    </a:solidFill>
                  </a:tcPr>
                </a:tc>
                <a:tc>
                  <a:txBody>
                    <a:bodyPr/>
                    <a:lstStyle/>
                    <a:p>
                      <a:pPr defTabSz="914400"/>
                      <a:r>
                        <a:rPr sz="2200"/>
                        <a:t>2.31%</a:t>
                      </a:r>
                    </a:p>
                  </a:txBody>
                  <a:tcPr marL="50800" marR="50800" marT="50800" marB="50800" anchor="ctr" anchorCtr="0" horzOverflow="overflow">
                    <a:solidFill>
                      <a:srgbClr val="E3E5E8"/>
                    </a:solidFill>
                  </a:tcPr>
                </a:tc>
              </a:tr>
              <a:tr h="431800">
                <a:tc>
                  <a:txBody>
                    <a:bodyPr/>
                    <a:lstStyle/>
                    <a:p>
                      <a:pPr defTabSz="914400">
                        <a:defRPr b="0">
                          <a:solidFill>
                            <a:srgbClr val="000000"/>
                          </a:solidFill>
                        </a:defRPr>
                      </a:pPr>
                      <a:r>
                        <a:rPr b="1" sz="2200">
                          <a:solidFill>
                            <a:srgbClr val="FFFFFF"/>
                          </a:solidFill>
                          <a:sym typeface="Helvetica"/>
                        </a:rPr>
                        <a:t>NTFIDF</a:t>
                      </a:r>
                    </a:p>
                  </a:txBody>
                  <a:tcPr marL="50800" marR="50800" marT="50800" marB="50800" anchor="ctr" anchorCtr="0" horzOverflow="overflow"/>
                </a:tc>
                <a:tc>
                  <a:txBody>
                    <a:bodyPr/>
                    <a:lstStyle/>
                    <a:p>
                      <a:pPr defTabSz="914400"/>
                      <a:r>
                        <a:rPr sz="2200"/>
                        <a:t>-17.08%</a:t>
                      </a:r>
                    </a:p>
                  </a:txBody>
                  <a:tcPr marL="50800" marR="50800" marT="50800" marB="50800" anchor="ctr" anchorCtr="0" horzOverflow="overflow">
                    <a:solidFill>
                      <a:srgbClr val="FFFFFF"/>
                    </a:solidFill>
                  </a:tcPr>
                </a:tc>
                <a:tc>
                  <a:txBody>
                    <a:bodyPr/>
                    <a:lstStyle/>
                    <a:p>
                      <a:pPr defTabSz="914400"/>
                      <a:r>
                        <a:rPr sz="2200"/>
                        <a:t>4.71%</a:t>
                      </a:r>
                    </a:p>
                  </a:txBody>
                  <a:tcPr marL="50800" marR="50800" marT="50800" marB="50800" anchor="ctr" anchorCtr="0" horzOverflow="overflow">
                    <a:solidFill>
                      <a:srgbClr val="FFFFFF"/>
                    </a:solidFill>
                  </a:tcPr>
                </a:tc>
              </a:tr>
            </a:tbl>
          </a:graphicData>
        </a:graphic>
      </p:graphicFrame>
      <p:graphicFrame>
        <p:nvGraphicFramePr>
          <p:cNvPr id="1251" name="Table 1251"/>
          <p:cNvGraphicFramePr/>
          <p:nvPr/>
        </p:nvGraphicFramePr>
        <p:xfrm>
          <a:off x="6925733" y="1329266"/>
          <a:ext cx="5334001" cy="5715001"/>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1778000"/>
                <a:gridCol w="1778000"/>
                <a:gridCol w="1778000"/>
              </a:tblGrid>
              <a:tr h="495300">
                <a:tc gridSpan="3">
                  <a:txBody>
                    <a:bodyPr/>
                    <a:lstStyle/>
                    <a:p>
                      <a:pPr>
                        <a:defRPr b="0">
                          <a:solidFill>
                            <a:srgbClr val="000000"/>
                          </a:solidFill>
                        </a:defRPr>
                      </a:pPr>
                      <a:r>
                        <a:rPr b="1" sz="2600">
                          <a:sym typeface="Helvetica"/>
                        </a:rPr>
                        <a:t>Language Models</a:t>
                      </a:r>
                    </a:p>
                  </a:txBody>
                  <a:tcPr marL="50800" marR="50800" marT="50800" marB="50800" anchor="ctr" anchorCtr="0" horzOverflow="overflow">
                    <a:lnL/>
                    <a:lnR/>
                    <a:lnT/>
                    <a:lnB/>
                    <a:solidFill>
                      <a:srgbClr val="000000">
                        <a:alpha val="0"/>
                      </a:srgbClr>
                    </a:solidFill>
                  </a:tcPr>
                </a:tc>
                <a:tc hMerge="1">
                  <a:tcPr/>
                </a:tc>
                <a:tc hMerge="1">
                  <a:tcPr/>
                </a:tc>
              </a:tr>
              <a:tr h="488950">
                <a:tc>
                  <a:txBody>
                    <a:bodyPr/>
                    <a:lstStyle/>
                    <a:p>
                      <a:pPr defTabSz="914400">
                        <a:defRPr b="0">
                          <a:solidFill>
                            <a:srgbClr val="000000"/>
                          </a:solidFill>
                        </a:defRPr>
                      </a:pPr>
                      <a:r>
                        <a:rPr b="1" sz="2500">
                          <a:solidFill>
                            <a:srgbClr val="FFFFFF"/>
                          </a:solidFill>
                          <a:sym typeface="Helvetica"/>
                        </a:rPr>
                        <a:t>Models</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Mean</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Std.</a:t>
                      </a:r>
                    </a:p>
                  </a:txBody>
                  <a:tcPr marL="50800" marR="50800" marT="50800" marB="50800" anchor="ctr" anchorCtr="0" horzOverflow="overflow">
                    <a:solidFill>
                      <a:schemeClr val="accent1"/>
                    </a:solidFill>
                  </a:tcPr>
                </a:tc>
              </a:tr>
              <a:tr h="438150">
                <a:tc>
                  <a:txBody>
                    <a:bodyPr/>
                    <a:lstStyle/>
                    <a:p>
                      <a:pPr defTabSz="914400">
                        <a:defRPr b="0">
                          <a:solidFill>
                            <a:srgbClr val="000000"/>
                          </a:solidFill>
                        </a:defRPr>
                      </a:pPr>
                      <a:r>
                        <a:rPr b="1" sz="2200">
                          <a:solidFill>
                            <a:srgbClr val="FFFFFF"/>
                          </a:solidFill>
                          <a:sym typeface="Helvetica"/>
                        </a:rPr>
                        <a:t>DIR</a:t>
                      </a:r>
                    </a:p>
                  </a:txBody>
                  <a:tcPr marL="50800" marR="50800" marT="50800" marB="50800" anchor="ctr" anchorCtr="0" horzOverflow="overflow"/>
                </a:tc>
                <a:tc>
                  <a:txBody>
                    <a:bodyPr/>
                    <a:lstStyle/>
                    <a:p>
                      <a:pPr defTabSz="914400"/>
                      <a:r>
                        <a:rPr sz="2200"/>
                        <a:t>+1.03%</a:t>
                      </a:r>
                    </a:p>
                  </a:txBody>
                  <a:tcPr marL="50800" marR="50800" marT="50800" marB="50800" anchor="ctr" anchorCtr="0" horzOverflow="overflow">
                    <a:solidFill>
                      <a:srgbClr val="FFFFFF"/>
                    </a:solidFill>
                  </a:tcPr>
                </a:tc>
                <a:tc>
                  <a:txBody>
                    <a:bodyPr/>
                    <a:lstStyle/>
                    <a:p>
                      <a:pPr defTabSz="914400"/>
                      <a:r>
                        <a:rPr sz="2200"/>
                        <a:t>3.26%</a:t>
                      </a:r>
                    </a:p>
                  </a:txBody>
                  <a:tcPr marL="50800" marR="50800" marT="50800" marB="50800" anchor="ctr" anchorCtr="0" horzOverflow="overflow">
                    <a:solidFill>
                      <a:srgbClr val="FFFFFF"/>
                    </a:solidFill>
                  </a:tcPr>
                </a:tc>
              </a:tr>
              <a:tr h="431800">
                <a:tc>
                  <a:txBody>
                    <a:bodyPr/>
                    <a:lstStyle/>
                    <a:p>
                      <a:pPr defTabSz="914400">
                        <a:defRPr b="0">
                          <a:solidFill>
                            <a:srgbClr val="000000"/>
                          </a:solidFill>
                        </a:defRPr>
                      </a:pPr>
                      <a:r>
                        <a:rPr b="1" sz="2200">
                          <a:solidFill>
                            <a:srgbClr val="FFFFFF"/>
                          </a:solidFill>
                          <a:sym typeface="Helvetica"/>
                        </a:rPr>
                        <a:t>TSL</a:t>
                      </a:r>
                    </a:p>
                  </a:txBody>
                  <a:tcPr marL="50800" marR="50800" marT="50800" marB="50800" anchor="ctr" anchorCtr="0" horzOverflow="overflow"/>
                </a:tc>
                <a:tc>
                  <a:txBody>
                    <a:bodyPr/>
                    <a:lstStyle/>
                    <a:p>
                      <a:pPr defTabSz="914400"/>
                      <a:r>
                        <a:rPr sz="2200"/>
                        <a:t>+4.09%</a:t>
                      </a:r>
                    </a:p>
                  </a:txBody>
                  <a:tcPr marL="50800" marR="50800" marT="50800" marB="50800" anchor="ctr" anchorCtr="0" horzOverflow="overflow">
                    <a:solidFill>
                      <a:srgbClr val="E3E5E8"/>
                    </a:solidFill>
                  </a:tcPr>
                </a:tc>
                <a:tc>
                  <a:txBody>
                    <a:bodyPr/>
                    <a:lstStyle/>
                    <a:p>
                      <a:pPr defTabSz="914400"/>
                      <a:r>
                        <a:rPr sz="2200"/>
                        <a:t>6.18%</a:t>
                      </a:r>
                    </a:p>
                  </a:txBody>
                  <a:tcPr marL="50800" marR="50800" marT="50800" marB="50800" anchor="ctr" anchorCtr="0" horzOverflow="overflow">
                    <a:solidFill>
                      <a:srgbClr val="E3E5E8"/>
                    </a:solidFill>
                  </a:tcPr>
                </a:tc>
              </a:tr>
              <a:tr h="431800">
                <a:tc>
                  <a:txBody>
                    <a:bodyPr/>
                    <a:lstStyle/>
                    <a:p>
                      <a:pPr defTabSz="914400">
                        <a:defRPr b="0">
                          <a:solidFill>
                            <a:srgbClr val="000000"/>
                          </a:solidFill>
                        </a:defRPr>
                      </a:pPr>
                      <a:r>
                        <a:rPr b="1" sz="2200">
                          <a:solidFill>
                            <a:srgbClr val="FFFFFF"/>
                          </a:solidFill>
                          <a:sym typeface="Helvetica"/>
                        </a:rPr>
                        <a:t>F3EXP</a:t>
                      </a:r>
                    </a:p>
                  </a:txBody>
                  <a:tcPr marL="50800" marR="50800" marT="50800" marB="50800" anchor="ctr" anchorCtr="0" horzOverflow="overflow"/>
                </a:tc>
                <a:tc>
                  <a:txBody>
                    <a:bodyPr/>
                    <a:lstStyle/>
                    <a:p>
                      <a:pPr defTabSz="914400"/>
                      <a:r>
                        <a:rPr sz="2200"/>
                        <a:t>-2.65%</a:t>
                      </a:r>
                    </a:p>
                  </a:txBody>
                  <a:tcPr marL="50800" marR="50800" marT="50800" marB="50800" anchor="ctr" anchorCtr="0" horzOverflow="overflow">
                    <a:solidFill>
                      <a:srgbClr val="FFFFFF"/>
                    </a:solidFill>
                  </a:tcPr>
                </a:tc>
                <a:tc>
                  <a:txBody>
                    <a:bodyPr/>
                    <a:lstStyle/>
                    <a:p>
                      <a:pPr defTabSz="914400"/>
                      <a:r>
                        <a:rPr sz="2200"/>
                        <a:t>2.72%</a:t>
                      </a:r>
                    </a:p>
                  </a:txBody>
                  <a:tcPr marL="50800" marR="50800" marT="50800" marB="50800" anchor="ctr" anchorCtr="0" horzOverflow="overflow">
                    <a:solidFill>
                      <a:srgbClr val="FFFFFF"/>
                    </a:solidFill>
                  </a:tcPr>
                </a:tc>
              </a:tr>
              <a:tr h="431800">
                <a:tc>
                  <a:txBody>
                    <a:bodyPr/>
                    <a:lstStyle/>
                    <a:p>
                      <a:pPr defTabSz="914400">
                        <a:defRPr b="0">
                          <a:solidFill>
                            <a:srgbClr val="000000"/>
                          </a:solidFill>
                        </a:defRPr>
                      </a:pPr>
                      <a:r>
                        <a:rPr b="1" sz="2200">
                          <a:solidFill>
                            <a:srgbClr val="FFFFFF"/>
                          </a:solidFill>
                          <a:sym typeface="Helvetica"/>
                        </a:rPr>
                        <a:t>F3LOG</a:t>
                      </a:r>
                    </a:p>
                  </a:txBody>
                  <a:tcPr marL="50800" marR="50800" marT="50800" marB="50800" anchor="ctr" anchorCtr="0" horzOverflow="overflow"/>
                </a:tc>
                <a:tc>
                  <a:txBody>
                    <a:bodyPr/>
                    <a:lstStyle/>
                    <a:p>
                      <a:pPr defTabSz="914400"/>
                      <a:r>
                        <a:rPr sz="2200"/>
                        <a:t>-4.11%</a:t>
                      </a:r>
                    </a:p>
                  </a:txBody>
                  <a:tcPr marL="50800" marR="50800" marT="50800" marB="50800" anchor="ctr" anchorCtr="0" horzOverflow="overflow">
                    <a:solidFill>
                      <a:srgbClr val="E3E5E8"/>
                    </a:solidFill>
                  </a:tcPr>
                </a:tc>
                <a:tc>
                  <a:txBody>
                    <a:bodyPr/>
                    <a:lstStyle/>
                    <a:p>
                      <a:pPr defTabSz="914400"/>
                      <a:r>
                        <a:rPr sz="2200"/>
                        <a:t>3.74%</a:t>
                      </a:r>
                    </a:p>
                  </a:txBody>
                  <a:tcPr marL="50800" marR="50800" marT="50800" marB="50800" anchor="ctr" anchorCtr="0" horzOverflow="overflow">
                    <a:solidFill>
                      <a:srgbClr val="E3E5E8"/>
                    </a:solidFill>
                  </a:tcPr>
                </a:tc>
              </a:tr>
              <a:tr h="431800">
                <a:tc>
                  <a:txBody>
                    <a:bodyPr/>
                    <a:lstStyle/>
                    <a:p>
                      <a:pPr defTabSz="914400">
                        <a:defRPr b="0">
                          <a:solidFill>
                            <a:srgbClr val="000000"/>
                          </a:solidFill>
                        </a:defRPr>
                      </a:pPr>
                      <a:r>
                        <a:rPr b="1" sz="2200">
                          <a:solidFill>
                            <a:srgbClr val="FFFFFF"/>
                          </a:solidFill>
                          <a:sym typeface="Helvetica"/>
                        </a:rPr>
                        <a:t>DIR+</a:t>
                      </a:r>
                    </a:p>
                  </a:txBody>
                  <a:tcPr marL="50800" marR="50800" marT="50800" marB="50800" anchor="ctr" anchorCtr="0" horzOverflow="overflow"/>
                </a:tc>
                <a:tc>
                  <a:txBody>
                    <a:bodyPr/>
                    <a:lstStyle/>
                    <a:p>
                      <a:pPr defTabSz="914400"/>
                      <a:r>
                        <a:rPr sz="2200"/>
                        <a:t>-0.20%</a:t>
                      </a:r>
                    </a:p>
                  </a:txBody>
                  <a:tcPr marL="50800" marR="50800" marT="50800" marB="50800" anchor="ctr" anchorCtr="0" horzOverflow="overflow">
                    <a:solidFill>
                      <a:srgbClr val="FFFFFF"/>
                    </a:solidFill>
                  </a:tcPr>
                </a:tc>
                <a:tc>
                  <a:txBody>
                    <a:bodyPr/>
                    <a:lstStyle/>
                    <a:p>
                      <a:pPr defTabSz="914400"/>
                      <a:r>
                        <a:rPr sz="2200"/>
                        <a:t>0.20%</a:t>
                      </a:r>
                    </a:p>
                  </a:txBody>
                  <a:tcPr marL="50800" marR="50800" marT="50800" marB="50800" anchor="ctr" anchorCtr="0" horzOverflow="overflow">
                    <a:solidFill>
                      <a:srgbClr val="FFFFFF"/>
                    </a:solidFill>
                  </a:tcPr>
                </a:tc>
              </a:tr>
            </a:tbl>
          </a:graphicData>
        </a:graphic>
      </p:graphicFrame>
      <p:graphicFrame>
        <p:nvGraphicFramePr>
          <p:cNvPr id="1252" name="Table 1252"/>
          <p:cNvGraphicFramePr/>
          <p:nvPr/>
        </p:nvGraphicFramePr>
        <p:xfrm>
          <a:off x="6925733" y="4603750"/>
          <a:ext cx="5334001" cy="5715000"/>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1778000"/>
                <a:gridCol w="1778000"/>
                <a:gridCol w="1778000"/>
              </a:tblGrid>
              <a:tr h="495300">
                <a:tc gridSpan="3">
                  <a:txBody>
                    <a:bodyPr/>
                    <a:lstStyle/>
                    <a:p>
                      <a:pPr>
                        <a:defRPr b="0">
                          <a:solidFill>
                            <a:srgbClr val="000000"/>
                          </a:solidFill>
                        </a:defRPr>
                      </a:pPr>
                      <a:r>
                        <a:rPr b="1" sz="2600">
                          <a:sym typeface="Helvetica"/>
                        </a:rPr>
                        <a:t>Divergence from Randomness</a:t>
                      </a:r>
                    </a:p>
                  </a:txBody>
                  <a:tcPr marL="50800" marR="50800" marT="50800" marB="50800" anchor="ctr" anchorCtr="0" horzOverflow="overflow">
                    <a:lnL/>
                    <a:lnR/>
                    <a:lnT/>
                    <a:lnB/>
                    <a:solidFill>
                      <a:srgbClr val="000000">
                        <a:alpha val="0"/>
                      </a:srgbClr>
                    </a:solidFill>
                  </a:tcPr>
                </a:tc>
                <a:tc hMerge="1">
                  <a:tcPr/>
                </a:tc>
                <a:tc hMerge="1">
                  <a:tcPr/>
                </a:tc>
              </a:tr>
              <a:tr h="488950">
                <a:tc>
                  <a:txBody>
                    <a:bodyPr/>
                    <a:lstStyle/>
                    <a:p>
                      <a:pPr defTabSz="914400">
                        <a:defRPr b="0">
                          <a:solidFill>
                            <a:srgbClr val="000000"/>
                          </a:solidFill>
                        </a:defRPr>
                      </a:pPr>
                      <a:r>
                        <a:rPr b="1" sz="2500">
                          <a:solidFill>
                            <a:srgbClr val="FFFFFF"/>
                          </a:solidFill>
                          <a:sym typeface="Helvetica"/>
                        </a:rPr>
                        <a:t>Models</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Mean</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Std.</a:t>
                      </a:r>
                    </a:p>
                  </a:txBody>
                  <a:tcPr marL="50800" marR="50800" marT="50800" marB="50800" anchor="ctr" anchorCtr="0" horzOverflow="overflow">
                    <a:solidFill>
                      <a:schemeClr val="accent1"/>
                    </a:solidFill>
                  </a:tcPr>
                </a:tc>
              </a:tr>
              <a:tr h="438150">
                <a:tc>
                  <a:txBody>
                    <a:bodyPr/>
                    <a:lstStyle/>
                    <a:p>
                      <a:pPr defTabSz="914400">
                        <a:defRPr b="0">
                          <a:solidFill>
                            <a:srgbClr val="000000"/>
                          </a:solidFill>
                        </a:defRPr>
                      </a:pPr>
                      <a:r>
                        <a:rPr b="1" sz="2200">
                          <a:solidFill>
                            <a:srgbClr val="FFFFFF"/>
                          </a:solidFill>
                          <a:sym typeface="Helvetica"/>
                        </a:rPr>
                        <a:t>PL2</a:t>
                      </a:r>
                    </a:p>
                  </a:txBody>
                  <a:tcPr marL="50800" marR="50800" marT="50800" marB="50800" anchor="ctr" anchorCtr="0" horzOverflow="overflow"/>
                </a:tc>
                <a:tc>
                  <a:txBody>
                    <a:bodyPr/>
                    <a:lstStyle/>
                    <a:p>
                      <a:pPr defTabSz="914400"/>
                      <a:r>
                        <a:rPr sz="2200"/>
                        <a:t>+5.54%</a:t>
                      </a:r>
                    </a:p>
                  </a:txBody>
                  <a:tcPr marL="50800" marR="50800" marT="50800" marB="50800" anchor="ctr" anchorCtr="0" horzOverflow="overflow">
                    <a:solidFill>
                      <a:srgbClr val="FFFFFF"/>
                    </a:solidFill>
                  </a:tcPr>
                </a:tc>
                <a:tc>
                  <a:txBody>
                    <a:bodyPr/>
                    <a:lstStyle/>
                    <a:p>
                      <a:pPr defTabSz="914400"/>
                      <a:r>
                        <a:rPr sz="2200"/>
                        <a:t>16.19%</a:t>
                      </a:r>
                    </a:p>
                  </a:txBody>
                  <a:tcPr marL="50800" marR="50800" marT="50800" marB="50800" anchor="ctr" anchorCtr="0" horzOverflow="overflow">
                    <a:solidFill>
                      <a:srgbClr val="FFFFFF"/>
                    </a:solidFill>
                  </a:tcPr>
                </a:tc>
              </a:tr>
              <a:tr h="431800">
                <a:tc>
                  <a:txBody>
                    <a:bodyPr/>
                    <a:lstStyle/>
                    <a:p>
                      <a:pPr defTabSz="914400">
                        <a:defRPr b="0">
                          <a:solidFill>
                            <a:srgbClr val="000000"/>
                          </a:solidFill>
                        </a:defRPr>
                      </a:pPr>
                      <a:r>
                        <a:rPr b="1" sz="2200">
                          <a:solidFill>
                            <a:srgbClr val="FFFFFF"/>
                          </a:solidFill>
                          <a:sym typeface="Helvetica"/>
                        </a:rPr>
                        <a:t>PL3</a:t>
                      </a:r>
                    </a:p>
                  </a:txBody>
                  <a:tcPr marL="50800" marR="50800" marT="50800" marB="50800" anchor="ctr" anchorCtr="0" horzOverflow="overflow"/>
                </a:tc>
                <a:tc>
                  <a:txBody>
                    <a:bodyPr/>
                    <a:lstStyle/>
                    <a:p>
                      <a:pPr defTabSz="914400"/>
                      <a:r>
                        <a:rPr sz="2200"/>
                        <a:t>+0.59%</a:t>
                      </a:r>
                    </a:p>
                  </a:txBody>
                  <a:tcPr marL="50800" marR="50800" marT="50800" marB="50800" anchor="ctr" anchorCtr="0" horzOverflow="overflow">
                    <a:solidFill>
                      <a:srgbClr val="E3E5E8"/>
                    </a:solidFill>
                  </a:tcPr>
                </a:tc>
                <a:tc>
                  <a:txBody>
                    <a:bodyPr/>
                    <a:lstStyle/>
                    <a:p>
                      <a:pPr defTabSz="914400"/>
                      <a:r>
                        <a:rPr sz="2200"/>
                        <a:t>2.41%</a:t>
                      </a:r>
                    </a:p>
                  </a:txBody>
                  <a:tcPr marL="50800" marR="50800" marT="50800" marB="50800" anchor="ctr" anchorCtr="0" horzOverflow="overflow">
                    <a:solidFill>
                      <a:srgbClr val="E3E5E8"/>
                    </a:solidFill>
                  </a:tcPr>
                </a:tc>
              </a:tr>
              <a:tr h="431800">
                <a:tc>
                  <a:txBody>
                    <a:bodyPr/>
                    <a:lstStyle/>
                    <a:p>
                      <a:pPr defTabSz="914400">
                        <a:defRPr b="0">
                          <a:solidFill>
                            <a:srgbClr val="000000"/>
                          </a:solidFill>
                        </a:defRPr>
                      </a:pPr>
                      <a:r>
                        <a:rPr b="1" sz="2200">
                          <a:solidFill>
                            <a:srgbClr val="FFFFFF"/>
                          </a:solidFill>
                          <a:sym typeface="Helvetica"/>
                        </a:rPr>
                        <a:t>PL2+</a:t>
                      </a:r>
                    </a:p>
                  </a:txBody>
                  <a:tcPr marL="50800" marR="50800" marT="50800" marB="50800" anchor="ctr" anchorCtr="0" horzOverflow="overflow"/>
                </a:tc>
                <a:tc>
                  <a:txBody>
                    <a:bodyPr/>
                    <a:lstStyle/>
                    <a:p>
                      <a:pPr defTabSz="914400"/>
                      <a:r>
                        <a:rPr sz="2200"/>
                        <a:t>+0.35%</a:t>
                      </a:r>
                    </a:p>
                  </a:txBody>
                  <a:tcPr marL="50800" marR="50800" marT="50800" marB="50800" anchor="ctr" anchorCtr="0" horzOverflow="overflow">
                    <a:solidFill>
                      <a:srgbClr val="FFFFFF"/>
                    </a:solidFill>
                  </a:tcPr>
                </a:tc>
                <a:tc>
                  <a:txBody>
                    <a:bodyPr/>
                    <a:lstStyle/>
                    <a:p>
                      <a:pPr defTabSz="914400"/>
                      <a:r>
                        <a:rPr sz="2200"/>
                        <a:t>0.04%</a:t>
                      </a:r>
                    </a:p>
                  </a:txBody>
                  <a:tcPr marL="50800" marR="50800" marT="50800" marB="50800" anchor="ctr" anchorCtr="0" horzOverflow="overflow">
                    <a:solidFill>
                      <a:srgbClr val="FFFFFF"/>
                    </a:solidFill>
                  </a:tcPr>
                </a:tc>
              </a:tr>
            </a:tbl>
          </a:graphicData>
        </a:graphic>
      </p:graphicFrame>
      <p:graphicFrame>
        <p:nvGraphicFramePr>
          <p:cNvPr id="1253" name="Table 1253"/>
          <p:cNvGraphicFramePr/>
          <p:nvPr/>
        </p:nvGraphicFramePr>
        <p:xfrm>
          <a:off x="6925733" y="7014633"/>
          <a:ext cx="5334001" cy="5715001"/>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1778000"/>
                <a:gridCol w="1778000"/>
                <a:gridCol w="1778000"/>
              </a:tblGrid>
              <a:tr h="495300">
                <a:tc gridSpan="3">
                  <a:txBody>
                    <a:bodyPr/>
                    <a:lstStyle/>
                    <a:p>
                      <a:pPr>
                        <a:defRPr b="0">
                          <a:solidFill>
                            <a:srgbClr val="000000"/>
                          </a:solidFill>
                        </a:defRPr>
                      </a:pPr>
                      <a:r>
                        <a:rPr b="1" sz="2600">
                          <a:sym typeface="Helvetica"/>
                        </a:rPr>
                        <a:t>Information-based Models</a:t>
                      </a:r>
                    </a:p>
                  </a:txBody>
                  <a:tcPr marL="50800" marR="50800" marT="50800" marB="50800" anchor="ctr" anchorCtr="0" horzOverflow="overflow">
                    <a:lnL/>
                    <a:lnR/>
                    <a:lnT/>
                    <a:lnB/>
                    <a:solidFill>
                      <a:srgbClr val="000000">
                        <a:alpha val="0"/>
                      </a:srgbClr>
                    </a:solidFill>
                  </a:tcPr>
                </a:tc>
                <a:tc hMerge="1">
                  <a:tcPr/>
                </a:tc>
                <a:tc hMerge="1">
                  <a:tcPr/>
                </a:tc>
              </a:tr>
              <a:tr h="488950">
                <a:tc>
                  <a:txBody>
                    <a:bodyPr/>
                    <a:lstStyle/>
                    <a:p>
                      <a:pPr defTabSz="914400">
                        <a:defRPr b="0">
                          <a:solidFill>
                            <a:srgbClr val="000000"/>
                          </a:solidFill>
                        </a:defRPr>
                      </a:pPr>
                      <a:r>
                        <a:rPr b="1" sz="2500">
                          <a:solidFill>
                            <a:srgbClr val="FFFFFF"/>
                          </a:solidFill>
                          <a:sym typeface="Helvetica"/>
                        </a:rPr>
                        <a:t>Models</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Mean</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Std.</a:t>
                      </a:r>
                    </a:p>
                  </a:txBody>
                  <a:tcPr marL="50800" marR="50800" marT="50800" marB="50800" anchor="ctr" anchorCtr="0" horzOverflow="overflow">
                    <a:solidFill>
                      <a:schemeClr val="accent1"/>
                    </a:solidFill>
                  </a:tcPr>
                </a:tc>
              </a:tr>
              <a:tr h="438150">
                <a:tc>
                  <a:txBody>
                    <a:bodyPr/>
                    <a:lstStyle/>
                    <a:p>
                      <a:pPr defTabSz="914400">
                        <a:defRPr b="0">
                          <a:solidFill>
                            <a:srgbClr val="000000"/>
                          </a:solidFill>
                        </a:defRPr>
                      </a:pPr>
                      <a:r>
                        <a:rPr b="1" sz="2200">
                          <a:solidFill>
                            <a:srgbClr val="FFFFFF"/>
                          </a:solidFill>
                          <a:sym typeface="Helvetica"/>
                        </a:rPr>
                        <a:t>SPL</a:t>
                      </a:r>
                    </a:p>
                  </a:txBody>
                  <a:tcPr marL="50800" marR="50800" marT="50800" marB="50800" anchor="ctr" anchorCtr="0" horzOverflow="overflow"/>
                </a:tc>
                <a:tc>
                  <a:txBody>
                    <a:bodyPr/>
                    <a:lstStyle/>
                    <a:p>
                      <a:pPr defTabSz="914400"/>
                      <a:r>
                        <a:rPr sz="2200"/>
                        <a:t>-4.60%</a:t>
                      </a:r>
                    </a:p>
                  </a:txBody>
                  <a:tcPr marL="50800" marR="50800" marT="50800" marB="50800" anchor="ctr" anchorCtr="0" horzOverflow="overflow">
                    <a:solidFill>
                      <a:srgbClr val="FFFFFF"/>
                    </a:solidFill>
                  </a:tcPr>
                </a:tc>
                <a:tc>
                  <a:txBody>
                    <a:bodyPr/>
                    <a:lstStyle/>
                    <a:p>
                      <a:pPr defTabSz="914400"/>
                      <a:r>
                        <a:rPr sz="2200"/>
                        <a:t>3.42%</a:t>
                      </a:r>
                    </a:p>
                  </a:txBody>
                  <a:tcPr marL="50800" marR="50800" marT="50800" marB="50800" anchor="ctr" anchorCtr="0" horzOverflow="overflow">
                    <a:solidFill>
                      <a:srgbClr val="FFFFFF"/>
                    </a:solidFill>
                  </a:tcPr>
                </a:tc>
              </a:tr>
              <a:tr h="431800">
                <a:tc>
                  <a:txBody>
                    <a:bodyPr/>
                    <a:lstStyle/>
                    <a:p>
                      <a:pPr defTabSz="914400">
                        <a:defRPr b="0">
                          <a:solidFill>
                            <a:srgbClr val="000000"/>
                          </a:solidFill>
                        </a:defRPr>
                      </a:pPr>
                      <a:r>
                        <a:rPr b="1" sz="2200">
                          <a:solidFill>
                            <a:srgbClr val="FFFFFF"/>
                          </a:solidFill>
                          <a:sym typeface="Helvetica"/>
                        </a:rPr>
                        <a:t>LGD</a:t>
                      </a:r>
                    </a:p>
                  </a:txBody>
                  <a:tcPr marL="50800" marR="50800" marT="50800" marB="50800" anchor="ctr" anchorCtr="0" horzOverflow="overflow"/>
                </a:tc>
                <a:tc>
                  <a:txBody>
                    <a:bodyPr/>
                    <a:lstStyle/>
                    <a:p>
                      <a:pPr defTabSz="914400"/>
                      <a:r>
                        <a:rPr sz="2200"/>
                        <a:t>-2.04%</a:t>
                      </a:r>
                    </a:p>
                  </a:txBody>
                  <a:tcPr marL="50800" marR="50800" marT="50800" marB="50800" anchor="ctr" anchorCtr="0" horzOverflow="overflow">
                    <a:solidFill>
                      <a:srgbClr val="E3E5E8"/>
                    </a:solidFill>
                  </a:tcPr>
                </a:tc>
                <a:tc>
                  <a:txBody>
                    <a:bodyPr/>
                    <a:lstStyle/>
                    <a:p>
                      <a:pPr defTabSz="914400"/>
                      <a:r>
                        <a:rPr sz="2200"/>
                        <a:t>2.45%</a:t>
                      </a:r>
                    </a:p>
                  </a:txBody>
                  <a:tcPr marL="50800" marR="50800" marT="50800" marB="50800" anchor="ctr" anchorCtr="0" horzOverflow="overflow">
                    <a:solidFill>
                      <a:srgbClr val="E3E5E8"/>
                    </a:solidFill>
                  </a:tcPr>
                </a:tc>
              </a:tr>
            </a:tbl>
          </a:graphicData>
        </a:graphic>
      </p:graphicFrame>
      <p:sp>
        <p:nvSpPr>
          <p:cNvPr id="1254" name="Shape 1254"/>
          <p:cNvSpPr/>
          <p:nvPr/>
        </p:nvSpPr>
        <p:spPr>
          <a:xfrm>
            <a:off x="10744200" y="5581186"/>
            <a:ext cx="1270000" cy="489414"/>
          </a:xfrm>
          <a:prstGeom prst="rect">
            <a:avLst/>
          </a:prstGeom>
          <a:ln w="25400">
            <a:solidFill>
              <a:schemeClr val="accent5"/>
            </a:solidFill>
            <a:miter lim="400000"/>
          </a:ln>
        </p:spPr>
        <p:txBody>
          <a:bodyPr lIns="50800" tIns="50800" rIns="50800" bIns="50800" anchor="ctr"/>
          <a:lstStyle/>
          <a:p>
            <a:pPr>
              <a:defRPr sz="2400"/>
            </a:pPr>
          </a:p>
        </p:txBody>
      </p:sp>
      <p:sp>
        <p:nvSpPr>
          <p:cNvPr id="1255" name="Shape 1255"/>
          <p:cNvSpPr/>
          <p:nvPr/>
        </p:nvSpPr>
        <p:spPr>
          <a:xfrm>
            <a:off x="2836333" y="7647053"/>
            <a:ext cx="1270001" cy="489414"/>
          </a:xfrm>
          <a:prstGeom prst="rect">
            <a:avLst/>
          </a:prstGeom>
          <a:ln w="25400">
            <a:solidFill>
              <a:schemeClr val="accent5"/>
            </a:solidFill>
            <a:miter lim="400000"/>
          </a:ln>
        </p:spPr>
        <p:txBody>
          <a:bodyPr lIns="50800" tIns="50800" rIns="50800" bIns="50800" anchor="ctr"/>
          <a:lstStyle/>
          <a:p>
            <a:pPr>
              <a:defRPr sz="2400"/>
            </a:pPr>
          </a:p>
        </p:txBody>
      </p:sp>
      <p:sp>
        <p:nvSpPr>
          <p:cNvPr id="1256" name="Shape 1256"/>
          <p:cNvSpPr/>
          <p:nvPr/>
        </p:nvSpPr>
        <p:spPr>
          <a:xfrm>
            <a:off x="505481" y="8496300"/>
            <a:ext cx="7717977" cy="965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70416" indent="-370416" algn="l">
              <a:buSzPct val="75000"/>
              <a:buChar char="•"/>
              <a:defRPr sz="2800"/>
            </a:pPr>
            <a:r>
              <a:t>Within 5% for most Mean and Std. </a:t>
            </a:r>
          </a:p>
          <a:p>
            <a:pPr marL="370416" indent="-370416" algn="l">
              <a:buSzPct val="75000"/>
              <a:buChar char="•"/>
              <a:defRPr sz="2800"/>
            </a:pPr>
            <a:r>
              <a:t>PL2 and NTFIDF have much larger Mean/Std.</a:t>
            </a:r>
          </a:p>
        </p:txBody>
      </p:sp>
      <p:sp>
        <p:nvSpPr>
          <p:cNvPr id="1257" name="Shape 1257"/>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1" name="Shape 291"/>
          <p:cNvSpPr/>
          <p:nvPr>
            <p:ph type="title"/>
          </p:nvPr>
        </p:nvSpPr>
        <p:spPr>
          <a:prstGeom prst="rect">
            <a:avLst/>
          </a:prstGeom>
        </p:spPr>
        <p:txBody>
          <a:bodyPr/>
          <a:lstStyle>
            <a:lvl1pPr algn="l">
              <a:defRPr b="1" sz="4700">
                <a:latin typeface="Helvetica"/>
                <a:ea typeface="Helvetica"/>
                <a:cs typeface="Helvetica"/>
                <a:sym typeface="Helvetica"/>
              </a:defRPr>
            </a:lvl1pPr>
          </a:lstStyle>
          <a:p>
            <a:pPr/>
            <a:r>
              <a:t>Tools are important to humans…</a:t>
            </a:r>
          </a:p>
        </p:txBody>
      </p:sp>
      <p:sp>
        <p:nvSpPr>
          <p:cNvPr id="292" name="Shape 292"/>
          <p:cNvSpPr/>
          <p:nvPr>
            <p:ph type="sldNum" sz="quarter" idx="2"/>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93" name="pasted-image.png"/>
          <p:cNvPicPr>
            <a:picLocks noChangeAspect="1"/>
          </p:cNvPicPr>
          <p:nvPr/>
        </p:nvPicPr>
        <p:blipFill>
          <a:blip r:embed="rId2">
            <a:extLst/>
          </a:blip>
          <a:stretch>
            <a:fillRect/>
          </a:stretch>
        </p:blipFill>
        <p:spPr>
          <a:xfrm>
            <a:off x="3676650" y="3530600"/>
            <a:ext cx="5651500" cy="2692400"/>
          </a:xfrm>
          <a:prstGeom prst="rect">
            <a:avLst/>
          </a:prstGeom>
          <a:ln w="12700">
            <a:miter lim="400000"/>
          </a:ln>
        </p:spPr>
      </p:pic>
    </p:spTree>
  </p:cSld>
  <p:clrMapOvr>
    <a:masterClrMapping/>
  </p:clrMapOvr>
  <p:transition xmlns:p14="http://schemas.microsoft.com/office/powerpoint/2010/main" spd="med" advClick="1"/>
</p:sld>
</file>

<file path=ppt/slides/slide110.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259" name="Shape 1259"/>
          <p:cNvSpPr/>
          <p:nvPr>
            <p:ph type="title"/>
          </p:nvPr>
        </p:nvSpPr>
        <p:spPr>
          <a:xfrm>
            <a:off x="901700" y="-254000"/>
            <a:ext cx="11099800" cy="2159000"/>
          </a:xfrm>
          <a:prstGeom prst="rect">
            <a:avLst/>
          </a:prstGeom>
        </p:spPr>
        <p:txBody>
          <a:bodyPr/>
          <a:lstStyle>
            <a:lvl1pPr algn="l">
              <a:defRPr b="1" sz="5000">
                <a:latin typeface="Helvetica"/>
                <a:ea typeface="Helvetica"/>
                <a:cs typeface="Helvetica"/>
                <a:sym typeface="Helvetica"/>
              </a:defRPr>
            </a:lvl1pPr>
          </a:lstStyle>
          <a:p>
            <a:pPr/>
            <a:r>
              <a:t>Reproducibility Results</a:t>
            </a:r>
          </a:p>
        </p:txBody>
      </p:sp>
      <p:graphicFrame>
        <p:nvGraphicFramePr>
          <p:cNvPr id="1260" name="Table 1260"/>
          <p:cNvGraphicFramePr/>
          <p:nvPr/>
        </p:nvGraphicFramePr>
        <p:xfrm>
          <a:off x="1555981" y="1570963"/>
          <a:ext cx="9791238" cy="5413641"/>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1958247"/>
                <a:gridCol w="1958247"/>
                <a:gridCol w="1958247"/>
                <a:gridCol w="1958247"/>
                <a:gridCol w="1958247"/>
              </a:tblGrid>
              <a:tr h="495300">
                <a:tc gridSpan="5">
                  <a:txBody>
                    <a:bodyPr/>
                    <a:lstStyle/>
                    <a:p>
                      <a:pPr>
                        <a:defRPr b="0">
                          <a:solidFill>
                            <a:srgbClr val="000000"/>
                          </a:solidFill>
                        </a:defRPr>
                      </a:pPr>
                      <a:r>
                        <a:rPr b="1" sz="2600">
                          <a:sym typeface="Helvetica"/>
                        </a:rPr>
                        <a:t>Details of PL2 and NTFIDF</a:t>
                      </a:r>
                    </a:p>
                  </a:txBody>
                  <a:tcPr marL="50800" marR="50800" marT="50800" marB="50800" anchor="ctr" anchorCtr="0" horzOverflow="overflow">
                    <a:lnL/>
                    <a:lnR/>
                    <a:lnT/>
                    <a:lnB/>
                    <a:solidFill>
                      <a:srgbClr val="000000">
                        <a:alpha val="0"/>
                      </a:srgbClr>
                    </a:solidFill>
                  </a:tcPr>
                </a:tc>
                <a:tc hMerge="1">
                  <a:tcPr/>
                </a:tc>
                <a:tc hMerge="1">
                  <a:tcPr/>
                </a:tc>
                <a:tc hMerge="1">
                  <a:tcPr/>
                </a:tc>
                <a:tc hMerge="1">
                  <a:tcPr/>
                </a:tc>
              </a:tr>
              <a:tr h="548858">
                <a:tc>
                  <a:txBody>
                    <a:bodyPr/>
                    <a:lstStyle/>
                    <a:p>
                      <a:pPr defTabSz="914400">
                        <a:defRPr b="0">
                          <a:solidFill>
                            <a:srgbClr val="000000"/>
                          </a:solidFill>
                        </a:defRPr>
                      </a:pPr>
                      <a:r>
                        <a:rPr b="1" sz="2500">
                          <a:solidFill>
                            <a:srgbClr val="FFFFFF"/>
                          </a:solidFill>
                          <a:sym typeface="Helvetica"/>
                        </a:rPr>
                        <a:t>Models</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Collection</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original</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reproduced</a:t>
                      </a:r>
                    </a:p>
                  </a:txBody>
                  <a:tcPr marL="50800" marR="50800" marT="50800" marB="50800" anchor="ctr" anchorCtr="0" horzOverflow="overflow">
                    <a:solidFill>
                      <a:schemeClr val="accent1"/>
                    </a:solidFill>
                  </a:tcPr>
                </a:tc>
                <a:tc>
                  <a:txBody>
                    <a:bodyPr/>
                    <a:lstStyle/>
                    <a:p>
                      <a:pPr defTabSz="914400"/>
                      <a:r>
                        <a:rPr b="1" sz="2500">
                          <a:solidFill>
                            <a:srgbClr val="FFFFFF"/>
                          </a:solidFill>
                          <a:latin typeface="Helvetica"/>
                          <a:ea typeface="Helvetica"/>
                          <a:cs typeface="Helvetica"/>
                          <a:sym typeface="Helvetica"/>
                        </a:rPr>
                        <a:t>DIFF</a:t>
                      </a:r>
                    </a:p>
                  </a:txBody>
                  <a:tcPr marL="50800" marR="50800" marT="50800" marB="50800" anchor="ctr" anchorCtr="0" horzOverflow="overflow">
                    <a:solidFill>
                      <a:schemeClr val="accent1"/>
                    </a:solidFill>
                  </a:tcPr>
                </a:tc>
              </a:tr>
              <a:tr h="491833">
                <a:tc rowSpan="6">
                  <a:txBody>
                    <a:bodyPr/>
                    <a:lstStyle/>
                    <a:p>
                      <a:pPr defTabSz="914400">
                        <a:defRPr sz="2200">
                          <a:sym typeface="Helvetica"/>
                        </a:defRPr>
                      </a:pPr>
                      <a:r>
                        <a:t>PL2</a:t>
                      </a:r>
                    </a:p>
                  </a:txBody>
                  <a:tcPr marL="50800" marR="50800" marT="50800" marB="50800" anchor="ctr" anchorCtr="0" horzOverflow="overflow">
                    <a:lnB w="38100">
                      <a:solidFill>
                        <a:schemeClr val="accent1">
                          <a:hueOff val="47394"/>
                          <a:satOff val="-25753"/>
                          <a:lumOff val="-7544"/>
                        </a:schemeClr>
                      </a:solidFill>
                      <a:miter lim="400000"/>
                    </a:lnB>
                  </a:tcPr>
                </a:tc>
                <a:tc>
                  <a:txBody>
                    <a:bodyPr/>
                    <a:lstStyle/>
                    <a:p>
                      <a:pPr defTabSz="914400"/>
                      <a:r>
                        <a:rPr sz="2200"/>
                        <a:t>TREC1</a:t>
                      </a:r>
                    </a:p>
                  </a:txBody>
                  <a:tcPr marL="50800" marR="50800" marT="50800" marB="50800" anchor="ctr" anchorCtr="0" horzOverflow="overflow">
                    <a:solidFill>
                      <a:srgbClr val="FFFFFF"/>
                    </a:solidFill>
                  </a:tcPr>
                </a:tc>
                <a:tc>
                  <a:txBody>
                    <a:bodyPr/>
                    <a:lstStyle/>
                    <a:p>
                      <a:pPr defTabSz="914400"/>
                      <a:r>
                        <a:rPr sz="2200"/>
                        <a:t>0.207</a:t>
                      </a:r>
                    </a:p>
                  </a:txBody>
                  <a:tcPr marL="50800" marR="50800" marT="50800" marB="50800" anchor="ctr" anchorCtr="0" horzOverflow="overflow">
                    <a:solidFill>
                      <a:srgbClr val="FFFFFF"/>
                    </a:solidFill>
                  </a:tcPr>
                </a:tc>
                <a:tc>
                  <a:txBody>
                    <a:bodyPr/>
                    <a:lstStyle/>
                    <a:p>
                      <a:pPr defTabSz="914400"/>
                      <a:r>
                        <a:rPr sz="2200"/>
                        <a:t>0.257</a:t>
                      </a:r>
                    </a:p>
                  </a:txBody>
                  <a:tcPr marL="50800" marR="50800" marT="50800" marB="50800" anchor="ctr" anchorCtr="0" horzOverflow="overflow">
                    <a:solidFill>
                      <a:srgbClr val="FFFFFF"/>
                    </a:solidFill>
                  </a:tcPr>
                </a:tc>
                <a:tc>
                  <a:txBody>
                    <a:bodyPr/>
                    <a:lstStyle/>
                    <a:p>
                      <a:pPr defTabSz="914400"/>
                      <a:r>
                        <a:rPr sz="2200"/>
                        <a:t>+24.46%</a:t>
                      </a:r>
                    </a:p>
                  </a:txBody>
                  <a:tcPr marL="50800" marR="50800" marT="50800" marB="50800" anchor="ctr" anchorCtr="0" horzOverflow="overflow">
                    <a:solidFill>
                      <a:srgbClr val="FFFFFF"/>
                    </a:solidFill>
                  </a:tcPr>
                </a:tc>
              </a:tr>
              <a:tr h="484705">
                <a:tc vMerge="1">
                  <a:tcPr/>
                </a:tc>
                <a:tc>
                  <a:txBody>
                    <a:bodyPr/>
                    <a:lstStyle/>
                    <a:p>
                      <a:pPr defTabSz="914400"/>
                      <a:r>
                        <a:rPr sz="2200"/>
                        <a:t>TREC2</a:t>
                      </a:r>
                    </a:p>
                  </a:txBody>
                  <a:tcPr marL="50800" marR="50800" marT="50800" marB="50800" anchor="ctr" anchorCtr="0" horzOverflow="overflow">
                    <a:solidFill>
                      <a:srgbClr val="E3E5E8"/>
                    </a:solidFill>
                  </a:tcPr>
                </a:tc>
                <a:tc>
                  <a:txBody>
                    <a:bodyPr/>
                    <a:lstStyle/>
                    <a:p>
                      <a:pPr defTabSz="914400"/>
                      <a:r>
                        <a:rPr sz="2200"/>
                        <a:t>0.238</a:t>
                      </a:r>
                    </a:p>
                  </a:txBody>
                  <a:tcPr marL="50800" marR="50800" marT="50800" marB="50800" anchor="ctr" anchorCtr="0" horzOverflow="overflow">
                    <a:solidFill>
                      <a:srgbClr val="E3E5E8"/>
                    </a:solidFill>
                  </a:tcPr>
                </a:tc>
                <a:tc>
                  <a:txBody>
                    <a:bodyPr/>
                    <a:lstStyle/>
                    <a:p>
                      <a:pPr defTabSz="914400"/>
                      <a:r>
                        <a:rPr sz="2200"/>
                        <a:t>0.285</a:t>
                      </a:r>
                    </a:p>
                  </a:txBody>
                  <a:tcPr marL="50800" marR="50800" marT="50800" marB="50800" anchor="ctr" anchorCtr="0" horzOverflow="overflow">
                    <a:solidFill>
                      <a:srgbClr val="E3E5E8"/>
                    </a:solidFill>
                  </a:tcPr>
                </a:tc>
                <a:tc>
                  <a:txBody>
                    <a:bodyPr/>
                    <a:lstStyle/>
                    <a:p>
                      <a:pPr defTabSz="914400"/>
                      <a:r>
                        <a:rPr sz="2200"/>
                        <a:t>+19.60%</a:t>
                      </a:r>
                    </a:p>
                  </a:txBody>
                  <a:tcPr marL="50800" marR="50800" marT="50800" marB="50800" anchor="ctr" anchorCtr="0" horzOverflow="overflow">
                    <a:solidFill>
                      <a:srgbClr val="E3E5E8"/>
                    </a:solidFill>
                  </a:tcPr>
                </a:tc>
              </a:tr>
              <a:tr h="484705">
                <a:tc vMerge="1">
                  <a:tcPr/>
                </a:tc>
                <a:tc>
                  <a:txBody>
                    <a:bodyPr/>
                    <a:lstStyle/>
                    <a:p>
                      <a:pPr defTabSz="914400"/>
                      <a:r>
                        <a:rPr sz="2200"/>
                        <a:t>TREC3</a:t>
                      </a:r>
                    </a:p>
                  </a:txBody>
                  <a:tcPr marL="50800" marR="50800" marT="50800" marB="50800" anchor="ctr" anchorCtr="0" horzOverflow="overflow">
                    <a:solidFill>
                      <a:srgbClr val="FFFFFF"/>
                    </a:solidFill>
                  </a:tcPr>
                </a:tc>
                <a:tc>
                  <a:txBody>
                    <a:bodyPr/>
                    <a:lstStyle/>
                    <a:p>
                      <a:pPr defTabSz="914400"/>
                      <a:r>
                        <a:rPr sz="2200"/>
                        <a:t>0.271</a:t>
                      </a:r>
                    </a:p>
                  </a:txBody>
                  <a:tcPr marL="50800" marR="50800" marT="50800" marB="50800" anchor="ctr" anchorCtr="0" horzOverflow="overflow">
                    <a:solidFill>
                      <a:srgbClr val="FFFFFF"/>
                    </a:solidFill>
                  </a:tcPr>
                </a:tc>
                <a:tc>
                  <a:txBody>
                    <a:bodyPr/>
                    <a:lstStyle/>
                    <a:p>
                      <a:pPr defTabSz="914400"/>
                      <a:r>
                        <a:rPr sz="2200"/>
                        <a:t>0.327</a:t>
                      </a:r>
                    </a:p>
                  </a:txBody>
                  <a:tcPr marL="50800" marR="50800" marT="50800" marB="50800" anchor="ctr" anchorCtr="0" horzOverflow="overflow">
                    <a:solidFill>
                      <a:srgbClr val="FFFFFF"/>
                    </a:solidFill>
                  </a:tcPr>
                </a:tc>
                <a:tc>
                  <a:txBody>
                    <a:bodyPr/>
                    <a:lstStyle/>
                    <a:p>
                      <a:pPr defTabSz="914400"/>
                      <a:r>
                        <a:rPr sz="2200"/>
                        <a:t>+20.89%</a:t>
                      </a:r>
                    </a:p>
                  </a:txBody>
                  <a:tcPr marL="50800" marR="50800" marT="50800" marB="50800" anchor="ctr" anchorCtr="0" horzOverflow="overflow">
                    <a:solidFill>
                      <a:srgbClr val="FFFFFF"/>
                    </a:solidFill>
                  </a:tcPr>
                </a:tc>
              </a:tr>
              <a:tr h="484705">
                <a:tc vMerge="1">
                  <a:tcPr/>
                </a:tc>
                <a:tc>
                  <a:txBody>
                    <a:bodyPr/>
                    <a:lstStyle/>
                    <a:p>
                      <a:pPr defTabSz="914400"/>
                      <a:r>
                        <a:rPr sz="2200"/>
                        <a:t>TREC6</a:t>
                      </a:r>
                    </a:p>
                  </a:txBody>
                  <a:tcPr marL="50800" marR="50800" marT="50800" marB="50800" anchor="ctr" anchorCtr="0" horzOverflow="overflow">
                    <a:solidFill>
                      <a:srgbClr val="E3E5E8"/>
                    </a:solidFill>
                  </a:tcPr>
                </a:tc>
                <a:tc>
                  <a:txBody>
                    <a:bodyPr/>
                    <a:lstStyle/>
                    <a:p>
                      <a:pPr defTabSz="914400"/>
                      <a:r>
                        <a:rPr sz="2200"/>
                        <a:t>0.257</a:t>
                      </a:r>
                    </a:p>
                  </a:txBody>
                  <a:tcPr marL="50800" marR="50800" marT="50800" marB="50800" anchor="ctr" anchorCtr="0" horzOverflow="overflow">
                    <a:solidFill>
                      <a:srgbClr val="E3E5E8"/>
                    </a:solidFill>
                  </a:tcPr>
                </a:tc>
                <a:tc>
                  <a:txBody>
                    <a:bodyPr/>
                    <a:lstStyle/>
                    <a:p>
                      <a:pPr defTabSz="914400"/>
                      <a:r>
                        <a:rPr sz="2200"/>
                        <a:t>0.233</a:t>
                      </a:r>
                    </a:p>
                  </a:txBody>
                  <a:tcPr marL="50800" marR="50800" marT="50800" marB="50800" anchor="ctr" anchorCtr="0" horzOverflow="overflow">
                    <a:solidFill>
                      <a:srgbClr val="E3E5E8"/>
                    </a:solidFill>
                  </a:tcPr>
                </a:tc>
                <a:tc>
                  <a:txBody>
                    <a:bodyPr/>
                    <a:lstStyle/>
                    <a:p>
                      <a:pPr defTabSz="914400"/>
                      <a:r>
                        <a:rPr sz="2200"/>
                        <a:t>-9.30%</a:t>
                      </a:r>
                    </a:p>
                  </a:txBody>
                  <a:tcPr marL="50800" marR="50800" marT="50800" marB="50800" anchor="ctr" anchorCtr="0" horzOverflow="overflow">
                    <a:solidFill>
                      <a:srgbClr val="E3E5E8"/>
                    </a:solidFill>
                  </a:tcPr>
                </a:tc>
              </a:tr>
              <a:tr h="484705">
                <a:tc vMerge="1">
                  <a:tcPr/>
                </a:tc>
                <a:tc>
                  <a:txBody>
                    <a:bodyPr/>
                    <a:lstStyle/>
                    <a:p>
                      <a:pPr defTabSz="914400"/>
                      <a:r>
                        <a:rPr sz="2200"/>
                        <a:t>TREC7</a:t>
                      </a:r>
                    </a:p>
                  </a:txBody>
                  <a:tcPr marL="50800" marR="50800" marT="50800" marB="50800" anchor="ctr" anchorCtr="0" horzOverflow="overflow">
                    <a:solidFill>
                      <a:srgbClr val="FFFFFF"/>
                    </a:solidFill>
                  </a:tcPr>
                </a:tc>
                <a:tc>
                  <a:txBody>
                    <a:bodyPr/>
                    <a:lstStyle/>
                    <a:p>
                      <a:pPr defTabSz="914400"/>
                      <a:r>
                        <a:rPr sz="2200"/>
                        <a:t>0.221</a:t>
                      </a:r>
                    </a:p>
                  </a:txBody>
                  <a:tcPr marL="50800" marR="50800" marT="50800" marB="50800" anchor="ctr" anchorCtr="0" horzOverflow="overflow">
                    <a:solidFill>
                      <a:srgbClr val="FFFFFF"/>
                    </a:solidFill>
                  </a:tcPr>
                </a:tc>
                <a:tc>
                  <a:txBody>
                    <a:bodyPr/>
                    <a:lstStyle/>
                    <a:p>
                      <a:pPr defTabSz="914400"/>
                      <a:r>
                        <a:rPr sz="2200"/>
                        <a:t>0.196</a:t>
                      </a:r>
                    </a:p>
                  </a:txBody>
                  <a:tcPr marL="50800" marR="50800" marT="50800" marB="50800" anchor="ctr" anchorCtr="0" horzOverflow="overflow">
                    <a:solidFill>
                      <a:srgbClr val="FFFFFF"/>
                    </a:solidFill>
                  </a:tcPr>
                </a:tc>
                <a:tc>
                  <a:txBody>
                    <a:bodyPr/>
                    <a:lstStyle/>
                    <a:p>
                      <a:pPr defTabSz="914400"/>
                      <a:r>
                        <a:rPr sz="2200"/>
                        <a:t>-11.39%</a:t>
                      </a:r>
                    </a:p>
                  </a:txBody>
                  <a:tcPr marL="50800" marR="50800" marT="50800" marB="50800" anchor="ctr" anchorCtr="0" horzOverflow="overflow">
                    <a:solidFill>
                      <a:srgbClr val="FFFFFF"/>
                    </a:solidFill>
                  </a:tcPr>
                </a:tc>
              </a:tr>
              <a:tr h="484705">
                <a:tc vMerge="1">
                  <a:tcPr/>
                </a:tc>
                <a:tc>
                  <a:txBody>
                    <a:bodyPr/>
                    <a:lstStyle/>
                    <a:p>
                      <a:pPr defTabSz="914400"/>
                      <a:r>
                        <a:rPr sz="2200"/>
                        <a:t>TREC8</a:t>
                      </a:r>
                    </a:p>
                  </a:txBody>
                  <a:tcPr marL="50800" marR="50800" marT="50800" marB="50800" anchor="ctr" anchorCtr="0" horzOverflow="overflow">
                    <a:lnB w="38100">
                      <a:solidFill>
                        <a:schemeClr val="accent1">
                          <a:hueOff val="47394"/>
                          <a:satOff val="-25753"/>
                          <a:lumOff val="-7544"/>
                        </a:schemeClr>
                      </a:solidFill>
                      <a:miter lim="400000"/>
                    </a:lnB>
                    <a:solidFill>
                      <a:srgbClr val="E3E5E8"/>
                    </a:solidFill>
                  </a:tcPr>
                </a:tc>
                <a:tc>
                  <a:txBody>
                    <a:bodyPr/>
                    <a:lstStyle/>
                    <a:p>
                      <a:pPr defTabSz="914400"/>
                      <a:r>
                        <a:rPr sz="2200"/>
                        <a:t>0.256</a:t>
                      </a:r>
                    </a:p>
                  </a:txBody>
                  <a:tcPr marL="50800" marR="50800" marT="50800" marB="50800" anchor="ctr" anchorCtr="0" horzOverflow="overflow">
                    <a:lnB w="38100">
                      <a:solidFill>
                        <a:schemeClr val="accent1">
                          <a:hueOff val="47394"/>
                          <a:satOff val="-25753"/>
                          <a:lumOff val="-7544"/>
                        </a:schemeClr>
                      </a:solidFill>
                      <a:miter lim="400000"/>
                    </a:lnB>
                    <a:solidFill>
                      <a:srgbClr val="E3E5E8"/>
                    </a:solidFill>
                  </a:tcPr>
                </a:tc>
                <a:tc>
                  <a:txBody>
                    <a:bodyPr/>
                    <a:lstStyle/>
                    <a:p>
                      <a:pPr defTabSz="914400"/>
                      <a:r>
                        <a:rPr sz="2200"/>
                        <a:t>0.228</a:t>
                      </a:r>
                    </a:p>
                  </a:txBody>
                  <a:tcPr marL="50800" marR="50800" marT="50800" marB="50800" anchor="ctr" anchorCtr="0" horzOverflow="overflow">
                    <a:lnB w="38100">
                      <a:solidFill>
                        <a:schemeClr val="accent1">
                          <a:hueOff val="47394"/>
                          <a:satOff val="-25753"/>
                          <a:lumOff val="-7544"/>
                        </a:schemeClr>
                      </a:solidFill>
                      <a:miter lim="400000"/>
                    </a:lnB>
                    <a:solidFill>
                      <a:srgbClr val="E3E5E8"/>
                    </a:solidFill>
                  </a:tcPr>
                </a:tc>
                <a:tc>
                  <a:txBody>
                    <a:bodyPr/>
                    <a:lstStyle/>
                    <a:p>
                      <a:pPr defTabSz="914400"/>
                      <a:r>
                        <a:rPr sz="2200"/>
                        <a:t>-11.01%</a:t>
                      </a:r>
                    </a:p>
                  </a:txBody>
                  <a:tcPr marL="50800" marR="50800" marT="50800" marB="50800" anchor="ctr" anchorCtr="0" horzOverflow="overflow">
                    <a:lnB w="38100">
                      <a:solidFill>
                        <a:schemeClr val="accent1">
                          <a:hueOff val="47394"/>
                          <a:satOff val="-25753"/>
                          <a:lumOff val="-7544"/>
                        </a:schemeClr>
                      </a:solidFill>
                      <a:miter lim="400000"/>
                    </a:lnB>
                    <a:solidFill>
                      <a:srgbClr val="E3E5E8"/>
                    </a:solidFill>
                  </a:tcPr>
                </a:tc>
              </a:tr>
              <a:tr h="484705">
                <a:tc rowSpan="3">
                  <a:txBody>
                    <a:bodyPr/>
                    <a:lstStyle/>
                    <a:p>
                      <a:pPr defTabSz="914400">
                        <a:defRPr b="0">
                          <a:solidFill>
                            <a:srgbClr val="000000"/>
                          </a:solidFill>
                        </a:defRPr>
                      </a:pPr>
                      <a:r>
                        <a:rPr b="1" sz="2200">
                          <a:solidFill>
                            <a:srgbClr val="FFFFFF"/>
                          </a:solidFill>
                          <a:sym typeface="Helvetica"/>
                        </a:rPr>
                        <a:t>NTFIDF</a:t>
                      </a:r>
                    </a:p>
                  </a:txBody>
                  <a:tcPr marL="50800" marR="50800" marT="50800" marB="50800" anchor="ctr" anchorCtr="0" horzOverflow="overflow">
                    <a:lnT w="38100">
                      <a:solidFill>
                        <a:schemeClr val="accent1">
                          <a:hueOff val="47394"/>
                          <a:satOff val="-25753"/>
                          <a:lumOff val="-7544"/>
                        </a:schemeClr>
                      </a:solidFill>
                      <a:miter lim="400000"/>
                    </a:lnT>
                  </a:tcPr>
                </a:tc>
                <a:tc>
                  <a:txBody>
                    <a:bodyPr/>
                    <a:lstStyle/>
                    <a:p>
                      <a:pPr defTabSz="914400"/>
                      <a:r>
                        <a:rPr sz="2200"/>
                        <a:t>TREC678</a:t>
                      </a:r>
                    </a:p>
                  </a:txBody>
                  <a:tcPr marL="50800" marR="50800" marT="50800" marB="50800" anchor="ctr" anchorCtr="0" horzOverflow="overflow">
                    <a:lnT w="38100">
                      <a:solidFill>
                        <a:schemeClr val="accent1">
                          <a:hueOff val="47394"/>
                          <a:satOff val="-25753"/>
                          <a:lumOff val="-7544"/>
                        </a:schemeClr>
                      </a:solidFill>
                      <a:miter lim="400000"/>
                    </a:lnT>
                    <a:solidFill>
                      <a:srgbClr val="FFFFFF"/>
                    </a:solidFill>
                  </a:tcPr>
                </a:tc>
                <a:tc>
                  <a:txBody>
                    <a:bodyPr/>
                    <a:lstStyle/>
                    <a:p>
                      <a:pPr defTabSz="914400"/>
                      <a:r>
                        <a:rPr sz="2200"/>
                        <a:t>0.234</a:t>
                      </a:r>
                    </a:p>
                  </a:txBody>
                  <a:tcPr marL="50800" marR="50800" marT="50800" marB="50800" anchor="ctr" anchorCtr="0" horzOverflow="overflow">
                    <a:lnT w="38100">
                      <a:solidFill>
                        <a:schemeClr val="accent1">
                          <a:hueOff val="47394"/>
                          <a:satOff val="-25753"/>
                          <a:lumOff val="-7544"/>
                        </a:schemeClr>
                      </a:solidFill>
                      <a:miter lim="400000"/>
                    </a:lnT>
                    <a:solidFill>
                      <a:srgbClr val="FFFFFF"/>
                    </a:solidFill>
                  </a:tcPr>
                </a:tc>
                <a:tc>
                  <a:txBody>
                    <a:bodyPr/>
                    <a:lstStyle/>
                    <a:p>
                      <a:pPr defTabSz="914400"/>
                      <a:r>
                        <a:rPr sz="2200"/>
                        <a:t>0.209</a:t>
                      </a:r>
                    </a:p>
                  </a:txBody>
                  <a:tcPr marL="50800" marR="50800" marT="50800" marB="50800" anchor="ctr" anchorCtr="0" horzOverflow="overflow">
                    <a:lnT w="38100">
                      <a:solidFill>
                        <a:schemeClr val="accent1">
                          <a:hueOff val="47394"/>
                          <a:satOff val="-25753"/>
                          <a:lumOff val="-7544"/>
                        </a:schemeClr>
                      </a:solidFill>
                      <a:miter lim="400000"/>
                    </a:lnT>
                    <a:solidFill>
                      <a:srgbClr val="FFFFFF"/>
                    </a:solidFill>
                  </a:tcPr>
                </a:tc>
                <a:tc>
                  <a:txBody>
                    <a:bodyPr/>
                    <a:lstStyle/>
                    <a:p>
                      <a:pPr defTabSz="914400"/>
                      <a:r>
                        <a:rPr sz="2200"/>
                        <a:t>-10.64%</a:t>
                      </a:r>
                    </a:p>
                  </a:txBody>
                  <a:tcPr marL="50800" marR="50800" marT="50800" marB="50800" anchor="ctr" anchorCtr="0" horzOverflow="overflow">
                    <a:lnT w="38100">
                      <a:solidFill>
                        <a:schemeClr val="accent1">
                          <a:hueOff val="47394"/>
                          <a:satOff val="-25753"/>
                          <a:lumOff val="-7544"/>
                        </a:schemeClr>
                      </a:solidFill>
                      <a:miter lim="400000"/>
                    </a:lnT>
                    <a:solidFill>
                      <a:srgbClr val="FFFFFF"/>
                    </a:solidFill>
                  </a:tcPr>
                </a:tc>
              </a:tr>
              <a:tr h="484705">
                <a:tc vMerge="1">
                  <a:tcPr/>
                </a:tc>
                <a:tc>
                  <a:txBody>
                    <a:bodyPr/>
                    <a:lstStyle/>
                    <a:p>
                      <a:pPr defTabSz="914400"/>
                      <a:r>
                        <a:rPr sz="2200"/>
                        <a:t>ROBUST04</a:t>
                      </a:r>
                    </a:p>
                  </a:txBody>
                  <a:tcPr marL="50800" marR="50800" marT="50800" marB="50800" anchor="ctr" anchorCtr="0" horzOverflow="overflow">
                    <a:solidFill>
                      <a:srgbClr val="E3E5E8"/>
                    </a:solidFill>
                  </a:tcPr>
                </a:tc>
                <a:tc>
                  <a:txBody>
                    <a:bodyPr/>
                    <a:lstStyle/>
                    <a:p>
                      <a:pPr defTabSz="914400"/>
                      <a:r>
                        <a:rPr sz="2200"/>
                        <a:t>0.302</a:t>
                      </a:r>
                    </a:p>
                  </a:txBody>
                  <a:tcPr marL="50800" marR="50800" marT="50800" marB="50800" anchor="ctr" anchorCtr="0" horzOverflow="overflow">
                    <a:solidFill>
                      <a:srgbClr val="E3E5E8"/>
                    </a:solidFill>
                  </a:tcPr>
                </a:tc>
                <a:tc>
                  <a:txBody>
                    <a:bodyPr/>
                    <a:lstStyle/>
                    <a:p>
                      <a:pPr defTabSz="914400"/>
                      <a:r>
                        <a:rPr sz="2200"/>
                        <a:t>0.245</a:t>
                      </a:r>
                    </a:p>
                  </a:txBody>
                  <a:tcPr marL="50800" marR="50800" marT="50800" marB="50800" anchor="ctr" anchorCtr="0" horzOverflow="overflow">
                    <a:solidFill>
                      <a:srgbClr val="E3E5E8"/>
                    </a:solidFill>
                  </a:tcPr>
                </a:tc>
                <a:tc>
                  <a:txBody>
                    <a:bodyPr/>
                    <a:lstStyle/>
                    <a:p>
                      <a:pPr defTabSz="914400"/>
                      <a:r>
                        <a:rPr sz="2200"/>
                        <a:t>-18.84%</a:t>
                      </a:r>
                    </a:p>
                  </a:txBody>
                  <a:tcPr marL="50800" marR="50800" marT="50800" marB="50800" anchor="ctr" anchorCtr="0" horzOverflow="overflow">
                    <a:solidFill>
                      <a:srgbClr val="E3E5E8"/>
                    </a:solidFill>
                  </a:tcPr>
                </a:tc>
              </a:tr>
              <a:tr h="484705">
                <a:tc vMerge="1">
                  <a:tcPr/>
                </a:tc>
                <a:tc>
                  <a:txBody>
                    <a:bodyPr/>
                    <a:lstStyle/>
                    <a:p>
                      <a:pPr defTabSz="914400"/>
                      <a:r>
                        <a:rPr sz="2200"/>
                        <a:t>GOV2</a:t>
                      </a:r>
                    </a:p>
                  </a:txBody>
                  <a:tcPr marL="50800" marR="50800" marT="50800" marB="50800" anchor="ctr" anchorCtr="0" horzOverflow="overflow">
                    <a:solidFill>
                      <a:srgbClr val="FFFFFF"/>
                    </a:solidFill>
                  </a:tcPr>
                </a:tc>
                <a:tc>
                  <a:txBody>
                    <a:bodyPr/>
                    <a:lstStyle/>
                    <a:p>
                      <a:pPr defTabSz="914400"/>
                      <a:r>
                        <a:rPr sz="2200"/>
                        <a:t>0.317</a:t>
                      </a:r>
                    </a:p>
                  </a:txBody>
                  <a:tcPr marL="50800" marR="50800" marT="50800" marB="50800" anchor="ctr" anchorCtr="0" horzOverflow="overflow">
                    <a:solidFill>
                      <a:srgbClr val="FFFFFF"/>
                    </a:solidFill>
                  </a:tcPr>
                </a:tc>
                <a:tc>
                  <a:txBody>
                    <a:bodyPr/>
                    <a:lstStyle/>
                    <a:p>
                      <a:pPr defTabSz="914400"/>
                      <a:r>
                        <a:rPr sz="2200"/>
                        <a:t>0.248</a:t>
                      </a:r>
                    </a:p>
                  </a:txBody>
                  <a:tcPr marL="50800" marR="50800" marT="50800" marB="50800" anchor="ctr" anchorCtr="0" horzOverflow="overflow">
                    <a:solidFill>
                      <a:srgbClr val="FFFFFF"/>
                    </a:solidFill>
                  </a:tcPr>
                </a:tc>
                <a:tc>
                  <a:txBody>
                    <a:bodyPr/>
                    <a:lstStyle/>
                    <a:p>
                      <a:pPr defTabSz="914400"/>
                      <a:r>
                        <a:rPr sz="2200"/>
                        <a:t>-21.77%</a:t>
                      </a:r>
                    </a:p>
                  </a:txBody>
                  <a:tcPr marL="50800" marR="50800" marT="50800" marB="50800" anchor="ctr" anchorCtr="0" horzOverflow="overflow">
                    <a:solidFill>
                      <a:srgbClr val="FFFFFF"/>
                    </a:solidFill>
                  </a:tcPr>
                </a:tc>
              </a:tr>
            </a:tbl>
          </a:graphicData>
        </a:graphic>
      </p:graphicFrame>
      <p:sp>
        <p:nvSpPr>
          <p:cNvPr id="1261" name="Shape 1261"/>
          <p:cNvSpPr/>
          <p:nvPr/>
        </p:nvSpPr>
        <p:spPr>
          <a:xfrm>
            <a:off x="1487614" y="7302500"/>
            <a:ext cx="8721938"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70416" indent="-370416" algn="l">
              <a:buSzPct val="75000"/>
              <a:buChar char="•"/>
              <a:defRPr sz="3000"/>
            </a:pPr>
            <a:r>
              <a:t>PL2 has different performances over collections</a:t>
            </a:r>
          </a:p>
          <a:p>
            <a:pPr marL="370416" indent="-370416" algn="l">
              <a:buSzPct val="75000"/>
              <a:buChar char="•"/>
              <a:defRPr sz="3000"/>
            </a:pPr>
            <a:r>
              <a:t>NTFIDF is always worse</a:t>
            </a:r>
          </a:p>
          <a:p>
            <a:pPr marL="370416" indent="-370416" algn="l">
              <a:buSzPct val="75000"/>
              <a:buChar char="•"/>
              <a:defRPr sz="3000"/>
            </a:pPr>
            <a:r>
              <a:t>Different tools might be the reason</a:t>
            </a:r>
          </a:p>
        </p:txBody>
      </p:sp>
      <p:sp>
        <p:nvSpPr>
          <p:cNvPr id="1262" name="Shape 1262"/>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11.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264" name="Shape 1264"/>
          <p:cNvSpPr/>
          <p:nvPr>
            <p:ph type="title"/>
          </p:nvPr>
        </p:nvSpPr>
        <p:spPr>
          <a:xfrm>
            <a:off x="590649" y="2713566"/>
            <a:ext cx="11823502" cy="2159001"/>
          </a:xfrm>
          <a:prstGeom prst="rect">
            <a:avLst/>
          </a:prstGeom>
        </p:spPr>
        <p:txBody>
          <a:bodyPr/>
          <a:lstStyle>
            <a:lvl1pPr>
              <a:defRPr b="1" sz="4000">
                <a:solidFill>
                  <a:schemeClr val="accent1"/>
                </a:solidFill>
                <a:latin typeface="Helvetica"/>
                <a:ea typeface="Helvetica"/>
                <a:cs typeface="Helvetica"/>
                <a:sym typeface="Helvetica"/>
              </a:defRPr>
            </a:lvl1pPr>
          </a:lstStyle>
          <a:p>
            <a:pPr/>
            <a:r>
              <a:t>COMPREHENSIVE COMPARISONS</a:t>
            </a:r>
          </a:p>
        </p:txBody>
      </p:sp>
      <p:sp>
        <p:nvSpPr>
          <p:cNvPr id="1265" name="Shape 1265"/>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266" name="Shape 1266"/>
          <p:cNvSpPr/>
          <p:nvPr/>
        </p:nvSpPr>
        <p:spPr>
          <a:xfrm>
            <a:off x="4661484" y="4565649"/>
            <a:ext cx="3681832" cy="622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400"/>
            </a:lvl1pPr>
          </a:lstStyle>
          <a:p>
            <a:pPr/>
            <a:r>
              <a:t>ClueWeb included</a:t>
            </a:r>
          </a:p>
        </p:txBody>
      </p:sp>
    </p:spTree>
  </p:cSld>
  <p:clrMapOvr>
    <a:masterClrMapping/>
  </p:clrMapOvr>
  <p:transition xmlns:p14="http://schemas.microsoft.com/office/powerpoint/2010/main" spd="med" advClick="1"/>
</p:sld>
</file>

<file path=ppt/slides/slide112.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graphicFrame>
        <p:nvGraphicFramePr>
          <p:cNvPr id="1268" name="Table 1268"/>
          <p:cNvGraphicFramePr/>
          <p:nvPr/>
        </p:nvGraphicFramePr>
        <p:xfrm>
          <a:off x="1259846" y="1405466"/>
          <a:ext cx="10485108" cy="5715001"/>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2097021"/>
                <a:gridCol w="2097021"/>
                <a:gridCol w="2097021"/>
                <a:gridCol w="2097021"/>
                <a:gridCol w="2097021"/>
              </a:tblGrid>
              <a:tr h="1230633">
                <a:tc>
                  <a:txBody>
                    <a:bodyPr/>
                    <a:lstStyle/>
                    <a:p>
                      <a:pPr defTabSz="914400">
                        <a:defRPr b="0">
                          <a:solidFill>
                            <a:srgbClr val="000000"/>
                          </a:solidFill>
                        </a:defRPr>
                      </a:pPr>
                      <a:r>
                        <a:rPr b="1" sz="2300">
                          <a:solidFill>
                            <a:srgbClr val="FFFFFF"/>
                          </a:solidFill>
                          <a:sym typeface="Helvetica"/>
                        </a:rPr>
                        <a:t>BM25 Family</a:t>
                      </a:r>
                    </a:p>
                  </a:txBody>
                  <a:tcPr marL="50800" marR="50800" marT="50800" marB="50800" anchor="ctr" anchorCtr="0" horzOverflow="overflow">
                    <a:lnB w="0">
                      <a:miter lim="400000"/>
                    </a:lnB>
                  </a:tcPr>
                </a:tc>
                <a:tc>
                  <a:txBody>
                    <a:bodyPr/>
                    <a:lstStyle/>
                    <a:p>
                      <a:pPr defTabSz="914400">
                        <a:defRPr b="0">
                          <a:solidFill>
                            <a:srgbClr val="000000"/>
                          </a:solidFill>
                        </a:defRPr>
                      </a:pPr>
                      <a:r>
                        <a:rPr b="1" sz="2000">
                          <a:solidFill>
                            <a:srgbClr val="FFFFFF"/>
                          </a:solidFill>
                          <a:sym typeface="Helvetica"/>
                        </a:rPr>
                        <a:t>Pivoted Normalization Family</a:t>
                      </a:r>
                    </a:p>
                  </a:txBody>
                  <a:tcPr marL="50800" marR="50800" marT="50800" marB="50800" anchor="ctr" anchorCtr="0" horzOverflow="overflow"/>
                </a:tc>
                <a:tc>
                  <a:txBody>
                    <a:bodyPr/>
                    <a:lstStyle/>
                    <a:p>
                      <a:pPr defTabSz="914400">
                        <a:defRPr b="0">
                          <a:solidFill>
                            <a:srgbClr val="000000"/>
                          </a:solidFill>
                        </a:defRPr>
                      </a:pPr>
                      <a:r>
                        <a:rPr b="1" sz="2300">
                          <a:solidFill>
                            <a:srgbClr val="FFFFFF"/>
                          </a:solidFill>
                          <a:sym typeface="Helvetica"/>
                        </a:rPr>
                        <a:t>Language Models</a:t>
                      </a:r>
                    </a:p>
                  </a:txBody>
                  <a:tcPr marL="50800" marR="50800" marT="50800" marB="50800" anchor="ctr" anchorCtr="0" horzOverflow="overflow"/>
                </a:tc>
                <a:tc>
                  <a:txBody>
                    <a:bodyPr/>
                    <a:lstStyle/>
                    <a:p>
                      <a:pPr defTabSz="914400">
                        <a:defRPr b="0">
                          <a:solidFill>
                            <a:srgbClr val="000000"/>
                          </a:solidFill>
                        </a:defRPr>
                      </a:pPr>
                      <a:r>
                        <a:rPr b="1">
                          <a:solidFill>
                            <a:srgbClr val="FFFFFF"/>
                          </a:solidFill>
                          <a:sym typeface="Helvetica"/>
                        </a:rPr>
                        <a:t>Divergence from Randomness Models</a:t>
                      </a:r>
                    </a:p>
                  </a:txBody>
                  <a:tcPr marL="50800" marR="50800" marT="50800" marB="50800" anchor="ctr" anchorCtr="0" horzOverflow="overflow"/>
                </a:tc>
                <a:tc>
                  <a:txBody>
                    <a:bodyPr/>
                    <a:lstStyle/>
                    <a:p>
                      <a:pPr defTabSz="914400">
                        <a:defRPr b="0">
                          <a:solidFill>
                            <a:srgbClr val="000000"/>
                          </a:solidFill>
                        </a:defRPr>
                      </a:pPr>
                      <a:r>
                        <a:rPr b="1">
                          <a:solidFill>
                            <a:srgbClr val="FFFFFF"/>
                          </a:solidFill>
                          <a:sym typeface="Helvetica"/>
                        </a:rPr>
                        <a:t>Information-based Models</a:t>
                      </a:r>
                    </a:p>
                  </a:txBody>
                  <a:tcPr marL="50800" marR="50800" marT="50800" marB="50800" anchor="ctr" anchorCtr="0" horzOverflow="overflow"/>
                </a:tc>
              </a:tr>
              <a:tr h="712844">
                <a:tc>
                  <a:txBody>
                    <a:bodyPr/>
                    <a:lstStyle/>
                    <a:p>
                      <a:pPr defTabSz="914400"/>
                      <a:r>
                        <a:rPr sz="2600"/>
                        <a:t>BM25</a:t>
                      </a:r>
                    </a:p>
                  </a:txBody>
                  <a:tcPr marL="50800" marR="50800" marT="50800" marB="50800" anchor="ctr" anchorCtr="0" horzOverflow="overflow">
                    <a:lnL w="0">
                      <a:miter lim="400000"/>
                    </a:lnL>
                    <a:lnR w="0">
                      <a:miter lim="400000"/>
                    </a:lnR>
                    <a:lnT w="0">
                      <a:miter lim="400000"/>
                    </a:lnT>
                    <a:lnB w="0">
                      <a:miter lim="400000"/>
                    </a:lnB>
                    <a:solidFill>
                      <a:schemeClr val="accent2">
                        <a:hueOff val="-2473792"/>
                        <a:satOff val="-50209"/>
                        <a:lumOff val="23543"/>
                      </a:schemeClr>
                    </a:solidFill>
                  </a:tcPr>
                </a:tc>
                <a:tc>
                  <a:txBody>
                    <a:bodyPr/>
                    <a:lstStyle/>
                    <a:p>
                      <a:pPr defTabSz="914400"/>
                      <a:r>
                        <a:rPr sz="2600"/>
                        <a:t>PIV</a:t>
                      </a:r>
                    </a:p>
                  </a:txBody>
                  <a:tcPr marL="50800" marR="50800" marT="50800" marB="50800" anchor="ctr" anchorCtr="0" horzOverflow="overflow">
                    <a:lnL w="0">
                      <a:miter lim="400000"/>
                    </a:lnL>
                    <a:solidFill>
                      <a:schemeClr val="accent2">
                        <a:hueOff val="-2473792"/>
                        <a:satOff val="-50209"/>
                        <a:lumOff val="23543"/>
                      </a:schemeClr>
                    </a:solidFill>
                  </a:tcPr>
                </a:tc>
                <a:tc>
                  <a:txBody>
                    <a:bodyPr/>
                    <a:lstStyle/>
                    <a:p>
                      <a:pPr defTabSz="914400"/>
                      <a:r>
                        <a:rPr sz="2600"/>
                        <a:t>DIR</a:t>
                      </a:r>
                    </a:p>
                  </a:txBody>
                  <a:tcPr marL="50800" marR="50800" marT="50800" marB="50800" anchor="ctr" anchorCtr="0" horzOverflow="overflow">
                    <a:solidFill>
                      <a:schemeClr val="accent2">
                        <a:hueOff val="-2473792"/>
                        <a:satOff val="-50209"/>
                        <a:lumOff val="23543"/>
                      </a:schemeClr>
                    </a:solidFill>
                  </a:tcPr>
                </a:tc>
                <a:tc>
                  <a:txBody>
                    <a:bodyPr/>
                    <a:lstStyle/>
                    <a:p>
                      <a:pPr defTabSz="914400"/>
                      <a:r>
                        <a:rPr sz="2600"/>
                        <a:t>PL2</a:t>
                      </a:r>
                    </a:p>
                  </a:txBody>
                  <a:tcPr marL="50800" marR="50800" marT="50800" marB="50800" anchor="ctr" anchorCtr="0" horzOverflow="overflow">
                    <a:solidFill>
                      <a:schemeClr val="accent2">
                        <a:hueOff val="-2473792"/>
                        <a:satOff val="-50209"/>
                        <a:lumOff val="23543"/>
                      </a:schemeClr>
                    </a:solidFill>
                  </a:tcPr>
                </a:tc>
                <a:tc>
                  <a:txBody>
                    <a:bodyPr/>
                    <a:lstStyle/>
                    <a:p>
                      <a:pPr defTabSz="914400"/>
                      <a:r>
                        <a:rPr sz="2600"/>
                        <a:t>SPL</a:t>
                      </a:r>
                    </a:p>
                  </a:txBody>
                  <a:tcPr marL="50800" marR="50800" marT="50800" marB="50800" anchor="ctr" anchorCtr="0" horzOverflow="overflow"/>
                </a:tc>
              </a:tr>
              <a:tr h="788448">
                <a:tc>
                  <a:txBody>
                    <a:bodyPr/>
                    <a:lstStyle/>
                    <a:p>
                      <a:pPr defTabSz="914400"/>
                      <a:r>
                        <a:rPr sz="2600"/>
                        <a:t>F2EXP</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600"/>
                        <a:t>F1EXP</a:t>
                      </a:r>
                    </a:p>
                  </a:txBody>
                  <a:tcPr marL="50800" marR="50800" marT="50800" marB="50800" anchor="ctr" anchorCtr="0" horzOverflow="overflow">
                    <a:lnL w="0">
                      <a:miter lim="400000"/>
                    </a:lnL>
                  </a:tcPr>
                </a:tc>
                <a:tc>
                  <a:txBody>
                    <a:bodyPr/>
                    <a:lstStyle/>
                    <a:p>
                      <a:pPr defTabSz="914400"/>
                      <a:r>
                        <a:rPr sz="2600"/>
                        <a:t>BLM</a:t>
                      </a:r>
                    </a:p>
                  </a:txBody>
                  <a:tcPr marL="50800" marR="50800" marT="50800" marB="50800" anchor="ctr" anchorCtr="0" horzOverflow="overflow"/>
                </a:tc>
                <a:tc>
                  <a:txBody>
                    <a:bodyPr/>
                    <a:lstStyle/>
                    <a:p>
                      <a:pPr defTabSz="914400"/>
                      <a:r>
                        <a:rPr sz="2600"/>
                        <a:t>PL3</a:t>
                      </a:r>
                    </a:p>
                  </a:txBody>
                  <a:tcPr marL="50800" marR="50800" marT="50800" marB="50800" anchor="ctr" anchorCtr="0" horzOverflow="overflow"/>
                </a:tc>
                <a:tc>
                  <a:txBody>
                    <a:bodyPr/>
                    <a:lstStyle/>
                    <a:p>
                      <a:pPr defTabSz="914400"/>
                      <a:r>
                        <a:rPr sz="2600"/>
                        <a:t>LGD</a:t>
                      </a:r>
                    </a:p>
                  </a:txBody>
                  <a:tcPr marL="50800" marR="50800" marT="50800" marB="50800" anchor="ctr" anchorCtr="0" horzOverflow="overflow"/>
                </a:tc>
              </a:tr>
              <a:tr h="867427">
                <a:tc>
                  <a:txBody>
                    <a:bodyPr/>
                    <a:lstStyle/>
                    <a:p>
                      <a:pPr defTabSz="914400"/>
                      <a:r>
                        <a:rPr sz="2600"/>
                        <a:t>F2LOG</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600"/>
                        <a:t>F1LOG</a:t>
                      </a:r>
                    </a:p>
                  </a:txBody>
                  <a:tcPr marL="50800" marR="50800" marT="50800" marB="50800" anchor="ctr" anchorCtr="0" horzOverflow="overflow">
                    <a:lnL w="0">
                      <a:miter lim="400000"/>
                    </a:lnL>
                  </a:tcPr>
                </a:tc>
                <a:tc>
                  <a:txBody>
                    <a:bodyPr/>
                    <a:lstStyle/>
                    <a:p>
                      <a:pPr defTabSz="914400"/>
                      <a:r>
                        <a:rPr sz="2600"/>
                        <a:t>TSL</a:t>
                      </a:r>
                    </a:p>
                  </a:txBody>
                  <a:tcPr marL="50800" marR="50800" marT="50800" marB="50800" anchor="ctr" anchorCtr="0" horzOverflow="overflow"/>
                </a:tc>
                <a:tc>
                  <a:txBody>
                    <a:bodyPr/>
                    <a:lstStyle/>
                    <a:p>
                      <a:pPr defTabSz="914400"/>
                      <a:r>
                        <a:rPr sz="2600"/>
                        <a:t>PL2+</a:t>
                      </a:r>
                    </a:p>
                  </a:txBody>
                  <a:tcPr marL="50800" marR="50800" marT="50800" marB="50800" anchor="ctr" anchorCtr="0" horzOverflow="overflow"/>
                </a:tc>
                <a:tc>
                  <a:txBody>
                    <a:bodyPr/>
                    <a:lstStyle/>
                    <a:p>
                      <a:pPr defTabSz="914400">
                        <a:defRPr sz="2600"/>
                      </a:pPr>
                    </a:p>
                  </a:txBody>
                  <a:tcPr marL="50800" marR="50800" marT="50800" marB="50800" anchor="ctr" anchorCtr="0" horzOverflow="overflow"/>
                </a:tc>
              </a:tr>
              <a:tr h="803199">
                <a:tc>
                  <a:txBody>
                    <a:bodyPr/>
                    <a:lstStyle/>
                    <a:p>
                      <a:pPr defTabSz="914400"/>
                      <a:r>
                        <a:rPr sz="2600"/>
                        <a:t>BM3</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600"/>
                        <a:t>PIV+</a:t>
                      </a:r>
                    </a:p>
                  </a:txBody>
                  <a:tcPr marL="50800" marR="50800" marT="50800" marB="50800" anchor="ctr" anchorCtr="0" horzOverflow="overflow">
                    <a:lnL w="0">
                      <a:miter lim="400000"/>
                    </a:lnL>
                  </a:tcPr>
                </a:tc>
                <a:tc>
                  <a:txBody>
                    <a:bodyPr/>
                    <a:lstStyle/>
                    <a:p>
                      <a:pPr defTabSz="914400"/>
                      <a:r>
                        <a:rPr sz="2600"/>
                        <a:t>F3EXP</a:t>
                      </a:r>
                    </a:p>
                  </a:txBody>
                  <a:tcPr marL="50800" marR="50800" marT="50800" marB="50800" anchor="ctr" anchorCtr="0" horzOverflow="overflow"/>
                </a:tc>
                <a:tc>
                  <a:txBody>
                    <a:bodyPr/>
                    <a:lstStyle/>
                    <a:p>
                      <a:pPr defTabSz="914400">
                        <a:defRPr sz="2600"/>
                      </a:pPr>
                    </a:p>
                  </a:txBody>
                  <a:tcPr marL="50800" marR="50800" marT="50800" marB="50800" anchor="ctr" anchorCtr="0" horzOverflow="overflow"/>
                </a:tc>
                <a:tc>
                  <a:txBody>
                    <a:bodyPr/>
                    <a:lstStyle/>
                    <a:p>
                      <a:pPr defTabSz="914400">
                        <a:defRPr sz="2600"/>
                      </a:pPr>
                    </a:p>
                  </a:txBody>
                  <a:tcPr marL="50800" marR="50800" marT="50800" marB="50800" anchor="ctr" anchorCtr="0" horzOverflow="overflow"/>
                </a:tc>
              </a:tr>
              <a:tr h="816693">
                <a:tc>
                  <a:txBody>
                    <a:bodyPr/>
                    <a:lstStyle/>
                    <a:p>
                      <a:pPr defTabSz="914400"/>
                      <a:r>
                        <a:rPr sz="2600"/>
                        <a:t>BM25+</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600"/>
                        <a:t>NTFIDF</a:t>
                      </a:r>
                    </a:p>
                  </a:txBody>
                  <a:tcPr marL="50800" marR="50800" marT="50800" marB="50800" anchor="ctr" anchorCtr="0" horzOverflow="overflow">
                    <a:lnL w="0">
                      <a:miter lim="400000"/>
                    </a:lnL>
                  </a:tcPr>
                </a:tc>
                <a:tc>
                  <a:txBody>
                    <a:bodyPr/>
                    <a:lstStyle/>
                    <a:p>
                      <a:pPr defTabSz="914400"/>
                      <a:r>
                        <a:rPr sz="2600"/>
                        <a:t>F3LOG</a:t>
                      </a:r>
                    </a:p>
                  </a:txBody>
                  <a:tcPr marL="50800" marR="50800" marT="50800" marB="50800" anchor="ctr" anchorCtr="0" horzOverflow="overflow"/>
                </a:tc>
                <a:tc>
                  <a:txBody>
                    <a:bodyPr/>
                    <a:lstStyle/>
                    <a:p>
                      <a:pPr defTabSz="914400">
                        <a:defRPr sz="2600"/>
                      </a:pPr>
                    </a:p>
                  </a:txBody>
                  <a:tcPr marL="50800" marR="50800" marT="50800" marB="50800" anchor="ctr" anchorCtr="0" horzOverflow="overflow"/>
                </a:tc>
                <a:tc>
                  <a:txBody>
                    <a:bodyPr/>
                    <a:lstStyle/>
                    <a:p>
                      <a:pPr defTabSz="914400">
                        <a:defRPr sz="2600"/>
                      </a:pPr>
                    </a:p>
                  </a:txBody>
                  <a:tcPr marL="50800" marR="50800" marT="50800" marB="50800" anchor="ctr" anchorCtr="0" horzOverflow="overflow"/>
                </a:tc>
              </a:tr>
              <a:tr h="825027">
                <a:tc>
                  <a:txBody>
                    <a:bodyPr/>
                    <a:lstStyle/>
                    <a:p>
                      <a:pPr defTabSz="914400">
                        <a:defRPr b="1" sz="2600">
                          <a:latin typeface="Helvetica"/>
                          <a:ea typeface="Helvetica"/>
                          <a:cs typeface="Helvetica"/>
                          <a:sym typeface="Helvetica"/>
                        </a:defRPr>
                      </a:pPr>
                    </a:p>
                  </a:txBody>
                  <a:tcPr marL="50800" marR="50800" marT="50800" marB="50800" anchor="ctr" anchorCtr="0" horzOverflow="overflow">
                    <a:lnT w="0">
                      <a:miter lim="400000"/>
                    </a:lnT>
                  </a:tcPr>
                </a:tc>
                <a:tc>
                  <a:txBody>
                    <a:bodyPr/>
                    <a:lstStyle/>
                    <a:p>
                      <a:pPr defTabSz="914400">
                        <a:defRPr sz="2600"/>
                      </a:pPr>
                    </a:p>
                  </a:txBody>
                  <a:tcPr marL="50800" marR="50800" marT="50800" marB="50800" anchor="ctr" anchorCtr="0" horzOverflow="overflow"/>
                </a:tc>
                <a:tc>
                  <a:txBody>
                    <a:bodyPr/>
                    <a:lstStyle/>
                    <a:p>
                      <a:pPr defTabSz="914400"/>
                      <a:r>
                        <a:rPr sz="2600"/>
                        <a:t>DIR+</a:t>
                      </a:r>
                    </a:p>
                  </a:txBody>
                  <a:tcPr marL="50800" marR="50800" marT="50800" marB="50800" anchor="ctr" anchorCtr="0" horzOverflow="overflow"/>
                </a:tc>
                <a:tc>
                  <a:txBody>
                    <a:bodyPr/>
                    <a:lstStyle/>
                    <a:p>
                      <a:pPr defTabSz="914400">
                        <a:defRPr sz="2600"/>
                      </a:pPr>
                    </a:p>
                  </a:txBody>
                  <a:tcPr marL="50800" marR="50800" marT="50800" marB="50800" anchor="ctr" anchorCtr="0" horzOverflow="overflow"/>
                </a:tc>
                <a:tc>
                  <a:txBody>
                    <a:bodyPr/>
                    <a:lstStyle/>
                    <a:p>
                      <a:pPr defTabSz="914400">
                        <a:defRPr sz="2600"/>
                      </a:pPr>
                    </a:p>
                  </a:txBody>
                  <a:tcPr marL="50800" marR="50800" marT="50800" marB="50800" anchor="ctr" anchorCtr="0" horzOverflow="overflow"/>
                </a:tc>
              </a:tr>
            </a:tbl>
          </a:graphicData>
        </a:graphic>
      </p:graphicFrame>
      <p:sp>
        <p:nvSpPr>
          <p:cNvPr id="1269" name="Shape 1269"/>
          <p:cNvSpPr/>
          <p:nvPr/>
        </p:nvSpPr>
        <p:spPr>
          <a:xfrm>
            <a:off x="4813300" y="7751233"/>
            <a:ext cx="518121" cy="436431"/>
          </a:xfrm>
          <a:prstGeom prst="rect">
            <a:avLst/>
          </a:prstGeom>
          <a:solidFill>
            <a:schemeClr val="accent2">
              <a:hueOff val="-2473792"/>
              <a:satOff val="-50209"/>
              <a:lumOff val="23543"/>
            </a:schemeClr>
          </a:solidFill>
          <a:ln w="12700">
            <a:miter lim="400000"/>
          </a:ln>
          <a:effectLst>
            <a:outerShdw sx="100000" sy="100000" kx="0" ky="0" algn="b" rotWithShape="0" blurRad="50800" dist="12700" dir="0">
              <a:srgbClr val="000000">
                <a:alpha val="50000"/>
              </a:srgbClr>
            </a:outerShdw>
          </a:effectLst>
        </p:spPr>
        <p:txBody>
          <a:bodyPr lIns="50800" tIns="50800" rIns="50800" bIns="50800" anchor="ctr"/>
          <a:lstStyle/>
          <a:p>
            <a:pPr>
              <a:defRPr sz="2400">
                <a:solidFill>
                  <a:srgbClr val="FFFFFF"/>
                </a:solidFill>
              </a:defRPr>
            </a:pPr>
          </a:p>
        </p:txBody>
      </p:sp>
      <p:sp>
        <p:nvSpPr>
          <p:cNvPr id="1270" name="Shape 1270"/>
          <p:cNvSpPr/>
          <p:nvPr/>
        </p:nvSpPr>
        <p:spPr>
          <a:xfrm>
            <a:off x="5511524" y="7690048"/>
            <a:ext cx="2422018"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000"/>
            </a:lvl1pPr>
          </a:lstStyle>
          <a:p>
            <a:pPr/>
            <a:r>
              <a:t>Basic Models</a:t>
            </a:r>
          </a:p>
        </p:txBody>
      </p:sp>
      <p:sp>
        <p:nvSpPr>
          <p:cNvPr id="1271" name="Shape 1271"/>
          <p:cNvSpPr/>
          <p:nvPr>
            <p:ph type="title"/>
          </p:nvPr>
        </p:nvSpPr>
        <p:spPr>
          <a:xfrm>
            <a:off x="3502984" y="7608292"/>
            <a:ext cx="6297680" cy="2159001"/>
          </a:xfrm>
          <a:prstGeom prst="rect">
            <a:avLst/>
          </a:prstGeom>
        </p:spPr>
        <p:txBody>
          <a:bodyPr/>
          <a:lstStyle>
            <a:lvl1pPr algn="l">
              <a:defRPr b="1" sz="3500">
                <a:latin typeface="Helvetica"/>
                <a:ea typeface="Helvetica"/>
                <a:cs typeface="Helvetica"/>
                <a:sym typeface="Helvetica"/>
              </a:defRPr>
            </a:lvl1pPr>
          </a:lstStyle>
          <a:p>
            <a:pPr/>
            <a:r>
              <a:t>Variations are always better?</a:t>
            </a:r>
          </a:p>
        </p:txBody>
      </p:sp>
      <p:sp>
        <p:nvSpPr>
          <p:cNvPr id="1272" name="Shape 1272"/>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13.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274" name="Shape 1274"/>
          <p:cNvSpPr/>
          <p:nvPr>
            <p:ph type="title"/>
          </p:nvPr>
        </p:nvSpPr>
        <p:spPr>
          <a:xfrm>
            <a:off x="751613" y="-46567"/>
            <a:ext cx="11099801" cy="2159001"/>
          </a:xfrm>
          <a:prstGeom prst="rect">
            <a:avLst/>
          </a:prstGeom>
        </p:spPr>
        <p:txBody>
          <a:bodyPr/>
          <a:lstStyle>
            <a:lvl1pPr algn="l" defTabSz="457200">
              <a:defRPr b="1" sz="4000">
                <a:latin typeface="Helvetica"/>
                <a:ea typeface="Helvetica"/>
                <a:cs typeface="Helvetica"/>
                <a:sym typeface="Helvetica"/>
              </a:defRPr>
            </a:lvl1pPr>
          </a:lstStyle>
          <a:p>
            <a:pPr/>
            <a:r>
              <a:t>Disk4&amp;5</a:t>
            </a:r>
          </a:p>
        </p:txBody>
      </p:sp>
      <p:graphicFrame>
        <p:nvGraphicFramePr>
          <p:cNvPr id="1275" name="Chart 1275"/>
          <p:cNvGraphicFramePr/>
          <p:nvPr/>
        </p:nvGraphicFramePr>
        <p:xfrm>
          <a:off x="412996" y="1769533"/>
          <a:ext cx="4131636" cy="5560550"/>
        </p:xfrm>
        <a:graphic xmlns:a="http://schemas.openxmlformats.org/drawingml/2006/main">
          <a:graphicData uri="http://schemas.openxmlformats.org/drawingml/2006/chart">
            <c:chart xmlns:c="http://schemas.openxmlformats.org/drawingml/2006/chart" r:id="rId2"/>
          </a:graphicData>
        </a:graphic>
      </p:graphicFrame>
      <p:graphicFrame>
        <p:nvGraphicFramePr>
          <p:cNvPr id="1276" name="Chart 1276"/>
          <p:cNvGraphicFramePr/>
          <p:nvPr/>
        </p:nvGraphicFramePr>
        <p:xfrm>
          <a:off x="4235696" y="1736129"/>
          <a:ext cx="4390801" cy="5593954"/>
        </p:xfrm>
        <a:graphic xmlns:a="http://schemas.openxmlformats.org/drawingml/2006/main">
          <a:graphicData uri="http://schemas.openxmlformats.org/drawingml/2006/chart">
            <c:chart xmlns:c="http://schemas.openxmlformats.org/drawingml/2006/chart" r:id="rId3"/>
          </a:graphicData>
        </a:graphic>
      </p:graphicFrame>
      <p:graphicFrame>
        <p:nvGraphicFramePr>
          <p:cNvPr id="1277" name="Chart 1277"/>
          <p:cNvGraphicFramePr/>
          <p:nvPr/>
        </p:nvGraphicFramePr>
        <p:xfrm>
          <a:off x="8058396" y="1736129"/>
          <a:ext cx="4390801" cy="5593954"/>
        </p:xfrm>
        <a:graphic xmlns:a="http://schemas.openxmlformats.org/drawingml/2006/main">
          <a:graphicData uri="http://schemas.openxmlformats.org/drawingml/2006/chart">
            <c:chart xmlns:c="http://schemas.openxmlformats.org/drawingml/2006/chart" r:id="rId4"/>
          </a:graphicData>
        </a:graphic>
      </p:graphicFrame>
      <p:sp>
        <p:nvSpPr>
          <p:cNvPr id="1278" name="Shape 1278"/>
          <p:cNvSpPr/>
          <p:nvPr/>
        </p:nvSpPr>
        <p:spPr>
          <a:xfrm>
            <a:off x="1027763" y="7926916"/>
            <a:ext cx="1124498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stStyle>
          <a:p>
            <a:pPr/>
            <a:r>
              <a:t>The variations are not necessarily better than the basic models </a:t>
            </a:r>
          </a:p>
        </p:txBody>
      </p:sp>
      <p:sp>
        <p:nvSpPr>
          <p:cNvPr id="1279" name="Shape 1279"/>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14.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281" name="Shape 1281"/>
          <p:cNvSpPr/>
          <p:nvPr>
            <p:ph type="title"/>
          </p:nvPr>
        </p:nvSpPr>
        <p:spPr>
          <a:xfrm>
            <a:off x="751613" y="-46567"/>
            <a:ext cx="11099801" cy="2159001"/>
          </a:xfrm>
          <a:prstGeom prst="rect">
            <a:avLst/>
          </a:prstGeom>
        </p:spPr>
        <p:txBody>
          <a:bodyPr/>
          <a:lstStyle>
            <a:lvl1pPr algn="l" defTabSz="457200">
              <a:defRPr b="1" sz="4000">
                <a:latin typeface="Helvetica"/>
                <a:ea typeface="Helvetica"/>
                <a:cs typeface="Helvetica"/>
                <a:sym typeface="Helvetica"/>
              </a:defRPr>
            </a:lvl1pPr>
          </a:lstStyle>
          <a:p>
            <a:pPr/>
            <a:r>
              <a:t>ClueWeb</a:t>
            </a:r>
          </a:p>
        </p:txBody>
      </p:sp>
      <p:graphicFrame>
        <p:nvGraphicFramePr>
          <p:cNvPr id="1282" name="Chart 1282"/>
          <p:cNvGraphicFramePr/>
          <p:nvPr/>
        </p:nvGraphicFramePr>
        <p:xfrm>
          <a:off x="412996" y="1769533"/>
          <a:ext cx="4131636" cy="5560550"/>
        </p:xfrm>
        <a:graphic xmlns:a="http://schemas.openxmlformats.org/drawingml/2006/main">
          <a:graphicData uri="http://schemas.openxmlformats.org/drawingml/2006/chart">
            <c:chart xmlns:c="http://schemas.openxmlformats.org/drawingml/2006/chart" r:id="rId2"/>
          </a:graphicData>
        </a:graphic>
      </p:graphicFrame>
      <p:graphicFrame>
        <p:nvGraphicFramePr>
          <p:cNvPr id="1283" name="Chart 1283"/>
          <p:cNvGraphicFramePr/>
          <p:nvPr/>
        </p:nvGraphicFramePr>
        <p:xfrm>
          <a:off x="4235696" y="1736129"/>
          <a:ext cx="4390801" cy="5593954"/>
        </p:xfrm>
        <a:graphic xmlns:a="http://schemas.openxmlformats.org/drawingml/2006/main">
          <a:graphicData uri="http://schemas.openxmlformats.org/drawingml/2006/chart">
            <c:chart xmlns:c="http://schemas.openxmlformats.org/drawingml/2006/chart" r:id="rId3"/>
          </a:graphicData>
        </a:graphic>
      </p:graphicFrame>
      <p:graphicFrame>
        <p:nvGraphicFramePr>
          <p:cNvPr id="1284" name="Chart 1284"/>
          <p:cNvGraphicFramePr/>
          <p:nvPr/>
        </p:nvGraphicFramePr>
        <p:xfrm>
          <a:off x="8058396" y="1736129"/>
          <a:ext cx="4390801" cy="5593954"/>
        </p:xfrm>
        <a:graphic xmlns:a="http://schemas.openxmlformats.org/drawingml/2006/main">
          <a:graphicData uri="http://schemas.openxmlformats.org/drawingml/2006/chart">
            <c:chart xmlns:c="http://schemas.openxmlformats.org/drawingml/2006/chart" r:id="rId4"/>
          </a:graphicData>
        </a:graphic>
      </p:graphicFrame>
      <p:sp>
        <p:nvSpPr>
          <p:cNvPr id="1285" name="Shape 1285"/>
          <p:cNvSpPr/>
          <p:nvPr/>
        </p:nvSpPr>
        <p:spPr>
          <a:xfrm>
            <a:off x="933644" y="7865533"/>
            <a:ext cx="10401376"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82763" indent="-382763" algn="l">
              <a:buSzPct val="75000"/>
              <a:buChar char="•"/>
            </a:pPr>
            <a:r>
              <a:t>The variations are basically better except Pivoted family</a:t>
            </a:r>
          </a:p>
          <a:p>
            <a:pPr marL="382763" indent="-382763" algn="l">
              <a:buSzPct val="75000"/>
              <a:buChar char="•"/>
            </a:pPr>
            <a:r>
              <a:t>Optimal performances from families are comparable</a:t>
            </a:r>
          </a:p>
        </p:txBody>
      </p:sp>
      <p:sp>
        <p:nvSpPr>
          <p:cNvPr id="1286" name="Shape 1286"/>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88" name="Shape 1288"/>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Conclusion</a:t>
            </a:r>
          </a:p>
        </p:txBody>
      </p:sp>
      <p:sp>
        <p:nvSpPr>
          <p:cNvPr id="1289" name="Shape 1289"/>
          <p:cNvSpPr/>
          <p:nvPr/>
        </p:nvSpPr>
        <p:spPr>
          <a:xfrm>
            <a:off x="950449" y="2556933"/>
            <a:ext cx="11103902" cy="27721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p>
            <a:pPr marL="464255" indent="-464255" algn="l" defTabSz="549148">
              <a:spcBef>
                <a:spcPts val="3900"/>
              </a:spcBef>
              <a:buSzPct val="75000"/>
              <a:buChar char="•"/>
              <a:defRPr sz="3290"/>
            </a:pPr>
            <a:r>
              <a:t>VIRLab and RISE are built to provide the IR community a unified IR evaluation system</a:t>
            </a:r>
          </a:p>
          <a:p>
            <a:pPr marL="464255" indent="-464255" algn="l" defTabSz="549148">
              <a:spcBef>
                <a:spcPts val="3900"/>
              </a:spcBef>
              <a:buSzPct val="75000"/>
              <a:buChar char="•"/>
              <a:defRPr sz="3290"/>
            </a:pPr>
            <a:r>
              <a:t>Large scale experiment shows variations of baseline models do not show advantage on old TREC collections </a:t>
            </a:r>
          </a:p>
        </p:txBody>
      </p:sp>
      <p:sp>
        <p:nvSpPr>
          <p:cNvPr id="1290" name="Shape 129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92" name="Shape 1292"/>
          <p:cNvSpPr/>
          <p:nvPr>
            <p:ph type="title"/>
          </p:nvPr>
        </p:nvSpPr>
        <p:spPr>
          <a:xfrm>
            <a:off x="2450557" y="3797300"/>
            <a:ext cx="8103686" cy="2159000"/>
          </a:xfrm>
          <a:prstGeom prst="rect">
            <a:avLst/>
          </a:prstGeom>
        </p:spPr>
        <p:txBody>
          <a:bodyPr/>
          <a:lstStyle>
            <a:lvl1pPr algn="l">
              <a:defRPr b="1" sz="5000">
                <a:latin typeface="Helvetica"/>
                <a:ea typeface="Helvetica"/>
                <a:cs typeface="Helvetica"/>
                <a:sym typeface="Helvetica"/>
              </a:defRPr>
            </a:lvl1pPr>
          </a:lstStyle>
          <a:p>
            <a:pPr/>
            <a:r>
              <a:t>Discussion of all Systems</a:t>
            </a:r>
          </a:p>
        </p:txBody>
      </p:sp>
      <p:sp>
        <p:nvSpPr>
          <p:cNvPr id="1293" name="Shape 1293"/>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95" name="Shape 129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296" name="Shape 1296"/>
          <p:cNvSpPr/>
          <p:nvPr>
            <p:ph type="title"/>
          </p:nvPr>
        </p:nvSpPr>
        <p:spPr>
          <a:xfrm>
            <a:off x="563033" y="88900"/>
            <a:ext cx="11878735" cy="2159000"/>
          </a:xfrm>
          <a:prstGeom prst="rect">
            <a:avLst/>
          </a:prstGeom>
        </p:spPr>
        <p:txBody>
          <a:bodyPr/>
          <a:lstStyle>
            <a:lvl1pPr algn="l">
              <a:defRPr b="1" sz="4800">
                <a:latin typeface="Helvetica"/>
                <a:ea typeface="Helvetica"/>
                <a:cs typeface="Helvetica"/>
                <a:sym typeface="Helvetica"/>
              </a:defRPr>
            </a:lvl1pPr>
          </a:lstStyle>
          <a:p>
            <a:pPr/>
            <a:r>
              <a:t>Overview of the Systems</a:t>
            </a:r>
          </a:p>
        </p:txBody>
      </p:sp>
      <p:pic>
        <p:nvPicPr>
          <p:cNvPr id="1297" name="pasted-image.png"/>
          <p:cNvPicPr>
            <a:picLocks noChangeAspect="1"/>
          </p:cNvPicPr>
          <p:nvPr/>
        </p:nvPicPr>
        <p:blipFill>
          <a:blip r:embed="rId2">
            <a:extLst/>
          </a:blip>
          <a:stretch>
            <a:fillRect/>
          </a:stretch>
        </p:blipFill>
        <p:spPr>
          <a:xfrm>
            <a:off x="8352266" y="3047403"/>
            <a:ext cx="1060148" cy="602830"/>
          </a:xfrm>
          <a:prstGeom prst="rect">
            <a:avLst/>
          </a:prstGeom>
          <a:ln w="12700">
            <a:miter lim="400000"/>
          </a:ln>
        </p:spPr>
      </p:pic>
      <p:sp>
        <p:nvSpPr>
          <p:cNvPr id="1298" name="Shape 1298"/>
          <p:cNvSpPr/>
          <p:nvPr/>
        </p:nvSpPr>
        <p:spPr>
          <a:xfrm>
            <a:off x="1079004" y="2844998"/>
            <a:ext cx="1497145" cy="5816204"/>
          </a:xfrm>
          <a:prstGeom prst="rect">
            <a:avLst/>
          </a:prstGeom>
          <a:blipFill>
            <a:blip r:embed="rId3"/>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Web UI</a:t>
            </a:r>
          </a:p>
        </p:txBody>
      </p:sp>
      <p:sp>
        <p:nvSpPr>
          <p:cNvPr id="1299" name="Shape 1299"/>
          <p:cNvSpPr/>
          <p:nvPr/>
        </p:nvSpPr>
        <p:spPr>
          <a:xfrm>
            <a:off x="4778937" y="2844998"/>
            <a:ext cx="1497146" cy="5816204"/>
          </a:xfrm>
          <a:prstGeom prst="rect">
            <a:avLst/>
          </a:prstGeom>
          <a:blipFill>
            <a:blip r:embed="rId4"/>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Server</a:t>
            </a:r>
          </a:p>
        </p:txBody>
      </p:sp>
      <p:sp>
        <p:nvSpPr>
          <p:cNvPr id="1300" name="Shape 1300"/>
          <p:cNvSpPr/>
          <p:nvPr/>
        </p:nvSpPr>
        <p:spPr>
          <a:xfrm>
            <a:off x="2399407" y="4722746"/>
            <a:ext cx="2553463" cy="1"/>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
        <p:nvSpPr>
          <p:cNvPr id="1301" name="Shape 1301"/>
          <p:cNvSpPr/>
          <p:nvPr/>
        </p:nvSpPr>
        <p:spPr>
          <a:xfrm>
            <a:off x="2618317" y="4032713"/>
            <a:ext cx="2090243"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800">
                <a:latin typeface="Helvetica"/>
                <a:ea typeface="Helvetica"/>
                <a:cs typeface="Helvetica"/>
                <a:sym typeface="Helvetica"/>
              </a:defRPr>
            </a:lvl1pPr>
          </a:lstStyle>
          <a:p>
            <a:pPr/>
            <a:r>
              <a:t>model code</a:t>
            </a:r>
          </a:p>
        </p:txBody>
      </p:sp>
      <p:sp>
        <p:nvSpPr>
          <p:cNvPr id="1302" name="Shape 1302"/>
          <p:cNvSpPr/>
          <p:nvPr/>
        </p:nvSpPr>
        <p:spPr>
          <a:xfrm>
            <a:off x="8021670" y="2844998"/>
            <a:ext cx="3878727" cy="5816204"/>
          </a:xfrm>
          <a:prstGeom prst="rect">
            <a:avLst/>
          </a:prstGeom>
          <a:ln w="50800">
            <a:solidFill>
              <a:schemeClr val="accent4">
                <a:hueOff val="384618"/>
                <a:satOff val="3869"/>
                <a:lumOff val="5802"/>
              </a:schemeClr>
            </a:solidFill>
            <a:miter lim="400000"/>
          </a:ln>
          <a:effectLst>
            <a:outerShdw sx="100000" sy="100000" kx="0" ky="0" algn="b" rotWithShape="0" blurRad="50800" dist="12700" dir="0">
              <a:srgbClr val="000000">
                <a:alpha val="50000"/>
              </a:srgbClr>
            </a:outerShdw>
          </a:effectLst>
        </p:spPr>
        <p:txBody>
          <a:bodyPr lIns="50800" tIns="50800" rIns="50800" bIns="50800" anchor="ctr"/>
          <a:lstStyle/>
          <a:p>
            <a:pPr>
              <a:defRPr b="1" sz="2400">
                <a:solidFill>
                  <a:srgbClr val="FFFFFF"/>
                </a:solidFill>
                <a:latin typeface="Helvetica"/>
                <a:ea typeface="Helvetica"/>
                <a:cs typeface="Helvetica"/>
                <a:sym typeface="Helvetica"/>
              </a:defRPr>
            </a:pPr>
          </a:p>
        </p:txBody>
      </p:sp>
      <p:sp>
        <p:nvSpPr>
          <p:cNvPr id="1303" name="Shape 1303"/>
          <p:cNvSpPr/>
          <p:nvPr/>
        </p:nvSpPr>
        <p:spPr>
          <a:xfrm>
            <a:off x="8580471" y="7503120"/>
            <a:ext cx="2064843" cy="872994"/>
          </a:xfrm>
          <a:prstGeom prst="rect">
            <a:avLst/>
          </a:prstGeom>
          <a:ln w="25400">
            <a:solidFill>
              <a:srgbClr val="000000"/>
            </a:solidFill>
            <a:miter lim="400000"/>
          </a:ln>
        </p:spPr>
        <p:txBody>
          <a:bodyPr lIns="50800" tIns="50800" rIns="50800" bIns="50800" anchor="ctr"/>
          <a:lstStyle/>
          <a:p>
            <a:pPr>
              <a:defRPr sz="2400"/>
            </a:pPr>
          </a:p>
        </p:txBody>
      </p:sp>
      <p:sp>
        <p:nvSpPr>
          <p:cNvPr id="1304" name="Shape 1304"/>
          <p:cNvSpPr/>
          <p:nvPr/>
        </p:nvSpPr>
        <p:spPr>
          <a:xfrm>
            <a:off x="8758271" y="7291453"/>
            <a:ext cx="2064843" cy="872994"/>
          </a:xfrm>
          <a:prstGeom prst="rect">
            <a:avLst/>
          </a:prstGeom>
          <a:solidFill>
            <a:srgbClr val="FFFFFF"/>
          </a:solidFill>
          <a:ln w="25400">
            <a:solidFill>
              <a:srgbClr val="000000"/>
            </a:solidFill>
            <a:miter lim="400000"/>
          </a:ln>
        </p:spPr>
        <p:txBody>
          <a:bodyPr lIns="50800" tIns="50800" rIns="50800" bIns="50800" anchor="ctr"/>
          <a:lstStyle/>
          <a:p>
            <a:pPr>
              <a:defRPr sz="2400"/>
            </a:pPr>
          </a:p>
        </p:txBody>
      </p:sp>
      <p:sp>
        <p:nvSpPr>
          <p:cNvPr id="1305" name="Shape 1305"/>
          <p:cNvSpPr/>
          <p:nvPr/>
        </p:nvSpPr>
        <p:spPr>
          <a:xfrm>
            <a:off x="9017513" y="7122120"/>
            <a:ext cx="2164788" cy="872994"/>
          </a:xfrm>
          <a:prstGeom prst="rect">
            <a:avLst/>
          </a:prstGeom>
          <a:solidFill>
            <a:srgbClr val="FFFFFF"/>
          </a:solidFill>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lvl1pPr>
              <a:defRPr b="1" sz="2400">
                <a:latin typeface="Helvetica"/>
                <a:ea typeface="Helvetica"/>
                <a:cs typeface="Helvetica"/>
                <a:sym typeface="Helvetica"/>
              </a:defRPr>
            </a:lvl1pPr>
          </a:lstStyle>
          <a:p>
            <a:pPr/>
            <a:r>
              <a:t>Data Collection</a:t>
            </a:r>
          </a:p>
        </p:txBody>
      </p:sp>
      <p:sp>
        <p:nvSpPr>
          <p:cNvPr id="1306" name="Shape 1306"/>
          <p:cNvSpPr/>
          <p:nvPr/>
        </p:nvSpPr>
        <p:spPr>
          <a:xfrm flipV="1">
            <a:off x="9977471" y="6500041"/>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07" name="Shape 1307"/>
          <p:cNvSpPr/>
          <p:nvPr/>
        </p:nvSpPr>
        <p:spPr>
          <a:xfrm>
            <a:off x="8478871" y="5807693"/>
            <a:ext cx="3130419" cy="703439"/>
          </a:xfrm>
          <a:prstGeom prst="rect">
            <a:avLst/>
          </a:prstGeom>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lvl1pPr>
              <a:defRPr b="1" sz="2400">
                <a:latin typeface="Helvetica"/>
                <a:ea typeface="Helvetica"/>
                <a:cs typeface="Helvetica"/>
                <a:sym typeface="Helvetica"/>
              </a:defRPr>
            </a:lvl1pPr>
          </a:lstStyle>
          <a:p>
            <a:pPr/>
            <a:r>
              <a:t>Index</a:t>
            </a:r>
          </a:p>
        </p:txBody>
      </p:sp>
      <p:sp>
        <p:nvSpPr>
          <p:cNvPr id="1308" name="Shape 1308"/>
          <p:cNvSpPr/>
          <p:nvPr/>
        </p:nvSpPr>
        <p:spPr>
          <a:xfrm flipV="1">
            <a:off x="8705647" y="5787187"/>
            <a:ext cx="1" cy="728839"/>
          </a:xfrm>
          <a:prstGeom prst="line">
            <a:avLst/>
          </a:prstGeom>
          <a:ln w="25400">
            <a:solidFill>
              <a:srgbClr val="000000"/>
            </a:solidFill>
            <a:miter lim="400000"/>
          </a:ln>
        </p:spPr>
        <p:txBody>
          <a:bodyPr lIns="50800" tIns="50800" rIns="50800" bIns="50800" anchor="ctr"/>
          <a:lstStyle/>
          <a:p>
            <a:pPr>
              <a:defRPr sz="2400"/>
            </a:pPr>
          </a:p>
        </p:txBody>
      </p:sp>
      <p:sp>
        <p:nvSpPr>
          <p:cNvPr id="1309" name="Shape 1309"/>
          <p:cNvSpPr/>
          <p:nvPr/>
        </p:nvSpPr>
        <p:spPr>
          <a:xfrm flipV="1">
            <a:off x="11423447" y="5794993"/>
            <a:ext cx="1" cy="728839"/>
          </a:xfrm>
          <a:prstGeom prst="line">
            <a:avLst/>
          </a:prstGeom>
          <a:ln w="25400">
            <a:solidFill>
              <a:srgbClr val="000000"/>
            </a:solidFill>
            <a:miter lim="400000"/>
          </a:ln>
        </p:spPr>
        <p:txBody>
          <a:bodyPr lIns="50800" tIns="50800" rIns="50800" bIns="50800" anchor="ctr"/>
          <a:lstStyle/>
          <a:p>
            <a:pPr>
              <a:defRPr sz="2400"/>
            </a:pPr>
          </a:p>
        </p:txBody>
      </p:sp>
      <p:sp>
        <p:nvSpPr>
          <p:cNvPr id="1310" name="Shape 1310"/>
          <p:cNvSpPr/>
          <p:nvPr/>
        </p:nvSpPr>
        <p:spPr>
          <a:xfrm>
            <a:off x="8456216" y="4248190"/>
            <a:ext cx="3155818" cy="848744"/>
          </a:xfrm>
          <a:prstGeom prst="rect">
            <a:avLst/>
          </a:prstGeom>
          <a:solidFill>
            <a:srgbClr val="009AD5"/>
          </a:solid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Docker Image</a:t>
            </a:r>
          </a:p>
        </p:txBody>
      </p:sp>
      <p:sp>
        <p:nvSpPr>
          <p:cNvPr id="1311" name="Shape 1311"/>
          <p:cNvSpPr/>
          <p:nvPr/>
        </p:nvSpPr>
        <p:spPr>
          <a:xfrm flipV="1">
            <a:off x="9977471" y="5035308"/>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pic>
        <p:nvPicPr>
          <p:cNvPr id="1312" name="pasted-image.png"/>
          <p:cNvPicPr>
            <a:picLocks noChangeAspect="1"/>
          </p:cNvPicPr>
          <p:nvPr/>
        </p:nvPicPr>
        <p:blipFill>
          <a:blip r:embed="rId2">
            <a:extLst/>
          </a:blip>
          <a:stretch>
            <a:fillRect/>
          </a:stretch>
        </p:blipFill>
        <p:spPr>
          <a:xfrm>
            <a:off x="9430960" y="3047403"/>
            <a:ext cx="1060148" cy="602830"/>
          </a:xfrm>
          <a:prstGeom prst="rect">
            <a:avLst/>
          </a:prstGeom>
          <a:ln w="12700">
            <a:miter lim="400000"/>
          </a:ln>
        </p:spPr>
      </p:pic>
      <p:pic>
        <p:nvPicPr>
          <p:cNvPr id="1313" name="pasted-image.png"/>
          <p:cNvPicPr>
            <a:picLocks noChangeAspect="1"/>
          </p:cNvPicPr>
          <p:nvPr/>
        </p:nvPicPr>
        <p:blipFill>
          <a:blip r:embed="rId2">
            <a:extLst/>
          </a:blip>
          <a:stretch>
            <a:fillRect/>
          </a:stretch>
        </p:blipFill>
        <p:spPr>
          <a:xfrm>
            <a:off x="10509653" y="3047403"/>
            <a:ext cx="1060149" cy="602830"/>
          </a:xfrm>
          <a:prstGeom prst="rect">
            <a:avLst/>
          </a:prstGeom>
          <a:ln w="12700">
            <a:miter lim="400000"/>
          </a:ln>
        </p:spPr>
      </p:pic>
      <p:sp>
        <p:nvSpPr>
          <p:cNvPr id="1314" name="Shape 1314"/>
          <p:cNvSpPr/>
          <p:nvPr/>
        </p:nvSpPr>
        <p:spPr>
          <a:xfrm flipV="1">
            <a:off x="10099906" y="3613932"/>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15" name="Shape 1315"/>
          <p:cNvSpPr/>
          <p:nvPr/>
        </p:nvSpPr>
        <p:spPr>
          <a:xfrm>
            <a:off x="10251641" y="3775151"/>
            <a:ext cx="1159075"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000">
                <a:latin typeface="Helvetica"/>
                <a:ea typeface="Helvetica"/>
                <a:cs typeface="Helvetica"/>
                <a:sym typeface="Helvetica"/>
              </a:defRPr>
            </a:lvl1pPr>
          </a:lstStyle>
          <a:p>
            <a:pPr/>
            <a:r>
              <a:t>Evaluate</a:t>
            </a:r>
          </a:p>
        </p:txBody>
      </p:sp>
      <p:sp>
        <p:nvSpPr>
          <p:cNvPr id="1316" name="Shape 1316"/>
          <p:cNvSpPr/>
          <p:nvPr/>
        </p:nvSpPr>
        <p:spPr>
          <a:xfrm>
            <a:off x="9790692" y="3611951"/>
            <a:ext cx="1" cy="730820"/>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17" name="Shape 1317"/>
          <p:cNvSpPr/>
          <p:nvPr/>
        </p:nvSpPr>
        <p:spPr>
          <a:xfrm>
            <a:off x="8552480" y="3775151"/>
            <a:ext cx="1116286"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000">
                <a:latin typeface="Helvetica"/>
                <a:ea typeface="Helvetica"/>
                <a:cs typeface="Helvetica"/>
                <a:sym typeface="Helvetica"/>
              </a:defRPr>
            </a:lvl1pPr>
          </a:lstStyle>
          <a:p>
            <a:pPr/>
            <a:r>
              <a:t>Compile</a:t>
            </a:r>
          </a:p>
        </p:txBody>
      </p:sp>
      <p:pic>
        <p:nvPicPr>
          <p:cNvPr id="1318" name="pasted-image.png"/>
          <p:cNvPicPr>
            <a:picLocks noChangeAspect="1"/>
          </p:cNvPicPr>
          <p:nvPr/>
        </p:nvPicPr>
        <p:blipFill>
          <a:blip r:embed="rId5">
            <a:extLst/>
          </a:blip>
          <a:srcRect l="51814" t="0" r="11020" b="57640"/>
          <a:stretch>
            <a:fillRect/>
          </a:stretch>
        </p:blipFill>
        <p:spPr>
          <a:xfrm rot="19834849">
            <a:off x="7176460" y="3544989"/>
            <a:ext cx="348990" cy="350454"/>
          </a:xfrm>
          <a:prstGeom prst="rect">
            <a:avLst/>
          </a:prstGeom>
          <a:ln w="12700">
            <a:miter lim="400000"/>
          </a:ln>
        </p:spPr>
      </p:pic>
      <p:sp>
        <p:nvSpPr>
          <p:cNvPr id="1319" name="Shape 1319"/>
          <p:cNvSpPr/>
          <p:nvPr/>
        </p:nvSpPr>
        <p:spPr>
          <a:xfrm flipV="1">
            <a:off x="6037442" y="3598730"/>
            <a:ext cx="2296277" cy="1124017"/>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
        <p:nvSpPr>
          <p:cNvPr id="1320" name="Shape 1320"/>
          <p:cNvSpPr/>
          <p:nvPr/>
        </p:nvSpPr>
        <p:spPr>
          <a:xfrm rot="20100187">
            <a:off x="6297863" y="3711651"/>
            <a:ext cx="944266"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800">
                <a:latin typeface="Helvetica"/>
                <a:ea typeface="Helvetica"/>
                <a:cs typeface="Helvetica"/>
                <a:sym typeface="Helvetica"/>
              </a:defRPr>
            </a:lvl1pPr>
          </a:lstStyle>
          <a:p>
            <a:pPr/>
            <a:r>
              <a:t>code</a:t>
            </a:r>
          </a:p>
        </p:txBody>
      </p:sp>
      <p:sp>
        <p:nvSpPr>
          <p:cNvPr id="1321" name="Shape 1321"/>
          <p:cNvSpPr/>
          <p:nvPr/>
        </p:nvSpPr>
        <p:spPr>
          <a:xfrm flipH="1">
            <a:off x="6051951" y="3999280"/>
            <a:ext cx="2211158" cy="1122090"/>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
        <p:nvSpPr>
          <p:cNvPr id="1322" name="Shape 1322"/>
          <p:cNvSpPr/>
          <p:nvPr/>
        </p:nvSpPr>
        <p:spPr>
          <a:xfrm rot="19909444">
            <a:off x="6710684" y="4456046"/>
            <a:ext cx="1280419"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800">
                <a:latin typeface="Helvetica"/>
                <a:ea typeface="Helvetica"/>
                <a:cs typeface="Helvetica"/>
                <a:sym typeface="Helvetica"/>
              </a:defRPr>
            </a:lvl1pPr>
          </a:lstStyle>
          <a:p>
            <a:pPr/>
            <a:r>
              <a:t>results</a:t>
            </a:r>
          </a:p>
        </p:txBody>
      </p:sp>
      <p:sp>
        <p:nvSpPr>
          <p:cNvPr id="1323" name="Shape 1323"/>
          <p:cNvSpPr/>
          <p:nvPr/>
        </p:nvSpPr>
        <p:spPr>
          <a:xfrm flipH="1">
            <a:off x="2419892" y="5303610"/>
            <a:ext cx="2411103" cy="1"/>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
        <p:nvSpPr>
          <p:cNvPr id="1324" name="Shape 1324"/>
          <p:cNvSpPr/>
          <p:nvPr/>
        </p:nvSpPr>
        <p:spPr>
          <a:xfrm rot="21600000">
            <a:off x="2985234" y="5332346"/>
            <a:ext cx="1280419"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800">
                <a:latin typeface="Helvetica"/>
                <a:ea typeface="Helvetica"/>
                <a:cs typeface="Helvetica"/>
                <a:sym typeface="Helvetica"/>
              </a:defRPr>
            </a:lvl1pPr>
          </a:lstStyle>
          <a:p>
            <a:pPr/>
            <a:r>
              <a:t>results</a:t>
            </a:r>
          </a:p>
        </p:txBody>
      </p:sp>
      <p:grpSp>
        <p:nvGrpSpPr>
          <p:cNvPr id="1327" name="Group 1327"/>
          <p:cNvGrpSpPr/>
          <p:nvPr/>
        </p:nvGrpSpPr>
        <p:grpSpPr>
          <a:xfrm>
            <a:off x="3164085" y="1725546"/>
            <a:ext cx="6676630" cy="723901"/>
            <a:chOff x="0" y="0"/>
            <a:chExt cx="6676628" cy="723900"/>
          </a:xfrm>
        </p:grpSpPr>
        <p:sp>
          <p:nvSpPr>
            <p:cNvPr id="1326" name="Shape 1326"/>
            <p:cNvSpPr/>
            <p:nvPr/>
          </p:nvSpPr>
          <p:spPr>
            <a:xfrm>
              <a:off x="38100" y="38100"/>
              <a:ext cx="6600429" cy="647700"/>
            </a:xfrm>
            <a:prstGeom prst="rect">
              <a:avLst/>
            </a:prstGeom>
            <a:noFill/>
            <a:ln>
              <a:noFill/>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a:solidFill>
                    <a:schemeClr val="accent1"/>
                  </a:solidFill>
                  <a:latin typeface="Helvetica"/>
                  <a:ea typeface="Helvetica"/>
                  <a:cs typeface="Helvetica"/>
                  <a:sym typeface="Helvetica"/>
                </a:defRPr>
              </a:lvl1pPr>
            </a:lstStyle>
            <a:p>
              <a:pPr/>
              <a:r>
                <a:t>Architecture of PPE, VIRLab, RISE</a:t>
              </a:r>
            </a:p>
          </p:txBody>
        </p:sp>
        <p:pic>
          <p:nvPicPr>
            <p:cNvPr id="1325" name=""/>
            <p:cNvPicPr>
              <a:picLocks noChangeAspect="0"/>
            </p:cNvPicPr>
            <p:nvPr/>
          </p:nvPicPr>
          <p:blipFill>
            <a:blip r:embed="rId6">
              <a:extLst/>
            </a:blip>
            <a:stretch>
              <a:fillRect/>
            </a:stretch>
          </p:blipFill>
          <p:spPr>
            <a:xfrm>
              <a:off x="-1" y="-1"/>
              <a:ext cx="6676630" cy="723901"/>
            </a:xfrm>
            <a:prstGeom prst="rect">
              <a:avLst/>
            </a:prstGeom>
            <a:effectLst/>
          </p:spPr>
        </p:pic>
      </p:grpSp>
    </p:spTree>
  </p:cSld>
  <p:clrMapOvr>
    <a:masterClrMapping/>
  </p:clrMapOvr>
  <p:transition xmlns:p14="http://schemas.microsoft.com/office/powerpoint/2010/main" spd="med" advClick="1"/>
</p:sld>
</file>

<file path=ppt/slides/slide1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29" name="Shape 132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330" name="Shape 1330"/>
          <p:cNvSpPr/>
          <p:nvPr>
            <p:ph type="title"/>
          </p:nvPr>
        </p:nvSpPr>
        <p:spPr>
          <a:xfrm>
            <a:off x="563033" y="88900"/>
            <a:ext cx="11878735" cy="2159000"/>
          </a:xfrm>
          <a:prstGeom prst="rect">
            <a:avLst/>
          </a:prstGeom>
        </p:spPr>
        <p:txBody>
          <a:bodyPr/>
          <a:lstStyle>
            <a:lvl1pPr algn="l">
              <a:defRPr b="1" sz="4800">
                <a:latin typeface="Helvetica"/>
                <a:ea typeface="Helvetica"/>
                <a:cs typeface="Helvetica"/>
                <a:sym typeface="Helvetica"/>
              </a:defRPr>
            </a:lvl1pPr>
          </a:lstStyle>
          <a:p>
            <a:pPr/>
            <a:r>
              <a:t>Overview of the Systems</a:t>
            </a:r>
          </a:p>
        </p:txBody>
      </p:sp>
      <p:pic>
        <p:nvPicPr>
          <p:cNvPr id="1331" name="pasted-image.png"/>
          <p:cNvPicPr>
            <a:picLocks noChangeAspect="1"/>
          </p:cNvPicPr>
          <p:nvPr/>
        </p:nvPicPr>
        <p:blipFill>
          <a:blip r:embed="rId2">
            <a:extLst/>
          </a:blip>
          <a:stretch>
            <a:fillRect/>
          </a:stretch>
        </p:blipFill>
        <p:spPr>
          <a:xfrm>
            <a:off x="8352266" y="3047403"/>
            <a:ext cx="1060148" cy="602830"/>
          </a:xfrm>
          <a:prstGeom prst="rect">
            <a:avLst/>
          </a:prstGeom>
          <a:ln w="12700">
            <a:miter lim="400000"/>
          </a:ln>
        </p:spPr>
      </p:pic>
      <p:sp>
        <p:nvSpPr>
          <p:cNvPr id="1332" name="Shape 1332"/>
          <p:cNvSpPr/>
          <p:nvPr/>
        </p:nvSpPr>
        <p:spPr>
          <a:xfrm>
            <a:off x="8021670" y="2844998"/>
            <a:ext cx="3878727" cy="5816204"/>
          </a:xfrm>
          <a:prstGeom prst="rect">
            <a:avLst/>
          </a:prstGeom>
          <a:ln w="50800">
            <a:solidFill>
              <a:schemeClr val="accent4">
                <a:hueOff val="384618"/>
                <a:satOff val="3869"/>
                <a:lumOff val="5802"/>
              </a:schemeClr>
            </a:solidFill>
            <a:miter lim="400000"/>
          </a:ln>
          <a:effectLst>
            <a:outerShdw sx="100000" sy="100000" kx="0" ky="0" algn="b" rotWithShape="0" blurRad="50800" dist="12700" dir="0">
              <a:srgbClr val="000000">
                <a:alpha val="50000"/>
              </a:srgbClr>
            </a:outerShdw>
          </a:effectLst>
        </p:spPr>
        <p:txBody>
          <a:bodyPr lIns="50800" tIns="50800" rIns="50800" bIns="50800" anchor="ctr"/>
          <a:lstStyle/>
          <a:p>
            <a:pPr>
              <a:defRPr b="1" sz="2400">
                <a:solidFill>
                  <a:srgbClr val="FFFFFF"/>
                </a:solidFill>
                <a:latin typeface="Helvetica"/>
                <a:ea typeface="Helvetica"/>
                <a:cs typeface="Helvetica"/>
                <a:sym typeface="Helvetica"/>
              </a:defRPr>
            </a:pPr>
          </a:p>
        </p:txBody>
      </p:sp>
      <p:sp>
        <p:nvSpPr>
          <p:cNvPr id="1333" name="Shape 1333"/>
          <p:cNvSpPr/>
          <p:nvPr/>
        </p:nvSpPr>
        <p:spPr>
          <a:xfrm>
            <a:off x="8580471" y="7503120"/>
            <a:ext cx="2064843" cy="872994"/>
          </a:xfrm>
          <a:prstGeom prst="rect">
            <a:avLst/>
          </a:prstGeom>
          <a:ln w="25400">
            <a:solidFill>
              <a:srgbClr val="000000"/>
            </a:solidFill>
            <a:miter lim="400000"/>
          </a:ln>
        </p:spPr>
        <p:txBody>
          <a:bodyPr lIns="50800" tIns="50800" rIns="50800" bIns="50800" anchor="ctr"/>
          <a:lstStyle/>
          <a:p>
            <a:pPr>
              <a:defRPr sz="2400"/>
            </a:pPr>
          </a:p>
        </p:txBody>
      </p:sp>
      <p:sp>
        <p:nvSpPr>
          <p:cNvPr id="1334" name="Shape 1334"/>
          <p:cNvSpPr/>
          <p:nvPr/>
        </p:nvSpPr>
        <p:spPr>
          <a:xfrm>
            <a:off x="8758271" y="7291453"/>
            <a:ext cx="2064843" cy="872994"/>
          </a:xfrm>
          <a:prstGeom prst="rect">
            <a:avLst/>
          </a:prstGeom>
          <a:solidFill>
            <a:srgbClr val="FFFFFF"/>
          </a:solidFill>
          <a:ln w="25400">
            <a:solidFill>
              <a:srgbClr val="000000"/>
            </a:solidFill>
            <a:miter lim="400000"/>
          </a:ln>
        </p:spPr>
        <p:txBody>
          <a:bodyPr lIns="50800" tIns="50800" rIns="50800" bIns="50800" anchor="ctr"/>
          <a:lstStyle/>
          <a:p>
            <a:pPr>
              <a:defRPr sz="2400"/>
            </a:pPr>
          </a:p>
        </p:txBody>
      </p:sp>
      <p:sp>
        <p:nvSpPr>
          <p:cNvPr id="1335" name="Shape 1335"/>
          <p:cNvSpPr/>
          <p:nvPr/>
        </p:nvSpPr>
        <p:spPr>
          <a:xfrm>
            <a:off x="9017513" y="7122120"/>
            <a:ext cx="2164788" cy="872994"/>
          </a:xfrm>
          <a:prstGeom prst="rect">
            <a:avLst/>
          </a:prstGeom>
          <a:solidFill>
            <a:srgbClr val="FFFFFF"/>
          </a:solidFill>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lvl1pPr>
              <a:defRPr b="1" sz="2400">
                <a:latin typeface="Helvetica"/>
                <a:ea typeface="Helvetica"/>
                <a:cs typeface="Helvetica"/>
                <a:sym typeface="Helvetica"/>
              </a:defRPr>
            </a:lvl1pPr>
          </a:lstStyle>
          <a:p>
            <a:pPr/>
            <a:r>
              <a:t>Data Collection</a:t>
            </a:r>
          </a:p>
        </p:txBody>
      </p:sp>
      <p:sp>
        <p:nvSpPr>
          <p:cNvPr id="1336" name="Shape 1336"/>
          <p:cNvSpPr/>
          <p:nvPr/>
        </p:nvSpPr>
        <p:spPr>
          <a:xfrm flipV="1">
            <a:off x="9977471" y="6500041"/>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37" name="Shape 1337"/>
          <p:cNvSpPr/>
          <p:nvPr/>
        </p:nvSpPr>
        <p:spPr>
          <a:xfrm>
            <a:off x="8478871" y="5807693"/>
            <a:ext cx="3130419" cy="703439"/>
          </a:xfrm>
          <a:prstGeom prst="rect">
            <a:avLst/>
          </a:prstGeom>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lvl1pPr>
              <a:defRPr b="1" sz="2400">
                <a:latin typeface="Helvetica"/>
                <a:ea typeface="Helvetica"/>
                <a:cs typeface="Helvetica"/>
                <a:sym typeface="Helvetica"/>
              </a:defRPr>
            </a:lvl1pPr>
          </a:lstStyle>
          <a:p>
            <a:pPr/>
            <a:r>
              <a:t>Index</a:t>
            </a:r>
          </a:p>
        </p:txBody>
      </p:sp>
      <p:sp>
        <p:nvSpPr>
          <p:cNvPr id="1338" name="Shape 1338"/>
          <p:cNvSpPr/>
          <p:nvPr/>
        </p:nvSpPr>
        <p:spPr>
          <a:xfrm flipV="1">
            <a:off x="8705647" y="5787187"/>
            <a:ext cx="1" cy="728839"/>
          </a:xfrm>
          <a:prstGeom prst="line">
            <a:avLst/>
          </a:prstGeom>
          <a:ln w="25400">
            <a:solidFill>
              <a:srgbClr val="000000"/>
            </a:solidFill>
            <a:miter lim="400000"/>
          </a:ln>
        </p:spPr>
        <p:txBody>
          <a:bodyPr lIns="50800" tIns="50800" rIns="50800" bIns="50800" anchor="ctr"/>
          <a:lstStyle/>
          <a:p>
            <a:pPr>
              <a:defRPr sz="2400"/>
            </a:pPr>
          </a:p>
        </p:txBody>
      </p:sp>
      <p:sp>
        <p:nvSpPr>
          <p:cNvPr id="1339" name="Shape 1339"/>
          <p:cNvSpPr/>
          <p:nvPr/>
        </p:nvSpPr>
        <p:spPr>
          <a:xfrm flipV="1">
            <a:off x="11423447" y="5794993"/>
            <a:ext cx="1" cy="728839"/>
          </a:xfrm>
          <a:prstGeom prst="line">
            <a:avLst/>
          </a:prstGeom>
          <a:ln w="25400">
            <a:solidFill>
              <a:srgbClr val="000000"/>
            </a:solidFill>
            <a:miter lim="400000"/>
          </a:ln>
        </p:spPr>
        <p:txBody>
          <a:bodyPr lIns="50800" tIns="50800" rIns="50800" bIns="50800" anchor="ctr"/>
          <a:lstStyle/>
          <a:p>
            <a:pPr>
              <a:defRPr sz="2400"/>
            </a:pPr>
          </a:p>
        </p:txBody>
      </p:sp>
      <p:sp>
        <p:nvSpPr>
          <p:cNvPr id="1340" name="Shape 1340"/>
          <p:cNvSpPr/>
          <p:nvPr/>
        </p:nvSpPr>
        <p:spPr>
          <a:xfrm>
            <a:off x="8456216" y="4248190"/>
            <a:ext cx="3155818" cy="848744"/>
          </a:xfrm>
          <a:prstGeom prst="rect">
            <a:avLst/>
          </a:prstGeom>
          <a:solidFill>
            <a:srgbClr val="009AD5"/>
          </a:solid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Docker Image</a:t>
            </a:r>
          </a:p>
        </p:txBody>
      </p:sp>
      <p:sp>
        <p:nvSpPr>
          <p:cNvPr id="1341" name="Shape 1341"/>
          <p:cNvSpPr/>
          <p:nvPr/>
        </p:nvSpPr>
        <p:spPr>
          <a:xfrm flipV="1">
            <a:off x="9977471" y="5035308"/>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pic>
        <p:nvPicPr>
          <p:cNvPr id="1342" name="pasted-image.png"/>
          <p:cNvPicPr>
            <a:picLocks noChangeAspect="1"/>
          </p:cNvPicPr>
          <p:nvPr/>
        </p:nvPicPr>
        <p:blipFill>
          <a:blip r:embed="rId2">
            <a:extLst/>
          </a:blip>
          <a:stretch>
            <a:fillRect/>
          </a:stretch>
        </p:blipFill>
        <p:spPr>
          <a:xfrm>
            <a:off x="9430960" y="3047403"/>
            <a:ext cx="1060148" cy="602830"/>
          </a:xfrm>
          <a:prstGeom prst="rect">
            <a:avLst/>
          </a:prstGeom>
          <a:ln w="12700">
            <a:miter lim="400000"/>
          </a:ln>
        </p:spPr>
      </p:pic>
      <p:pic>
        <p:nvPicPr>
          <p:cNvPr id="1343" name="pasted-image.png"/>
          <p:cNvPicPr>
            <a:picLocks noChangeAspect="1"/>
          </p:cNvPicPr>
          <p:nvPr/>
        </p:nvPicPr>
        <p:blipFill>
          <a:blip r:embed="rId2">
            <a:extLst/>
          </a:blip>
          <a:stretch>
            <a:fillRect/>
          </a:stretch>
        </p:blipFill>
        <p:spPr>
          <a:xfrm>
            <a:off x="10509653" y="3047403"/>
            <a:ext cx="1060149" cy="602830"/>
          </a:xfrm>
          <a:prstGeom prst="rect">
            <a:avLst/>
          </a:prstGeom>
          <a:ln w="12700">
            <a:miter lim="400000"/>
          </a:ln>
        </p:spPr>
      </p:pic>
      <p:sp>
        <p:nvSpPr>
          <p:cNvPr id="1344" name="Shape 1344"/>
          <p:cNvSpPr/>
          <p:nvPr/>
        </p:nvSpPr>
        <p:spPr>
          <a:xfrm flipV="1">
            <a:off x="10099906" y="3613932"/>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45" name="Shape 1345"/>
          <p:cNvSpPr/>
          <p:nvPr/>
        </p:nvSpPr>
        <p:spPr>
          <a:xfrm>
            <a:off x="10251641" y="3775151"/>
            <a:ext cx="1159075"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000">
                <a:latin typeface="Helvetica"/>
                <a:ea typeface="Helvetica"/>
                <a:cs typeface="Helvetica"/>
                <a:sym typeface="Helvetica"/>
              </a:defRPr>
            </a:lvl1pPr>
          </a:lstStyle>
          <a:p>
            <a:pPr/>
            <a:r>
              <a:t>Evaluate</a:t>
            </a:r>
          </a:p>
        </p:txBody>
      </p:sp>
      <p:sp>
        <p:nvSpPr>
          <p:cNvPr id="1346" name="Shape 1346"/>
          <p:cNvSpPr/>
          <p:nvPr/>
        </p:nvSpPr>
        <p:spPr>
          <a:xfrm>
            <a:off x="9790692" y="3611951"/>
            <a:ext cx="1" cy="730820"/>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47" name="Shape 1347"/>
          <p:cNvSpPr/>
          <p:nvPr/>
        </p:nvSpPr>
        <p:spPr>
          <a:xfrm>
            <a:off x="8552480" y="3775151"/>
            <a:ext cx="1116286"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000">
                <a:latin typeface="Helvetica"/>
                <a:ea typeface="Helvetica"/>
                <a:cs typeface="Helvetica"/>
                <a:sym typeface="Helvetica"/>
              </a:defRPr>
            </a:lvl1pPr>
          </a:lstStyle>
          <a:p>
            <a:pPr/>
            <a:r>
              <a:t>Compile</a:t>
            </a:r>
          </a:p>
        </p:txBody>
      </p:sp>
      <p:grpSp>
        <p:nvGrpSpPr>
          <p:cNvPr id="1350" name="Group 1350"/>
          <p:cNvGrpSpPr/>
          <p:nvPr/>
        </p:nvGrpSpPr>
        <p:grpSpPr>
          <a:xfrm>
            <a:off x="3164085" y="1725546"/>
            <a:ext cx="6676630" cy="723901"/>
            <a:chOff x="0" y="0"/>
            <a:chExt cx="6676628" cy="723900"/>
          </a:xfrm>
        </p:grpSpPr>
        <p:sp>
          <p:nvSpPr>
            <p:cNvPr id="1349" name="Shape 1349"/>
            <p:cNvSpPr/>
            <p:nvPr/>
          </p:nvSpPr>
          <p:spPr>
            <a:xfrm>
              <a:off x="38100" y="38100"/>
              <a:ext cx="6600429" cy="647700"/>
            </a:xfrm>
            <a:prstGeom prst="rect">
              <a:avLst/>
            </a:prstGeom>
            <a:noFill/>
            <a:ln>
              <a:noFill/>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a:solidFill>
                    <a:schemeClr val="accent1"/>
                  </a:solidFill>
                  <a:latin typeface="Helvetica"/>
                  <a:ea typeface="Helvetica"/>
                  <a:cs typeface="Helvetica"/>
                  <a:sym typeface="Helvetica"/>
                </a:defRPr>
              </a:lvl1pPr>
            </a:lstStyle>
            <a:p>
              <a:pPr/>
              <a:r>
                <a:t>Architecture of PPE, VIRLab, RISE</a:t>
              </a:r>
            </a:p>
          </p:txBody>
        </p:sp>
        <p:pic>
          <p:nvPicPr>
            <p:cNvPr id="1348" name=""/>
            <p:cNvPicPr>
              <a:picLocks noChangeAspect="0"/>
            </p:cNvPicPr>
            <p:nvPr/>
          </p:nvPicPr>
          <p:blipFill>
            <a:blip r:embed="rId3">
              <a:extLst/>
            </a:blip>
            <a:stretch>
              <a:fillRect/>
            </a:stretch>
          </p:blipFill>
          <p:spPr>
            <a:xfrm>
              <a:off x="-1" y="-1"/>
              <a:ext cx="6676630" cy="723901"/>
            </a:xfrm>
            <a:prstGeom prst="rect">
              <a:avLst/>
            </a:prstGeom>
            <a:effectLst/>
          </p:spPr>
        </p:pic>
      </p:grpSp>
      <p:sp>
        <p:nvSpPr>
          <p:cNvPr id="1351" name="Shape 1351"/>
          <p:cNvSpPr/>
          <p:nvPr/>
        </p:nvSpPr>
        <p:spPr>
          <a:xfrm flipH="1" flipV="1">
            <a:off x="5098553" y="4676300"/>
            <a:ext cx="3373246" cy="1"/>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
        <p:nvSpPr>
          <p:cNvPr id="1352" name="Shape 1352"/>
          <p:cNvSpPr/>
          <p:nvPr/>
        </p:nvSpPr>
        <p:spPr>
          <a:xfrm>
            <a:off x="1324369" y="3692601"/>
            <a:ext cx="90208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PPE</a:t>
            </a:r>
          </a:p>
        </p:txBody>
      </p:sp>
      <p:sp>
        <p:nvSpPr>
          <p:cNvPr id="1353" name="Shape 1353"/>
          <p:cNvSpPr/>
          <p:nvPr/>
        </p:nvSpPr>
        <p:spPr>
          <a:xfrm>
            <a:off x="2250778" y="3979328"/>
            <a:ext cx="902085" cy="1"/>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54" name="Shape 1354"/>
          <p:cNvSpPr/>
          <p:nvPr/>
        </p:nvSpPr>
        <p:spPr>
          <a:xfrm>
            <a:off x="3133164" y="3700122"/>
            <a:ext cx="99013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Java</a:t>
            </a:r>
          </a:p>
        </p:txBody>
      </p:sp>
      <p:sp>
        <p:nvSpPr>
          <p:cNvPr id="1355" name="Shape 1355"/>
          <p:cNvSpPr/>
          <p:nvPr/>
        </p:nvSpPr>
        <p:spPr>
          <a:xfrm>
            <a:off x="811926" y="4255710"/>
            <a:ext cx="147052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VIRLab</a:t>
            </a:r>
          </a:p>
        </p:txBody>
      </p:sp>
      <p:sp>
        <p:nvSpPr>
          <p:cNvPr id="1356" name="Shape 1356"/>
          <p:cNvSpPr/>
          <p:nvPr/>
        </p:nvSpPr>
        <p:spPr>
          <a:xfrm>
            <a:off x="3130997" y="4255710"/>
            <a:ext cx="142631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M-Indri</a:t>
            </a:r>
          </a:p>
        </p:txBody>
      </p:sp>
      <p:sp>
        <p:nvSpPr>
          <p:cNvPr id="1357" name="Shape 1357"/>
          <p:cNvSpPr/>
          <p:nvPr/>
        </p:nvSpPr>
        <p:spPr>
          <a:xfrm>
            <a:off x="2250778" y="4541460"/>
            <a:ext cx="902085" cy="1"/>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58" name="Shape 1358"/>
          <p:cNvSpPr/>
          <p:nvPr/>
        </p:nvSpPr>
        <p:spPr>
          <a:xfrm>
            <a:off x="1047797" y="4812793"/>
            <a:ext cx="103319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RISE</a:t>
            </a:r>
          </a:p>
        </p:txBody>
      </p:sp>
      <p:sp>
        <p:nvSpPr>
          <p:cNvPr id="1359" name="Shape 1359"/>
          <p:cNvSpPr/>
          <p:nvPr/>
        </p:nvSpPr>
        <p:spPr>
          <a:xfrm>
            <a:off x="3148199" y="4812793"/>
            <a:ext cx="142631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M-Indri</a:t>
            </a:r>
          </a:p>
        </p:txBody>
      </p:sp>
      <p:sp>
        <p:nvSpPr>
          <p:cNvPr id="1360" name="Shape 1360"/>
          <p:cNvSpPr/>
          <p:nvPr/>
        </p:nvSpPr>
        <p:spPr>
          <a:xfrm>
            <a:off x="2267980" y="5098543"/>
            <a:ext cx="902085" cy="1"/>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61" name="Shape 1361"/>
          <p:cNvSpPr/>
          <p:nvPr/>
        </p:nvSpPr>
        <p:spPr>
          <a:xfrm>
            <a:off x="2999411" y="6224645"/>
            <a:ext cx="168948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Anserini</a:t>
            </a:r>
          </a:p>
        </p:txBody>
      </p:sp>
    </p:spTree>
  </p:cSld>
  <p:clrMapOvr>
    <a:masterClrMapping/>
  </p:clrMapOvr>
  <p:transition xmlns:p14="http://schemas.microsoft.com/office/powerpoint/2010/main" spd="med" advClick="1"/>
</p:sld>
</file>

<file path=ppt/slides/slide1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63" name="Shape 1363"/>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364" name="Shape 1364"/>
          <p:cNvSpPr/>
          <p:nvPr>
            <p:ph type="title"/>
          </p:nvPr>
        </p:nvSpPr>
        <p:spPr>
          <a:xfrm>
            <a:off x="563033" y="88900"/>
            <a:ext cx="11878735" cy="2159000"/>
          </a:xfrm>
          <a:prstGeom prst="rect">
            <a:avLst/>
          </a:prstGeom>
        </p:spPr>
        <p:txBody>
          <a:bodyPr/>
          <a:lstStyle>
            <a:lvl1pPr algn="l">
              <a:defRPr b="1" sz="4800">
                <a:latin typeface="Helvetica"/>
                <a:ea typeface="Helvetica"/>
                <a:cs typeface="Helvetica"/>
                <a:sym typeface="Helvetica"/>
              </a:defRPr>
            </a:lvl1pPr>
          </a:lstStyle>
          <a:p>
            <a:pPr/>
            <a:r>
              <a:t>Overview of the Systems</a:t>
            </a:r>
          </a:p>
        </p:txBody>
      </p:sp>
      <p:pic>
        <p:nvPicPr>
          <p:cNvPr id="1365" name="pasted-image.png"/>
          <p:cNvPicPr>
            <a:picLocks noChangeAspect="1"/>
          </p:cNvPicPr>
          <p:nvPr/>
        </p:nvPicPr>
        <p:blipFill>
          <a:blip r:embed="rId2">
            <a:extLst/>
          </a:blip>
          <a:stretch>
            <a:fillRect/>
          </a:stretch>
        </p:blipFill>
        <p:spPr>
          <a:xfrm>
            <a:off x="8352266" y="3047403"/>
            <a:ext cx="1060148" cy="602830"/>
          </a:xfrm>
          <a:prstGeom prst="rect">
            <a:avLst/>
          </a:prstGeom>
          <a:ln w="12700">
            <a:miter lim="400000"/>
          </a:ln>
        </p:spPr>
      </p:pic>
      <p:sp>
        <p:nvSpPr>
          <p:cNvPr id="1366" name="Shape 1366"/>
          <p:cNvSpPr/>
          <p:nvPr/>
        </p:nvSpPr>
        <p:spPr>
          <a:xfrm>
            <a:off x="8021670" y="2844998"/>
            <a:ext cx="3878727" cy="5816204"/>
          </a:xfrm>
          <a:prstGeom prst="rect">
            <a:avLst/>
          </a:prstGeom>
          <a:ln w="50800">
            <a:solidFill>
              <a:schemeClr val="accent4">
                <a:hueOff val="384618"/>
                <a:satOff val="3869"/>
                <a:lumOff val="5802"/>
              </a:schemeClr>
            </a:solidFill>
            <a:miter lim="400000"/>
          </a:ln>
          <a:effectLst>
            <a:outerShdw sx="100000" sy="100000" kx="0" ky="0" algn="b" rotWithShape="0" blurRad="50800" dist="12700" dir="0">
              <a:srgbClr val="000000">
                <a:alpha val="50000"/>
              </a:srgbClr>
            </a:outerShdw>
          </a:effectLst>
        </p:spPr>
        <p:txBody>
          <a:bodyPr lIns="50800" tIns="50800" rIns="50800" bIns="50800" anchor="ctr"/>
          <a:lstStyle/>
          <a:p>
            <a:pPr>
              <a:defRPr b="1" sz="2400">
                <a:solidFill>
                  <a:srgbClr val="FFFFFF"/>
                </a:solidFill>
                <a:latin typeface="Helvetica"/>
                <a:ea typeface="Helvetica"/>
                <a:cs typeface="Helvetica"/>
                <a:sym typeface="Helvetica"/>
              </a:defRPr>
            </a:pPr>
          </a:p>
        </p:txBody>
      </p:sp>
      <p:sp>
        <p:nvSpPr>
          <p:cNvPr id="1367" name="Shape 1367"/>
          <p:cNvSpPr/>
          <p:nvPr/>
        </p:nvSpPr>
        <p:spPr>
          <a:xfrm>
            <a:off x="8580471" y="7503120"/>
            <a:ext cx="2064843" cy="872994"/>
          </a:xfrm>
          <a:prstGeom prst="rect">
            <a:avLst/>
          </a:prstGeom>
          <a:ln w="25400">
            <a:solidFill>
              <a:srgbClr val="000000"/>
            </a:solidFill>
            <a:miter lim="400000"/>
          </a:ln>
        </p:spPr>
        <p:txBody>
          <a:bodyPr lIns="50800" tIns="50800" rIns="50800" bIns="50800" anchor="ctr"/>
          <a:lstStyle/>
          <a:p>
            <a:pPr>
              <a:defRPr sz="2400"/>
            </a:pPr>
          </a:p>
        </p:txBody>
      </p:sp>
      <p:sp>
        <p:nvSpPr>
          <p:cNvPr id="1368" name="Shape 1368"/>
          <p:cNvSpPr/>
          <p:nvPr/>
        </p:nvSpPr>
        <p:spPr>
          <a:xfrm>
            <a:off x="8758271" y="7291453"/>
            <a:ext cx="2064843" cy="872994"/>
          </a:xfrm>
          <a:prstGeom prst="rect">
            <a:avLst/>
          </a:prstGeom>
          <a:solidFill>
            <a:srgbClr val="FFFFFF"/>
          </a:solidFill>
          <a:ln w="25400">
            <a:solidFill>
              <a:srgbClr val="000000"/>
            </a:solidFill>
            <a:miter lim="400000"/>
          </a:ln>
        </p:spPr>
        <p:txBody>
          <a:bodyPr lIns="50800" tIns="50800" rIns="50800" bIns="50800" anchor="ctr"/>
          <a:lstStyle/>
          <a:p>
            <a:pPr>
              <a:defRPr sz="2400"/>
            </a:pPr>
          </a:p>
        </p:txBody>
      </p:sp>
      <p:sp>
        <p:nvSpPr>
          <p:cNvPr id="1369" name="Shape 1369"/>
          <p:cNvSpPr/>
          <p:nvPr/>
        </p:nvSpPr>
        <p:spPr>
          <a:xfrm>
            <a:off x="9017513" y="7122120"/>
            <a:ext cx="2164788" cy="872994"/>
          </a:xfrm>
          <a:prstGeom prst="rect">
            <a:avLst/>
          </a:prstGeom>
          <a:solidFill>
            <a:srgbClr val="FFFFFF"/>
          </a:solidFill>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lvl1pPr>
              <a:defRPr b="1" sz="2400">
                <a:latin typeface="Helvetica"/>
                <a:ea typeface="Helvetica"/>
                <a:cs typeface="Helvetica"/>
                <a:sym typeface="Helvetica"/>
              </a:defRPr>
            </a:lvl1pPr>
          </a:lstStyle>
          <a:p>
            <a:pPr/>
            <a:r>
              <a:t>Data Collection</a:t>
            </a:r>
          </a:p>
        </p:txBody>
      </p:sp>
      <p:sp>
        <p:nvSpPr>
          <p:cNvPr id="1370" name="Shape 1370"/>
          <p:cNvSpPr/>
          <p:nvPr/>
        </p:nvSpPr>
        <p:spPr>
          <a:xfrm flipV="1">
            <a:off x="9977471" y="6500041"/>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71" name="Shape 1371"/>
          <p:cNvSpPr/>
          <p:nvPr/>
        </p:nvSpPr>
        <p:spPr>
          <a:xfrm>
            <a:off x="8478871" y="5807693"/>
            <a:ext cx="3130419" cy="703439"/>
          </a:xfrm>
          <a:prstGeom prst="rect">
            <a:avLst/>
          </a:prstGeom>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lvl1pPr>
              <a:defRPr b="1" sz="2400">
                <a:latin typeface="Helvetica"/>
                <a:ea typeface="Helvetica"/>
                <a:cs typeface="Helvetica"/>
                <a:sym typeface="Helvetica"/>
              </a:defRPr>
            </a:lvl1pPr>
          </a:lstStyle>
          <a:p>
            <a:pPr/>
            <a:r>
              <a:t>Index</a:t>
            </a:r>
          </a:p>
        </p:txBody>
      </p:sp>
      <p:sp>
        <p:nvSpPr>
          <p:cNvPr id="1372" name="Shape 1372"/>
          <p:cNvSpPr/>
          <p:nvPr/>
        </p:nvSpPr>
        <p:spPr>
          <a:xfrm flipV="1">
            <a:off x="8705647" y="5787187"/>
            <a:ext cx="1" cy="728839"/>
          </a:xfrm>
          <a:prstGeom prst="line">
            <a:avLst/>
          </a:prstGeom>
          <a:ln w="25400">
            <a:solidFill>
              <a:srgbClr val="000000"/>
            </a:solidFill>
            <a:miter lim="400000"/>
          </a:ln>
        </p:spPr>
        <p:txBody>
          <a:bodyPr lIns="50800" tIns="50800" rIns="50800" bIns="50800" anchor="ctr"/>
          <a:lstStyle/>
          <a:p>
            <a:pPr>
              <a:defRPr sz="2400"/>
            </a:pPr>
          </a:p>
        </p:txBody>
      </p:sp>
      <p:sp>
        <p:nvSpPr>
          <p:cNvPr id="1373" name="Shape 1373"/>
          <p:cNvSpPr/>
          <p:nvPr/>
        </p:nvSpPr>
        <p:spPr>
          <a:xfrm flipV="1">
            <a:off x="11423447" y="5794993"/>
            <a:ext cx="1" cy="728839"/>
          </a:xfrm>
          <a:prstGeom prst="line">
            <a:avLst/>
          </a:prstGeom>
          <a:ln w="25400">
            <a:solidFill>
              <a:srgbClr val="000000"/>
            </a:solidFill>
            <a:miter lim="400000"/>
          </a:ln>
        </p:spPr>
        <p:txBody>
          <a:bodyPr lIns="50800" tIns="50800" rIns="50800" bIns="50800" anchor="ctr"/>
          <a:lstStyle/>
          <a:p>
            <a:pPr>
              <a:defRPr sz="2400"/>
            </a:pPr>
          </a:p>
        </p:txBody>
      </p:sp>
      <p:sp>
        <p:nvSpPr>
          <p:cNvPr id="1374" name="Shape 1374"/>
          <p:cNvSpPr/>
          <p:nvPr/>
        </p:nvSpPr>
        <p:spPr>
          <a:xfrm>
            <a:off x="8456216" y="4248190"/>
            <a:ext cx="3155818" cy="848744"/>
          </a:xfrm>
          <a:prstGeom prst="rect">
            <a:avLst/>
          </a:prstGeom>
          <a:solidFill>
            <a:srgbClr val="009AD5"/>
          </a:solid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Docker Image</a:t>
            </a:r>
          </a:p>
        </p:txBody>
      </p:sp>
      <p:sp>
        <p:nvSpPr>
          <p:cNvPr id="1375" name="Shape 1375"/>
          <p:cNvSpPr/>
          <p:nvPr/>
        </p:nvSpPr>
        <p:spPr>
          <a:xfrm flipV="1">
            <a:off x="9977471" y="5035308"/>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pic>
        <p:nvPicPr>
          <p:cNvPr id="1376" name="pasted-image.png"/>
          <p:cNvPicPr>
            <a:picLocks noChangeAspect="1"/>
          </p:cNvPicPr>
          <p:nvPr/>
        </p:nvPicPr>
        <p:blipFill>
          <a:blip r:embed="rId2">
            <a:extLst/>
          </a:blip>
          <a:stretch>
            <a:fillRect/>
          </a:stretch>
        </p:blipFill>
        <p:spPr>
          <a:xfrm>
            <a:off x="9430960" y="3047403"/>
            <a:ext cx="1060148" cy="602830"/>
          </a:xfrm>
          <a:prstGeom prst="rect">
            <a:avLst/>
          </a:prstGeom>
          <a:ln w="12700">
            <a:miter lim="400000"/>
          </a:ln>
        </p:spPr>
      </p:pic>
      <p:pic>
        <p:nvPicPr>
          <p:cNvPr id="1377" name="pasted-image.png"/>
          <p:cNvPicPr>
            <a:picLocks noChangeAspect="1"/>
          </p:cNvPicPr>
          <p:nvPr/>
        </p:nvPicPr>
        <p:blipFill>
          <a:blip r:embed="rId2">
            <a:extLst/>
          </a:blip>
          <a:stretch>
            <a:fillRect/>
          </a:stretch>
        </p:blipFill>
        <p:spPr>
          <a:xfrm>
            <a:off x="10509653" y="3047403"/>
            <a:ext cx="1060149" cy="602830"/>
          </a:xfrm>
          <a:prstGeom prst="rect">
            <a:avLst/>
          </a:prstGeom>
          <a:ln w="12700">
            <a:miter lim="400000"/>
          </a:ln>
        </p:spPr>
      </p:pic>
      <p:sp>
        <p:nvSpPr>
          <p:cNvPr id="1378" name="Shape 1378"/>
          <p:cNvSpPr/>
          <p:nvPr/>
        </p:nvSpPr>
        <p:spPr>
          <a:xfrm flipV="1">
            <a:off x="10099906" y="3613932"/>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79" name="Shape 1379"/>
          <p:cNvSpPr/>
          <p:nvPr/>
        </p:nvSpPr>
        <p:spPr>
          <a:xfrm>
            <a:off x="10251641" y="3775151"/>
            <a:ext cx="1159075"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000">
                <a:latin typeface="Helvetica"/>
                <a:ea typeface="Helvetica"/>
                <a:cs typeface="Helvetica"/>
                <a:sym typeface="Helvetica"/>
              </a:defRPr>
            </a:lvl1pPr>
          </a:lstStyle>
          <a:p>
            <a:pPr/>
            <a:r>
              <a:t>Evaluate</a:t>
            </a:r>
          </a:p>
        </p:txBody>
      </p:sp>
      <p:sp>
        <p:nvSpPr>
          <p:cNvPr id="1380" name="Shape 1380"/>
          <p:cNvSpPr/>
          <p:nvPr/>
        </p:nvSpPr>
        <p:spPr>
          <a:xfrm>
            <a:off x="9790692" y="3611951"/>
            <a:ext cx="1" cy="730820"/>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381" name="Shape 1381"/>
          <p:cNvSpPr/>
          <p:nvPr/>
        </p:nvSpPr>
        <p:spPr>
          <a:xfrm>
            <a:off x="8552480" y="3775151"/>
            <a:ext cx="1116286"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000">
                <a:latin typeface="Helvetica"/>
                <a:ea typeface="Helvetica"/>
                <a:cs typeface="Helvetica"/>
                <a:sym typeface="Helvetica"/>
              </a:defRPr>
            </a:lvl1pPr>
          </a:lstStyle>
          <a:p>
            <a:pPr/>
            <a:r>
              <a:t>Compile</a:t>
            </a:r>
          </a:p>
        </p:txBody>
      </p:sp>
      <p:grpSp>
        <p:nvGrpSpPr>
          <p:cNvPr id="1384" name="Group 1384"/>
          <p:cNvGrpSpPr/>
          <p:nvPr/>
        </p:nvGrpSpPr>
        <p:grpSpPr>
          <a:xfrm>
            <a:off x="3164085" y="1725546"/>
            <a:ext cx="6676630" cy="723901"/>
            <a:chOff x="0" y="0"/>
            <a:chExt cx="6676628" cy="723900"/>
          </a:xfrm>
        </p:grpSpPr>
        <p:sp>
          <p:nvSpPr>
            <p:cNvPr id="1383" name="Shape 1383"/>
            <p:cNvSpPr/>
            <p:nvPr/>
          </p:nvSpPr>
          <p:spPr>
            <a:xfrm>
              <a:off x="38100" y="38100"/>
              <a:ext cx="6600429" cy="647700"/>
            </a:xfrm>
            <a:prstGeom prst="rect">
              <a:avLst/>
            </a:prstGeom>
            <a:noFill/>
            <a:ln>
              <a:noFill/>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a:solidFill>
                    <a:schemeClr val="accent1"/>
                  </a:solidFill>
                  <a:latin typeface="Helvetica"/>
                  <a:ea typeface="Helvetica"/>
                  <a:cs typeface="Helvetica"/>
                  <a:sym typeface="Helvetica"/>
                </a:defRPr>
              </a:lvl1pPr>
            </a:lstStyle>
            <a:p>
              <a:pPr/>
              <a:r>
                <a:t>Architecture of PPE, VIRLab, RISE</a:t>
              </a:r>
            </a:p>
          </p:txBody>
        </p:sp>
        <p:pic>
          <p:nvPicPr>
            <p:cNvPr id="1382" name=""/>
            <p:cNvPicPr>
              <a:picLocks noChangeAspect="0"/>
            </p:cNvPicPr>
            <p:nvPr/>
          </p:nvPicPr>
          <p:blipFill>
            <a:blip r:embed="rId3">
              <a:extLst/>
            </a:blip>
            <a:stretch>
              <a:fillRect/>
            </a:stretch>
          </p:blipFill>
          <p:spPr>
            <a:xfrm>
              <a:off x="-1" y="-1"/>
              <a:ext cx="6676630" cy="723901"/>
            </a:xfrm>
            <a:prstGeom prst="rect">
              <a:avLst/>
            </a:prstGeom>
            <a:effectLst/>
          </p:spPr>
        </p:pic>
      </p:grpSp>
      <p:sp>
        <p:nvSpPr>
          <p:cNvPr id="1385" name="Shape 1385"/>
          <p:cNvSpPr/>
          <p:nvPr/>
        </p:nvSpPr>
        <p:spPr>
          <a:xfrm>
            <a:off x="1324369" y="3692601"/>
            <a:ext cx="90208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PPE</a:t>
            </a:r>
          </a:p>
        </p:txBody>
      </p:sp>
      <p:sp>
        <p:nvSpPr>
          <p:cNvPr id="1386" name="Shape 1386"/>
          <p:cNvSpPr/>
          <p:nvPr/>
        </p:nvSpPr>
        <p:spPr>
          <a:xfrm>
            <a:off x="2250778" y="3979328"/>
            <a:ext cx="956523" cy="2148644"/>
          </a:xfrm>
          <a:prstGeom prst="line">
            <a:avLst/>
          </a:prstGeom>
          <a:ln w="50800">
            <a:solidFill>
              <a:srgbClr val="000000"/>
            </a:solidFill>
            <a:prstDash val="sysDot"/>
            <a:miter lim="400000"/>
            <a:tailEnd type="triangle"/>
          </a:ln>
        </p:spPr>
        <p:txBody>
          <a:bodyPr lIns="50800" tIns="50800" rIns="50800" bIns="50800" anchor="ctr"/>
          <a:lstStyle/>
          <a:p>
            <a:pPr>
              <a:defRPr sz="2400"/>
            </a:pPr>
          </a:p>
        </p:txBody>
      </p:sp>
      <p:sp>
        <p:nvSpPr>
          <p:cNvPr id="1387" name="Shape 1387"/>
          <p:cNvSpPr/>
          <p:nvPr/>
        </p:nvSpPr>
        <p:spPr>
          <a:xfrm>
            <a:off x="3133164" y="3700122"/>
            <a:ext cx="99013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Java</a:t>
            </a:r>
          </a:p>
        </p:txBody>
      </p:sp>
      <p:sp>
        <p:nvSpPr>
          <p:cNvPr id="1388" name="Shape 1388"/>
          <p:cNvSpPr/>
          <p:nvPr/>
        </p:nvSpPr>
        <p:spPr>
          <a:xfrm>
            <a:off x="811926" y="4255710"/>
            <a:ext cx="147052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VIRLab</a:t>
            </a:r>
          </a:p>
        </p:txBody>
      </p:sp>
      <p:sp>
        <p:nvSpPr>
          <p:cNvPr id="1389" name="Shape 1389"/>
          <p:cNvSpPr/>
          <p:nvPr/>
        </p:nvSpPr>
        <p:spPr>
          <a:xfrm>
            <a:off x="3130997" y="4255710"/>
            <a:ext cx="142631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M-Indri</a:t>
            </a:r>
          </a:p>
        </p:txBody>
      </p:sp>
      <p:sp>
        <p:nvSpPr>
          <p:cNvPr id="1390" name="Shape 1390"/>
          <p:cNvSpPr/>
          <p:nvPr/>
        </p:nvSpPr>
        <p:spPr>
          <a:xfrm>
            <a:off x="2250778" y="4541460"/>
            <a:ext cx="879848" cy="1728807"/>
          </a:xfrm>
          <a:prstGeom prst="line">
            <a:avLst/>
          </a:prstGeom>
          <a:ln w="50800">
            <a:solidFill>
              <a:srgbClr val="000000"/>
            </a:solidFill>
            <a:prstDash val="sysDot"/>
            <a:miter lim="400000"/>
            <a:tailEnd type="triangle"/>
          </a:ln>
        </p:spPr>
        <p:txBody>
          <a:bodyPr lIns="50800" tIns="50800" rIns="50800" bIns="50800" anchor="ctr"/>
          <a:lstStyle/>
          <a:p>
            <a:pPr>
              <a:defRPr sz="2400"/>
            </a:pPr>
          </a:p>
        </p:txBody>
      </p:sp>
      <p:sp>
        <p:nvSpPr>
          <p:cNvPr id="1391" name="Shape 1391"/>
          <p:cNvSpPr/>
          <p:nvPr/>
        </p:nvSpPr>
        <p:spPr>
          <a:xfrm>
            <a:off x="1047797" y="4812793"/>
            <a:ext cx="103319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RISE</a:t>
            </a:r>
          </a:p>
        </p:txBody>
      </p:sp>
      <p:sp>
        <p:nvSpPr>
          <p:cNvPr id="1392" name="Shape 1392"/>
          <p:cNvSpPr/>
          <p:nvPr/>
        </p:nvSpPr>
        <p:spPr>
          <a:xfrm>
            <a:off x="3148199" y="4812793"/>
            <a:ext cx="142631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M-Indri</a:t>
            </a:r>
          </a:p>
        </p:txBody>
      </p:sp>
      <p:sp>
        <p:nvSpPr>
          <p:cNvPr id="1393" name="Shape 1393"/>
          <p:cNvSpPr/>
          <p:nvPr/>
        </p:nvSpPr>
        <p:spPr>
          <a:xfrm>
            <a:off x="2267980" y="5098543"/>
            <a:ext cx="714923" cy="1087131"/>
          </a:xfrm>
          <a:prstGeom prst="line">
            <a:avLst/>
          </a:prstGeom>
          <a:ln w="50800">
            <a:solidFill>
              <a:srgbClr val="000000"/>
            </a:solidFill>
            <a:prstDash val="sysDot"/>
            <a:miter lim="400000"/>
            <a:tailEnd type="triangle"/>
          </a:ln>
        </p:spPr>
        <p:txBody>
          <a:bodyPr lIns="50800" tIns="50800" rIns="50800" bIns="50800" anchor="ctr"/>
          <a:lstStyle/>
          <a:p>
            <a:pPr>
              <a:defRPr sz="2400"/>
            </a:pPr>
          </a:p>
        </p:txBody>
      </p:sp>
      <p:sp>
        <p:nvSpPr>
          <p:cNvPr id="1394" name="Shape 1394"/>
          <p:cNvSpPr/>
          <p:nvPr/>
        </p:nvSpPr>
        <p:spPr>
          <a:xfrm>
            <a:off x="2999411" y="6224645"/>
            <a:ext cx="168948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Anserini</a:t>
            </a:r>
          </a:p>
        </p:txBody>
      </p:sp>
      <p:sp>
        <p:nvSpPr>
          <p:cNvPr id="1395" name="Shape 1395"/>
          <p:cNvSpPr/>
          <p:nvPr/>
        </p:nvSpPr>
        <p:spPr>
          <a:xfrm flipH="1" flipV="1">
            <a:off x="5098553" y="4676300"/>
            <a:ext cx="3373246" cy="1"/>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5" name="Shape 295"/>
          <p:cNvSpPr/>
          <p:nvPr>
            <p:ph type="title"/>
          </p:nvPr>
        </p:nvSpPr>
        <p:spPr>
          <a:prstGeom prst="rect">
            <a:avLst/>
          </a:prstGeom>
        </p:spPr>
        <p:txBody>
          <a:bodyPr/>
          <a:lstStyle>
            <a:lvl1pPr algn="l">
              <a:defRPr b="1" sz="4700">
                <a:latin typeface="Helvetica"/>
                <a:ea typeface="Helvetica"/>
                <a:cs typeface="Helvetica"/>
                <a:sym typeface="Helvetica"/>
              </a:defRPr>
            </a:lvl1pPr>
          </a:lstStyle>
          <a:p>
            <a:pPr/>
            <a:r>
              <a:t>Information Retrieval (IR) Toolkits</a:t>
            </a:r>
          </a:p>
        </p:txBody>
      </p:sp>
      <p:sp>
        <p:nvSpPr>
          <p:cNvPr id="296" name="Shape 296"/>
          <p:cNvSpPr/>
          <p:nvPr>
            <p:ph type="sldNum" sz="quarter" idx="2"/>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97" name="Shape 297"/>
          <p:cNvSpPr/>
          <p:nvPr/>
        </p:nvSpPr>
        <p:spPr>
          <a:xfrm>
            <a:off x="5029506" y="3195135"/>
            <a:ext cx="4373145" cy="3892079"/>
          </a:xfrm>
          <a:prstGeom prst="ellipse">
            <a:avLst/>
          </a:prstGeom>
          <a:ln w="25400">
            <a:solidFill>
              <a:srgbClr val="000000"/>
            </a:solidFill>
            <a:prstDash val="sysDot"/>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298" name="Shape 298"/>
          <p:cNvSpPr/>
          <p:nvPr/>
        </p:nvSpPr>
        <p:spPr>
          <a:xfrm>
            <a:off x="5682828" y="3862384"/>
            <a:ext cx="1738495" cy="980328"/>
          </a:xfrm>
          <a:prstGeom prst="ellipse">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Indexing</a:t>
            </a:r>
          </a:p>
        </p:txBody>
      </p:sp>
      <p:sp>
        <p:nvSpPr>
          <p:cNvPr id="299" name="Shape 299"/>
          <p:cNvSpPr/>
          <p:nvPr/>
        </p:nvSpPr>
        <p:spPr>
          <a:xfrm>
            <a:off x="6598608" y="5437561"/>
            <a:ext cx="1996379" cy="980328"/>
          </a:xfrm>
          <a:prstGeom prst="ellipse">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Searching</a:t>
            </a:r>
          </a:p>
        </p:txBody>
      </p:sp>
      <p:sp>
        <p:nvSpPr>
          <p:cNvPr id="300" name="Shape 300"/>
          <p:cNvSpPr/>
          <p:nvPr/>
        </p:nvSpPr>
        <p:spPr>
          <a:xfrm>
            <a:off x="1124302" y="4855424"/>
            <a:ext cx="360090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Traditional IR Toolkit</a:t>
            </a:r>
          </a:p>
        </p:txBody>
      </p:sp>
      <p:pic>
        <p:nvPicPr>
          <p:cNvPr id="301" name="pasted-image.png"/>
          <p:cNvPicPr>
            <a:picLocks noChangeAspect="1"/>
          </p:cNvPicPr>
          <p:nvPr/>
        </p:nvPicPr>
        <p:blipFill>
          <a:blip r:embed="rId4">
            <a:extLst/>
          </a:blip>
          <a:stretch>
            <a:fillRect/>
          </a:stretch>
        </p:blipFill>
        <p:spPr>
          <a:xfrm>
            <a:off x="607709" y="4918387"/>
            <a:ext cx="445574" cy="445575"/>
          </a:xfrm>
          <a:prstGeom prst="rect">
            <a:avLst/>
          </a:prstGeom>
          <a:ln w="12700">
            <a:miter lim="400000"/>
          </a:ln>
        </p:spPr>
      </p:pic>
    </p:spTree>
  </p:cSld>
  <p:clrMapOvr>
    <a:masterClrMapping/>
  </p:clrMapOvr>
  <p:transition xmlns:p14="http://schemas.microsoft.com/office/powerpoint/2010/main" spd="med" advClick="1"/>
</p:sld>
</file>

<file path=ppt/slides/slide1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97" name="Shape 139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398" name="Shape 1398"/>
          <p:cNvSpPr/>
          <p:nvPr>
            <p:ph type="title"/>
          </p:nvPr>
        </p:nvSpPr>
        <p:spPr>
          <a:xfrm>
            <a:off x="563033" y="88900"/>
            <a:ext cx="11878735" cy="2159000"/>
          </a:xfrm>
          <a:prstGeom prst="rect">
            <a:avLst/>
          </a:prstGeom>
        </p:spPr>
        <p:txBody>
          <a:bodyPr/>
          <a:lstStyle>
            <a:lvl1pPr algn="l">
              <a:defRPr b="1" sz="4800">
                <a:latin typeface="Helvetica"/>
                <a:ea typeface="Helvetica"/>
                <a:cs typeface="Helvetica"/>
                <a:sym typeface="Helvetica"/>
              </a:defRPr>
            </a:lvl1pPr>
          </a:lstStyle>
          <a:p>
            <a:pPr/>
            <a:r>
              <a:t>Overview of the Systems</a:t>
            </a:r>
          </a:p>
        </p:txBody>
      </p:sp>
      <p:pic>
        <p:nvPicPr>
          <p:cNvPr id="1399" name="pasted-image.png"/>
          <p:cNvPicPr>
            <a:picLocks noChangeAspect="1"/>
          </p:cNvPicPr>
          <p:nvPr/>
        </p:nvPicPr>
        <p:blipFill>
          <a:blip r:embed="rId2">
            <a:extLst/>
          </a:blip>
          <a:stretch>
            <a:fillRect/>
          </a:stretch>
        </p:blipFill>
        <p:spPr>
          <a:xfrm>
            <a:off x="8352266" y="3047403"/>
            <a:ext cx="1060148" cy="602830"/>
          </a:xfrm>
          <a:prstGeom prst="rect">
            <a:avLst/>
          </a:prstGeom>
          <a:ln w="12700">
            <a:miter lim="400000"/>
          </a:ln>
        </p:spPr>
      </p:pic>
      <p:sp>
        <p:nvSpPr>
          <p:cNvPr id="1400" name="Shape 1400"/>
          <p:cNvSpPr/>
          <p:nvPr/>
        </p:nvSpPr>
        <p:spPr>
          <a:xfrm>
            <a:off x="8021670" y="2844998"/>
            <a:ext cx="3878727" cy="5816204"/>
          </a:xfrm>
          <a:prstGeom prst="rect">
            <a:avLst/>
          </a:prstGeom>
          <a:ln w="50800">
            <a:solidFill>
              <a:schemeClr val="accent4">
                <a:hueOff val="384618"/>
                <a:satOff val="3869"/>
                <a:lumOff val="5802"/>
              </a:schemeClr>
            </a:solidFill>
            <a:miter lim="400000"/>
          </a:ln>
          <a:effectLst>
            <a:outerShdw sx="100000" sy="100000" kx="0" ky="0" algn="b" rotWithShape="0" blurRad="50800" dist="12700" dir="0">
              <a:srgbClr val="000000">
                <a:alpha val="50000"/>
              </a:srgbClr>
            </a:outerShdw>
          </a:effectLst>
        </p:spPr>
        <p:txBody>
          <a:bodyPr lIns="50800" tIns="50800" rIns="50800" bIns="50800" anchor="ctr"/>
          <a:lstStyle/>
          <a:p>
            <a:pPr>
              <a:defRPr b="1" sz="2400">
                <a:solidFill>
                  <a:srgbClr val="FFFFFF"/>
                </a:solidFill>
                <a:latin typeface="Helvetica"/>
                <a:ea typeface="Helvetica"/>
                <a:cs typeface="Helvetica"/>
                <a:sym typeface="Helvetica"/>
              </a:defRPr>
            </a:pPr>
          </a:p>
        </p:txBody>
      </p:sp>
      <p:sp>
        <p:nvSpPr>
          <p:cNvPr id="1401" name="Shape 1401"/>
          <p:cNvSpPr/>
          <p:nvPr/>
        </p:nvSpPr>
        <p:spPr>
          <a:xfrm>
            <a:off x="8580471" y="7503120"/>
            <a:ext cx="2064843" cy="872994"/>
          </a:xfrm>
          <a:prstGeom prst="rect">
            <a:avLst/>
          </a:prstGeom>
          <a:ln w="25400">
            <a:solidFill>
              <a:srgbClr val="000000"/>
            </a:solidFill>
            <a:miter lim="400000"/>
          </a:ln>
        </p:spPr>
        <p:txBody>
          <a:bodyPr lIns="50800" tIns="50800" rIns="50800" bIns="50800" anchor="ctr"/>
          <a:lstStyle/>
          <a:p>
            <a:pPr>
              <a:defRPr sz="2400"/>
            </a:pPr>
          </a:p>
        </p:txBody>
      </p:sp>
      <p:sp>
        <p:nvSpPr>
          <p:cNvPr id="1402" name="Shape 1402"/>
          <p:cNvSpPr/>
          <p:nvPr/>
        </p:nvSpPr>
        <p:spPr>
          <a:xfrm>
            <a:off x="8758271" y="7291453"/>
            <a:ext cx="2064843" cy="872994"/>
          </a:xfrm>
          <a:prstGeom prst="rect">
            <a:avLst/>
          </a:prstGeom>
          <a:solidFill>
            <a:srgbClr val="FFFFFF"/>
          </a:solidFill>
          <a:ln w="25400">
            <a:solidFill>
              <a:srgbClr val="000000"/>
            </a:solidFill>
            <a:miter lim="400000"/>
          </a:ln>
        </p:spPr>
        <p:txBody>
          <a:bodyPr lIns="50800" tIns="50800" rIns="50800" bIns="50800" anchor="ctr"/>
          <a:lstStyle/>
          <a:p>
            <a:pPr>
              <a:defRPr sz="2400"/>
            </a:pPr>
          </a:p>
        </p:txBody>
      </p:sp>
      <p:sp>
        <p:nvSpPr>
          <p:cNvPr id="1403" name="Shape 1403"/>
          <p:cNvSpPr/>
          <p:nvPr/>
        </p:nvSpPr>
        <p:spPr>
          <a:xfrm>
            <a:off x="9017513" y="7122120"/>
            <a:ext cx="2164788" cy="872994"/>
          </a:xfrm>
          <a:prstGeom prst="rect">
            <a:avLst/>
          </a:prstGeom>
          <a:solidFill>
            <a:srgbClr val="FFFFFF"/>
          </a:solidFill>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lvl1pPr>
              <a:defRPr b="1" sz="2400">
                <a:latin typeface="Helvetica"/>
                <a:ea typeface="Helvetica"/>
                <a:cs typeface="Helvetica"/>
                <a:sym typeface="Helvetica"/>
              </a:defRPr>
            </a:lvl1pPr>
          </a:lstStyle>
          <a:p>
            <a:pPr/>
            <a:r>
              <a:t>Data Collection</a:t>
            </a:r>
          </a:p>
        </p:txBody>
      </p:sp>
      <p:sp>
        <p:nvSpPr>
          <p:cNvPr id="1404" name="Shape 1404"/>
          <p:cNvSpPr/>
          <p:nvPr/>
        </p:nvSpPr>
        <p:spPr>
          <a:xfrm flipV="1">
            <a:off x="9977471" y="6500041"/>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405" name="Shape 1405"/>
          <p:cNvSpPr/>
          <p:nvPr/>
        </p:nvSpPr>
        <p:spPr>
          <a:xfrm>
            <a:off x="8478871" y="5807693"/>
            <a:ext cx="3130419" cy="703439"/>
          </a:xfrm>
          <a:prstGeom prst="rect">
            <a:avLst/>
          </a:prstGeom>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lvl1pPr>
              <a:defRPr b="1" sz="2400">
                <a:latin typeface="Helvetica"/>
                <a:ea typeface="Helvetica"/>
                <a:cs typeface="Helvetica"/>
                <a:sym typeface="Helvetica"/>
              </a:defRPr>
            </a:lvl1pPr>
          </a:lstStyle>
          <a:p>
            <a:pPr/>
            <a:r>
              <a:t>Index</a:t>
            </a:r>
          </a:p>
        </p:txBody>
      </p:sp>
      <p:sp>
        <p:nvSpPr>
          <p:cNvPr id="1406" name="Shape 1406"/>
          <p:cNvSpPr/>
          <p:nvPr/>
        </p:nvSpPr>
        <p:spPr>
          <a:xfrm flipV="1">
            <a:off x="8705647" y="5787187"/>
            <a:ext cx="1" cy="728839"/>
          </a:xfrm>
          <a:prstGeom prst="line">
            <a:avLst/>
          </a:prstGeom>
          <a:ln w="25400">
            <a:solidFill>
              <a:srgbClr val="000000"/>
            </a:solidFill>
            <a:miter lim="400000"/>
          </a:ln>
        </p:spPr>
        <p:txBody>
          <a:bodyPr lIns="50800" tIns="50800" rIns="50800" bIns="50800" anchor="ctr"/>
          <a:lstStyle/>
          <a:p>
            <a:pPr>
              <a:defRPr sz="2400"/>
            </a:pPr>
          </a:p>
        </p:txBody>
      </p:sp>
      <p:sp>
        <p:nvSpPr>
          <p:cNvPr id="1407" name="Shape 1407"/>
          <p:cNvSpPr/>
          <p:nvPr/>
        </p:nvSpPr>
        <p:spPr>
          <a:xfrm flipV="1">
            <a:off x="11423447" y="5794993"/>
            <a:ext cx="1" cy="728839"/>
          </a:xfrm>
          <a:prstGeom prst="line">
            <a:avLst/>
          </a:prstGeom>
          <a:ln w="25400">
            <a:solidFill>
              <a:srgbClr val="000000"/>
            </a:solidFill>
            <a:miter lim="400000"/>
          </a:ln>
        </p:spPr>
        <p:txBody>
          <a:bodyPr lIns="50800" tIns="50800" rIns="50800" bIns="50800" anchor="ctr"/>
          <a:lstStyle/>
          <a:p>
            <a:pPr>
              <a:defRPr sz="2400"/>
            </a:pPr>
          </a:p>
        </p:txBody>
      </p:sp>
      <p:sp>
        <p:nvSpPr>
          <p:cNvPr id="1408" name="Shape 1408"/>
          <p:cNvSpPr/>
          <p:nvPr/>
        </p:nvSpPr>
        <p:spPr>
          <a:xfrm>
            <a:off x="8456216" y="4248190"/>
            <a:ext cx="3155818" cy="848744"/>
          </a:xfrm>
          <a:prstGeom prst="rect">
            <a:avLst/>
          </a:prstGeom>
          <a:solidFill>
            <a:srgbClr val="009AD5"/>
          </a:solid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Docker Image</a:t>
            </a:r>
          </a:p>
        </p:txBody>
      </p:sp>
      <p:sp>
        <p:nvSpPr>
          <p:cNvPr id="1409" name="Shape 1409"/>
          <p:cNvSpPr/>
          <p:nvPr/>
        </p:nvSpPr>
        <p:spPr>
          <a:xfrm flipV="1">
            <a:off x="9977471" y="5035308"/>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pic>
        <p:nvPicPr>
          <p:cNvPr id="1410" name="pasted-image.png"/>
          <p:cNvPicPr>
            <a:picLocks noChangeAspect="1"/>
          </p:cNvPicPr>
          <p:nvPr/>
        </p:nvPicPr>
        <p:blipFill>
          <a:blip r:embed="rId2">
            <a:extLst/>
          </a:blip>
          <a:stretch>
            <a:fillRect/>
          </a:stretch>
        </p:blipFill>
        <p:spPr>
          <a:xfrm>
            <a:off x="9430960" y="3047403"/>
            <a:ext cx="1060148" cy="602830"/>
          </a:xfrm>
          <a:prstGeom prst="rect">
            <a:avLst/>
          </a:prstGeom>
          <a:ln w="12700">
            <a:miter lim="400000"/>
          </a:ln>
        </p:spPr>
      </p:pic>
      <p:pic>
        <p:nvPicPr>
          <p:cNvPr id="1411" name="pasted-image.png"/>
          <p:cNvPicPr>
            <a:picLocks noChangeAspect="1"/>
          </p:cNvPicPr>
          <p:nvPr/>
        </p:nvPicPr>
        <p:blipFill>
          <a:blip r:embed="rId2">
            <a:extLst/>
          </a:blip>
          <a:stretch>
            <a:fillRect/>
          </a:stretch>
        </p:blipFill>
        <p:spPr>
          <a:xfrm>
            <a:off x="10509653" y="3047403"/>
            <a:ext cx="1060149" cy="602830"/>
          </a:xfrm>
          <a:prstGeom prst="rect">
            <a:avLst/>
          </a:prstGeom>
          <a:ln w="12700">
            <a:miter lim="400000"/>
          </a:ln>
        </p:spPr>
      </p:pic>
      <p:sp>
        <p:nvSpPr>
          <p:cNvPr id="1412" name="Shape 1412"/>
          <p:cNvSpPr/>
          <p:nvPr/>
        </p:nvSpPr>
        <p:spPr>
          <a:xfrm flipV="1">
            <a:off x="10099906" y="3613932"/>
            <a:ext cx="1" cy="728839"/>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413" name="Shape 1413"/>
          <p:cNvSpPr/>
          <p:nvPr/>
        </p:nvSpPr>
        <p:spPr>
          <a:xfrm>
            <a:off x="10251641" y="3775151"/>
            <a:ext cx="1159075"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000">
                <a:latin typeface="Helvetica"/>
                <a:ea typeface="Helvetica"/>
                <a:cs typeface="Helvetica"/>
                <a:sym typeface="Helvetica"/>
              </a:defRPr>
            </a:lvl1pPr>
          </a:lstStyle>
          <a:p>
            <a:pPr/>
            <a:r>
              <a:t>Evaluate</a:t>
            </a:r>
          </a:p>
        </p:txBody>
      </p:sp>
      <p:sp>
        <p:nvSpPr>
          <p:cNvPr id="1414" name="Shape 1414"/>
          <p:cNvSpPr/>
          <p:nvPr/>
        </p:nvSpPr>
        <p:spPr>
          <a:xfrm>
            <a:off x="9790692" y="3611951"/>
            <a:ext cx="1" cy="730820"/>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415" name="Shape 1415"/>
          <p:cNvSpPr/>
          <p:nvPr/>
        </p:nvSpPr>
        <p:spPr>
          <a:xfrm>
            <a:off x="8552480" y="3775151"/>
            <a:ext cx="1116286"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000">
                <a:latin typeface="Helvetica"/>
                <a:ea typeface="Helvetica"/>
                <a:cs typeface="Helvetica"/>
                <a:sym typeface="Helvetica"/>
              </a:defRPr>
            </a:lvl1pPr>
          </a:lstStyle>
          <a:p>
            <a:pPr/>
            <a:r>
              <a:t>Compile</a:t>
            </a:r>
          </a:p>
        </p:txBody>
      </p:sp>
      <p:grpSp>
        <p:nvGrpSpPr>
          <p:cNvPr id="1418" name="Group 1418"/>
          <p:cNvGrpSpPr/>
          <p:nvPr/>
        </p:nvGrpSpPr>
        <p:grpSpPr>
          <a:xfrm>
            <a:off x="3164085" y="1725546"/>
            <a:ext cx="6676630" cy="723901"/>
            <a:chOff x="0" y="0"/>
            <a:chExt cx="6676628" cy="723900"/>
          </a:xfrm>
        </p:grpSpPr>
        <p:sp>
          <p:nvSpPr>
            <p:cNvPr id="1417" name="Shape 1417"/>
            <p:cNvSpPr/>
            <p:nvPr/>
          </p:nvSpPr>
          <p:spPr>
            <a:xfrm>
              <a:off x="38100" y="38100"/>
              <a:ext cx="6600429" cy="647700"/>
            </a:xfrm>
            <a:prstGeom prst="rect">
              <a:avLst/>
            </a:prstGeom>
            <a:noFill/>
            <a:ln>
              <a:noFill/>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a:solidFill>
                    <a:schemeClr val="accent1"/>
                  </a:solidFill>
                  <a:latin typeface="Helvetica"/>
                  <a:ea typeface="Helvetica"/>
                  <a:cs typeface="Helvetica"/>
                  <a:sym typeface="Helvetica"/>
                </a:defRPr>
              </a:lvl1pPr>
            </a:lstStyle>
            <a:p>
              <a:pPr/>
              <a:r>
                <a:t>Architecture of PPE, VIRLab, RISE</a:t>
              </a:r>
            </a:p>
          </p:txBody>
        </p:sp>
        <p:pic>
          <p:nvPicPr>
            <p:cNvPr id="1416" name=""/>
            <p:cNvPicPr>
              <a:picLocks noChangeAspect="0"/>
            </p:cNvPicPr>
            <p:nvPr/>
          </p:nvPicPr>
          <p:blipFill>
            <a:blip r:embed="rId3">
              <a:extLst/>
            </a:blip>
            <a:stretch>
              <a:fillRect/>
            </a:stretch>
          </p:blipFill>
          <p:spPr>
            <a:xfrm>
              <a:off x="-1" y="-1"/>
              <a:ext cx="6676630" cy="723901"/>
            </a:xfrm>
            <a:prstGeom prst="rect">
              <a:avLst/>
            </a:prstGeom>
            <a:effectLst/>
          </p:spPr>
        </p:pic>
      </p:grpSp>
      <p:sp>
        <p:nvSpPr>
          <p:cNvPr id="1419" name="Shape 1419"/>
          <p:cNvSpPr/>
          <p:nvPr/>
        </p:nvSpPr>
        <p:spPr>
          <a:xfrm>
            <a:off x="1324369" y="3692601"/>
            <a:ext cx="90208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PPE</a:t>
            </a:r>
          </a:p>
        </p:txBody>
      </p:sp>
      <p:sp>
        <p:nvSpPr>
          <p:cNvPr id="1420" name="Shape 1420"/>
          <p:cNvSpPr/>
          <p:nvPr/>
        </p:nvSpPr>
        <p:spPr>
          <a:xfrm>
            <a:off x="2250778" y="3979328"/>
            <a:ext cx="956523" cy="2148644"/>
          </a:xfrm>
          <a:prstGeom prst="line">
            <a:avLst/>
          </a:prstGeom>
          <a:ln w="50800">
            <a:solidFill>
              <a:srgbClr val="000000"/>
            </a:solidFill>
            <a:prstDash val="sysDot"/>
            <a:miter lim="400000"/>
            <a:tailEnd type="triangle"/>
          </a:ln>
        </p:spPr>
        <p:txBody>
          <a:bodyPr lIns="50800" tIns="50800" rIns="50800" bIns="50800" anchor="ctr"/>
          <a:lstStyle/>
          <a:p>
            <a:pPr>
              <a:defRPr sz="2400"/>
            </a:pPr>
          </a:p>
        </p:txBody>
      </p:sp>
      <p:sp>
        <p:nvSpPr>
          <p:cNvPr id="1421" name="Shape 1421"/>
          <p:cNvSpPr/>
          <p:nvPr/>
        </p:nvSpPr>
        <p:spPr>
          <a:xfrm>
            <a:off x="3133164" y="3700122"/>
            <a:ext cx="99013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Java</a:t>
            </a:r>
          </a:p>
        </p:txBody>
      </p:sp>
      <p:sp>
        <p:nvSpPr>
          <p:cNvPr id="1422" name="Shape 1422"/>
          <p:cNvSpPr/>
          <p:nvPr/>
        </p:nvSpPr>
        <p:spPr>
          <a:xfrm>
            <a:off x="811926" y="4255710"/>
            <a:ext cx="147052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VIRLab</a:t>
            </a:r>
          </a:p>
        </p:txBody>
      </p:sp>
      <p:sp>
        <p:nvSpPr>
          <p:cNvPr id="1423" name="Shape 1423"/>
          <p:cNvSpPr/>
          <p:nvPr/>
        </p:nvSpPr>
        <p:spPr>
          <a:xfrm>
            <a:off x="3130997" y="4255710"/>
            <a:ext cx="142631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M-Indri</a:t>
            </a:r>
          </a:p>
        </p:txBody>
      </p:sp>
      <p:sp>
        <p:nvSpPr>
          <p:cNvPr id="1424" name="Shape 1424"/>
          <p:cNvSpPr/>
          <p:nvPr/>
        </p:nvSpPr>
        <p:spPr>
          <a:xfrm>
            <a:off x="2250778" y="4541460"/>
            <a:ext cx="879848" cy="1728807"/>
          </a:xfrm>
          <a:prstGeom prst="line">
            <a:avLst/>
          </a:prstGeom>
          <a:ln w="50800">
            <a:solidFill>
              <a:srgbClr val="000000"/>
            </a:solidFill>
            <a:prstDash val="sysDot"/>
            <a:miter lim="400000"/>
            <a:tailEnd type="triangle"/>
          </a:ln>
        </p:spPr>
        <p:txBody>
          <a:bodyPr lIns="50800" tIns="50800" rIns="50800" bIns="50800" anchor="ctr"/>
          <a:lstStyle/>
          <a:p>
            <a:pPr>
              <a:defRPr sz="2400"/>
            </a:pPr>
          </a:p>
        </p:txBody>
      </p:sp>
      <p:sp>
        <p:nvSpPr>
          <p:cNvPr id="1425" name="Shape 1425"/>
          <p:cNvSpPr/>
          <p:nvPr/>
        </p:nvSpPr>
        <p:spPr>
          <a:xfrm>
            <a:off x="1047797" y="4812793"/>
            <a:ext cx="103319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RISE</a:t>
            </a:r>
          </a:p>
        </p:txBody>
      </p:sp>
      <p:sp>
        <p:nvSpPr>
          <p:cNvPr id="1426" name="Shape 1426"/>
          <p:cNvSpPr/>
          <p:nvPr/>
        </p:nvSpPr>
        <p:spPr>
          <a:xfrm>
            <a:off x="3148199" y="4812793"/>
            <a:ext cx="142631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M-Indri</a:t>
            </a:r>
          </a:p>
        </p:txBody>
      </p:sp>
      <p:sp>
        <p:nvSpPr>
          <p:cNvPr id="1427" name="Shape 1427"/>
          <p:cNvSpPr/>
          <p:nvPr/>
        </p:nvSpPr>
        <p:spPr>
          <a:xfrm>
            <a:off x="2267980" y="5098543"/>
            <a:ext cx="714923" cy="1087131"/>
          </a:xfrm>
          <a:prstGeom prst="line">
            <a:avLst/>
          </a:prstGeom>
          <a:ln w="50800">
            <a:solidFill>
              <a:srgbClr val="000000"/>
            </a:solidFill>
            <a:prstDash val="sysDot"/>
            <a:miter lim="400000"/>
            <a:tailEnd type="triangle"/>
          </a:ln>
        </p:spPr>
        <p:txBody>
          <a:bodyPr lIns="50800" tIns="50800" rIns="50800" bIns="50800" anchor="ctr"/>
          <a:lstStyle/>
          <a:p>
            <a:pPr>
              <a:defRPr sz="2400"/>
            </a:pPr>
          </a:p>
        </p:txBody>
      </p:sp>
      <p:sp>
        <p:nvSpPr>
          <p:cNvPr id="1428" name="Shape 1428"/>
          <p:cNvSpPr/>
          <p:nvPr/>
        </p:nvSpPr>
        <p:spPr>
          <a:xfrm>
            <a:off x="2999411" y="6224645"/>
            <a:ext cx="168948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Anserini</a:t>
            </a:r>
          </a:p>
        </p:txBody>
      </p:sp>
      <p:sp>
        <p:nvSpPr>
          <p:cNvPr id="1429" name="Shape 1429"/>
          <p:cNvSpPr/>
          <p:nvPr/>
        </p:nvSpPr>
        <p:spPr>
          <a:xfrm flipH="1">
            <a:off x="2708942" y="6853653"/>
            <a:ext cx="1145378" cy="709431"/>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430" name="Shape 1430"/>
          <p:cNvSpPr/>
          <p:nvPr/>
        </p:nvSpPr>
        <p:spPr>
          <a:xfrm>
            <a:off x="4140017" y="6832161"/>
            <a:ext cx="1" cy="730821"/>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431" name="Shape 1431"/>
          <p:cNvSpPr/>
          <p:nvPr/>
        </p:nvSpPr>
        <p:spPr>
          <a:xfrm>
            <a:off x="4424637" y="6891455"/>
            <a:ext cx="1146806" cy="634475"/>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1432" name="Shape 1432"/>
          <p:cNvSpPr/>
          <p:nvPr/>
        </p:nvSpPr>
        <p:spPr>
          <a:xfrm>
            <a:off x="3340689" y="7418916"/>
            <a:ext cx="166784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Ranking</a:t>
            </a:r>
          </a:p>
          <a:p>
            <a:pPr/>
            <a:r>
              <a:t>Models</a:t>
            </a:r>
          </a:p>
        </p:txBody>
      </p:sp>
      <p:sp>
        <p:nvSpPr>
          <p:cNvPr id="1433" name="Shape 1433"/>
          <p:cNvSpPr/>
          <p:nvPr/>
        </p:nvSpPr>
        <p:spPr>
          <a:xfrm>
            <a:off x="380075" y="7599099"/>
            <a:ext cx="279067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Pre-processing</a:t>
            </a:r>
          </a:p>
        </p:txBody>
      </p:sp>
      <p:sp>
        <p:nvSpPr>
          <p:cNvPr id="1434" name="Shape 1434"/>
          <p:cNvSpPr/>
          <p:nvPr/>
        </p:nvSpPr>
        <p:spPr>
          <a:xfrm>
            <a:off x="5281836" y="7364149"/>
            <a:ext cx="2105635"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Query</a:t>
            </a:r>
          </a:p>
          <a:p>
            <a:pPr/>
            <a:r>
              <a:t>Languages</a:t>
            </a:r>
          </a:p>
        </p:txBody>
      </p:sp>
      <p:sp>
        <p:nvSpPr>
          <p:cNvPr id="1435" name="Shape 1435"/>
          <p:cNvSpPr/>
          <p:nvPr/>
        </p:nvSpPr>
        <p:spPr>
          <a:xfrm flipH="1" flipV="1">
            <a:off x="5098553" y="4676300"/>
            <a:ext cx="3373246" cy="1"/>
          </a:xfrm>
          <a:prstGeom prst="line">
            <a:avLst/>
          </a:prstGeom>
          <a:ln w="88900">
            <a:solidFill>
              <a:srgbClr val="000000"/>
            </a:solidFill>
            <a:prstDash val="sysDot"/>
            <a:miter lim="400000"/>
            <a:tailEnd type="triangle"/>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1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37" name="Shape 1437"/>
          <p:cNvSpPr/>
          <p:nvPr>
            <p:ph type="title"/>
          </p:nvPr>
        </p:nvSpPr>
        <p:spPr>
          <a:xfrm>
            <a:off x="782417" y="-93147"/>
            <a:ext cx="11099801" cy="2159001"/>
          </a:xfrm>
          <a:prstGeom prst="rect">
            <a:avLst/>
          </a:prstGeom>
        </p:spPr>
        <p:txBody>
          <a:bodyPr/>
          <a:lstStyle>
            <a:lvl1pPr algn="l">
              <a:defRPr b="1" sz="4700">
                <a:latin typeface="Helvetica"/>
                <a:ea typeface="Helvetica"/>
                <a:cs typeface="Helvetica"/>
                <a:sym typeface="Helvetica"/>
              </a:defRPr>
            </a:lvl1pPr>
          </a:lstStyle>
          <a:p>
            <a:pPr/>
            <a:r>
              <a:t>IR tools are facing new challenges…</a:t>
            </a:r>
          </a:p>
        </p:txBody>
      </p:sp>
      <p:sp>
        <p:nvSpPr>
          <p:cNvPr id="1438" name="Shape 143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439" name="Shape 1439"/>
          <p:cNvSpPr/>
          <p:nvPr/>
        </p:nvSpPr>
        <p:spPr>
          <a:xfrm>
            <a:off x="5029506" y="3195135"/>
            <a:ext cx="4373145" cy="3892079"/>
          </a:xfrm>
          <a:prstGeom prst="ellipse">
            <a:avLst/>
          </a:prstGeom>
          <a:ln w="25400">
            <a:solidFill>
              <a:srgbClr val="000000"/>
            </a:solidFill>
            <a:prstDash val="sysDot"/>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440" name="Shape 1440"/>
          <p:cNvSpPr/>
          <p:nvPr/>
        </p:nvSpPr>
        <p:spPr>
          <a:xfrm>
            <a:off x="5682828" y="3862384"/>
            <a:ext cx="1738495" cy="980328"/>
          </a:xfrm>
          <a:prstGeom prst="ellipse">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Indexing</a:t>
            </a:r>
          </a:p>
        </p:txBody>
      </p:sp>
      <p:sp>
        <p:nvSpPr>
          <p:cNvPr id="1441" name="Shape 1441"/>
          <p:cNvSpPr/>
          <p:nvPr/>
        </p:nvSpPr>
        <p:spPr>
          <a:xfrm>
            <a:off x="6598608" y="5437561"/>
            <a:ext cx="1996379" cy="980328"/>
          </a:xfrm>
          <a:prstGeom prst="ellipse">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Searching</a:t>
            </a:r>
          </a:p>
        </p:txBody>
      </p:sp>
      <p:sp>
        <p:nvSpPr>
          <p:cNvPr id="1442" name="Shape 1442"/>
          <p:cNvSpPr/>
          <p:nvPr/>
        </p:nvSpPr>
        <p:spPr>
          <a:xfrm>
            <a:off x="1124302" y="4855424"/>
            <a:ext cx="360090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Traditional IR Toolkit</a:t>
            </a:r>
          </a:p>
        </p:txBody>
      </p:sp>
      <p:pic>
        <p:nvPicPr>
          <p:cNvPr id="1443" name="pasted-image.png"/>
          <p:cNvPicPr>
            <a:picLocks noChangeAspect="1"/>
          </p:cNvPicPr>
          <p:nvPr/>
        </p:nvPicPr>
        <p:blipFill>
          <a:blip r:embed="rId4">
            <a:extLst/>
          </a:blip>
          <a:stretch>
            <a:fillRect/>
          </a:stretch>
        </p:blipFill>
        <p:spPr>
          <a:xfrm>
            <a:off x="607709" y="4918387"/>
            <a:ext cx="445574" cy="445575"/>
          </a:xfrm>
          <a:prstGeom prst="rect">
            <a:avLst/>
          </a:prstGeom>
          <a:ln w="12700">
            <a:miter lim="400000"/>
          </a:ln>
        </p:spPr>
      </p:pic>
      <p:sp>
        <p:nvSpPr>
          <p:cNvPr id="1444" name="Shape 1444"/>
          <p:cNvSpPr/>
          <p:nvPr/>
        </p:nvSpPr>
        <p:spPr>
          <a:xfrm rot="2362423">
            <a:off x="3826405" y="2998886"/>
            <a:ext cx="1839533"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445" name="Shape 1445"/>
          <p:cNvSpPr/>
          <p:nvPr/>
        </p:nvSpPr>
        <p:spPr>
          <a:xfrm rot="19073297">
            <a:off x="4123488" y="6906959"/>
            <a:ext cx="1839533"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446" name="Shape 1446"/>
          <p:cNvSpPr/>
          <p:nvPr/>
        </p:nvSpPr>
        <p:spPr>
          <a:xfrm rot="13405117">
            <a:off x="8437143" y="6907824"/>
            <a:ext cx="1839534"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447" name="Shape 1447"/>
          <p:cNvSpPr/>
          <p:nvPr/>
        </p:nvSpPr>
        <p:spPr>
          <a:xfrm rot="8245572">
            <a:off x="8655726" y="2900502"/>
            <a:ext cx="1839534" cy="698117"/>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448" name="Shape 1448"/>
          <p:cNvSpPr/>
          <p:nvPr/>
        </p:nvSpPr>
        <p:spPr>
          <a:xfrm>
            <a:off x="706193" y="1922222"/>
            <a:ext cx="467566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lgn="l">
              <a:buSzPct val="60000"/>
              <a:buChar char="•"/>
              <a:defRPr b="1" sz="3000">
                <a:solidFill>
                  <a:srgbClr val="A6AAA9"/>
                </a:solidFill>
                <a:latin typeface="Helvetica"/>
                <a:ea typeface="Helvetica"/>
                <a:cs typeface="Helvetica"/>
                <a:sym typeface="Helvetica"/>
              </a:defRPr>
            </a:pPr>
            <a:r>
              <a:t>IR Teaching &amp; Learning</a:t>
            </a:r>
          </a:p>
          <a:p>
            <a:pPr marL="228599" indent="-228599" algn="l">
              <a:buSzPct val="60000"/>
              <a:buChar char="•"/>
              <a:defRPr b="1" sz="3000">
                <a:solidFill>
                  <a:srgbClr val="A6AAA9"/>
                </a:solidFill>
                <a:latin typeface="Helvetica"/>
                <a:ea typeface="Helvetica"/>
                <a:cs typeface="Helvetica"/>
                <a:sym typeface="Helvetica"/>
              </a:defRPr>
            </a:pPr>
            <a:r>
              <a:t>Web scale data</a:t>
            </a:r>
          </a:p>
        </p:txBody>
      </p:sp>
      <p:sp>
        <p:nvSpPr>
          <p:cNvPr id="1449" name="Shape 1449"/>
          <p:cNvSpPr/>
          <p:nvPr/>
        </p:nvSpPr>
        <p:spPr>
          <a:xfrm>
            <a:off x="8344631" y="1839174"/>
            <a:ext cx="4280149"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599" indent="-228599">
              <a:buSzPct val="60000"/>
              <a:buChar char="•"/>
              <a:defRPr b="1" sz="3000">
                <a:solidFill>
                  <a:srgbClr val="A6AAA9"/>
                </a:solidFill>
                <a:latin typeface="Helvetica"/>
                <a:ea typeface="Helvetica"/>
                <a:cs typeface="Helvetica"/>
                <a:sym typeface="Helvetica"/>
              </a:defRPr>
            </a:lvl1pPr>
          </a:lstStyle>
          <a:p>
            <a:pPr/>
            <a:r>
              <a:t>Reproducibility Study</a:t>
            </a:r>
          </a:p>
        </p:txBody>
      </p:sp>
      <p:sp>
        <p:nvSpPr>
          <p:cNvPr id="1450" name="Shape 1450"/>
          <p:cNvSpPr/>
          <p:nvPr/>
        </p:nvSpPr>
        <p:spPr>
          <a:xfrm>
            <a:off x="381501" y="7884374"/>
            <a:ext cx="542315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buSzPct val="60000"/>
              <a:buChar char="•"/>
              <a:defRPr b="1" sz="3000">
                <a:latin typeface="Helvetica"/>
                <a:ea typeface="Helvetica"/>
                <a:cs typeface="Helvetica"/>
                <a:sym typeface="Helvetica"/>
              </a:defRPr>
            </a:pPr>
            <a:r>
              <a:t>Understanding more about </a:t>
            </a:r>
          </a:p>
          <a:p>
            <a:pPr>
              <a:defRPr b="1" sz="3000">
                <a:latin typeface="Helvetica"/>
                <a:ea typeface="Helvetica"/>
                <a:cs typeface="Helvetica"/>
                <a:sym typeface="Helvetica"/>
              </a:defRPr>
            </a:pPr>
            <a:r>
              <a:t>Models and Queries</a:t>
            </a:r>
          </a:p>
        </p:txBody>
      </p:sp>
      <p:sp>
        <p:nvSpPr>
          <p:cNvPr id="1451" name="Shape 1451"/>
          <p:cNvSpPr/>
          <p:nvPr/>
        </p:nvSpPr>
        <p:spPr>
          <a:xfrm>
            <a:off x="7344130" y="7884374"/>
            <a:ext cx="5253857"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buSzPct val="60000"/>
              <a:buChar char="•"/>
              <a:defRPr b="1" sz="3000">
                <a:solidFill>
                  <a:srgbClr val="A6AAA9"/>
                </a:solidFill>
                <a:latin typeface="Helvetica"/>
                <a:ea typeface="Helvetica"/>
                <a:cs typeface="Helvetica"/>
                <a:sym typeface="Helvetica"/>
              </a:defRPr>
            </a:pPr>
            <a:r>
              <a:t>New Applications</a:t>
            </a:r>
          </a:p>
          <a:p>
            <a:pPr>
              <a:defRPr b="1" sz="3000">
                <a:solidFill>
                  <a:srgbClr val="A6AAA9"/>
                </a:solidFill>
                <a:latin typeface="Helvetica"/>
                <a:ea typeface="Helvetica"/>
                <a:cs typeface="Helvetica"/>
                <a:sym typeface="Helvetica"/>
              </a:defRPr>
            </a:pPr>
            <a:r>
              <a:t>e.g. Contextual Suggestion</a:t>
            </a:r>
          </a:p>
        </p:txBody>
      </p:sp>
    </p:spTree>
  </p:cSld>
  <p:clrMapOvr>
    <a:masterClrMapping/>
  </p:clrMapOvr>
  <p:transition xmlns:p14="http://schemas.microsoft.com/office/powerpoint/2010/main" spd="med" advClick="1"/>
</p:sld>
</file>

<file path=ppt/slides/slide1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53" name="Shape 1453"/>
          <p:cNvSpPr/>
          <p:nvPr/>
        </p:nvSpPr>
        <p:spPr>
          <a:xfrm>
            <a:off x="1078153" y="2687918"/>
            <a:ext cx="10848493" cy="1435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500">
                <a:latin typeface="Helvetica"/>
                <a:ea typeface="Helvetica"/>
                <a:cs typeface="Helvetica"/>
                <a:sym typeface="Helvetica"/>
              </a:defRPr>
            </a:lvl1pPr>
          </a:lstStyle>
          <a:p>
            <a:pPr/>
            <a:r>
              <a:t>Performance upper bound of single-term queries was discussed in proposal</a:t>
            </a:r>
          </a:p>
        </p:txBody>
      </p:sp>
      <p:sp>
        <p:nvSpPr>
          <p:cNvPr id="1454" name="Shape 145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23.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456" name="Shape 1456"/>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Outline</a:t>
            </a:r>
          </a:p>
        </p:txBody>
      </p:sp>
      <p:sp>
        <p:nvSpPr>
          <p:cNvPr id="1457" name="Shape 1457"/>
          <p:cNvSpPr/>
          <p:nvPr>
            <p:ph type="body" idx="1"/>
          </p:nvPr>
        </p:nvSpPr>
        <p:spPr>
          <a:prstGeom prst="rect">
            <a:avLst/>
          </a:prstGeom>
        </p:spPr>
        <p:txBody>
          <a:bodyPr anchor="t"/>
          <a:lstStyle/>
          <a:p>
            <a:pPr>
              <a:buClr>
                <a:schemeClr val="accent6">
                  <a:lumOff val="-21524"/>
                </a:schemeClr>
              </a:buClr>
              <a:buChar char="✦"/>
              <a:defRPr>
                <a:solidFill>
                  <a:srgbClr val="A6AAA9"/>
                </a:solidFill>
                <a:latin typeface="Helvetica"/>
                <a:ea typeface="Helvetica"/>
                <a:cs typeface="Helvetica"/>
                <a:sym typeface="Helvetica"/>
              </a:defRPr>
            </a:pPr>
            <a:r>
              <a:t>Introduction</a:t>
            </a:r>
          </a:p>
          <a:p>
            <a:pPr>
              <a:buClr>
                <a:schemeClr val="accent6">
                  <a:lumOff val="-21524"/>
                </a:schemeClr>
              </a:buClr>
              <a:buChar char="✦"/>
              <a:defRPr>
                <a:solidFill>
                  <a:srgbClr val="A6AAA9"/>
                </a:solidFill>
                <a:latin typeface="Helvetica"/>
                <a:ea typeface="Helvetica"/>
                <a:cs typeface="Helvetica"/>
                <a:sym typeface="Helvetica"/>
              </a:defRPr>
            </a:pPr>
            <a:r>
              <a:t>Teaching and Learning Tool</a:t>
            </a:r>
          </a:p>
          <a:p>
            <a:pPr>
              <a:buClr>
                <a:schemeClr val="accent6">
                  <a:lumOff val="-21524"/>
                </a:schemeClr>
              </a:buClr>
              <a:buChar char="✦"/>
              <a:defRPr>
                <a:solidFill>
                  <a:srgbClr val="A6AAA9"/>
                </a:solidFill>
                <a:latin typeface="Helvetica"/>
                <a:ea typeface="Helvetica"/>
                <a:cs typeface="Helvetica"/>
                <a:sym typeface="Helvetica"/>
              </a:defRPr>
            </a:pPr>
            <a:r>
              <a:t>Unified IR Evaluation System</a:t>
            </a:r>
          </a:p>
          <a:p>
            <a:pPr>
              <a:buClr>
                <a:schemeClr val="accent6">
                  <a:lumOff val="-21524"/>
                </a:schemeClr>
              </a:buClr>
              <a:buChar char="✦"/>
              <a:defRPr>
                <a:latin typeface="Helvetica"/>
                <a:ea typeface="Helvetica"/>
                <a:cs typeface="Helvetica"/>
                <a:sym typeface="Helvetica"/>
              </a:defRPr>
            </a:pPr>
            <a:r>
              <a:t>Understanding the Models and Queries</a:t>
            </a:r>
          </a:p>
          <a:p>
            <a:pPr>
              <a:buClr>
                <a:schemeClr val="accent6">
                  <a:lumOff val="-21524"/>
                </a:schemeClr>
              </a:buClr>
              <a:buChar char="✦"/>
              <a:defRPr>
                <a:solidFill>
                  <a:srgbClr val="A6AAA9"/>
                </a:solidFill>
                <a:latin typeface="Helvetica"/>
                <a:ea typeface="Helvetica"/>
                <a:cs typeface="Helvetica"/>
                <a:sym typeface="Helvetica"/>
              </a:defRPr>
            </a:pPr>
            <a:r>
              <a:t>Contextual Suggestion</a:t>
            </a:r>
          </a:p>
        </p:txBody>
      </p:sp>
      <p:sp>
        <p:nvSpPr>
          <p:cNvPr id="1458" name="Shape 145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24.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460" name="Shape 1460"/>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461" name="Shape 1461"/>
          <p:cNvSpPr/>
          <p:nvPr>
            <p:ph type="title"/>
          </p:nvPr>
        </p:nvSpPr>
        <p:spPr>
          <a:xfrm>
            <a:off x="563033" y="88900"/>
            <a:ext cx="11878735" cy="2159000"/>
          </a:xfrm>
          <a:prstGeom prst="rect">
            <a:avLst/>
          </a:prstGeom>
        </p:spPr>
        <p:txBody>
          <a:bodyPr/>
          <a:lstStyle>
            <a:lvl1pPr algn="l">
              <a:defRPr b="1" sz="4800">
                <a:latin typeface="Helvetica"/>
                <a:ea typeface="Helvetica"/>
                <a:cs typeface="Helvetica"/>
                <a:sym typeface="Helvetica"/>
              </a:defRPr>
            </a:lvl1pPr>
          </a:lstStyle>
          <a:p>
            <a:pPr/>
            <a:r>
              <a:t>Understanding the ranking functions</a:t>
            </a:r>
          </a:p>
        </p:txBody>
      </p:sp>
      <p:sp>
        <p:nvSpPr>
          <p:cNvPr id="1462" name="Shape 1462"/>
          <p:cNvSpPr/>
          <p:nvPr/>
        </p:nvSpPr>
        <p:spPr>
          <a:xfrm>
            <a:off x="4568604" y="4559300"/>
            <a:ext cx="3867592" cy="635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3500">
                <a:latin typeface="Helvetica"/>
                <a:ea typeface="Helvetica"/>
                <a:cs typeface="Helvetica"/>
                <a:sym typeface="Helvetica"/>
              </a:defRPr>
            </a:lvl1pPr>
          </a:lstStyle>
          <a:p>
            <a:pPr/>
            <a:r>
              <a:t>Ranking Function</a:t>
            </a:r>
          </a:p>
        </p:txBody>
      </p:sp>
      <p:pic>
        <p:nvPicPr>
          <p:cNvPr id="1463" name="pasted-image-filtered.png"/>
          <p:cNvPicPr>
            <a:picLocks noChangeAspect="1"/>
          </p:cNvPicPr>
          <p:nvPr/>
        </p:nvPicPr>
        <p:blipFill>
          <a:blip r:embed="rId2">
            <a:extLst/>
          </a:blip>
          <a:stretch>
            <a:fillRect/>
          </a:stretch>
        </p:blipFill>
        <p:spPr>
          <a:xfrm>
            <a:off x="6020121" y="5263670"/>
            <a:ext cx="964558" cy="635001"/>
          </a:xfrm>
          <a:prstGeom prst="rect">
            <a:avLst/>
          </a:prstGeom>
          <a:ln w="12700">
            <a:miter lim="400000"/>
          </a:ln>
        </p:spPr>
      </p:pic>
      <p:sp>
        <p:nvSpPr>
          <p:cNvPr id="1473" name="Shape 1473"/>
          <p:cNvSpPr/>
          <p:nvPr/>
        </p:nvSpPr>
        <p:spPr>
          <a:xfrm>
            <a:off x="4244288" y="4208465"/>
            <a:ext cx="565559" cy="1914163"/>
          </a:xfrm>
          <a:custGeom>
            <a:avLst/>
            <a:gdLst/>
            <a:ahLst/>
            <a:cxnLst>
              <a:cxn ang="0">
                <a:pos x="wd2" y="hd2"/>
              </a:cxn>
              <a:cxn ang="5400000">
                <a:pos x="wd2" y="hd2"/>
              </a:cxn>
              <a:cxn ang="10800000">
                <a:pos x="wd2" y="hd2"/>
              </a:cxn>
              <a:cxn ang="16200000">
                <a:pos x="wd2" y="hd2"/>
              </a:cxn>
            </a:cxnLst>
            <a:rect l="0" t="0" r="r" b="b"/>
            <a:pathLst>
              <a:path w="16774" h="21600" fill="norm" stroke="1" extrusionOk="0">
                <a:moveTo>
                  <a:pt x="6658" y="21600"/>
                </a:moveTo>
                <a:cubicBezTo>
                  <a:pt x="-4826" y="14701"/>
                  <a:pt x="-1454" y="7501"/>
                  <a:pt x="16774" y="0"/>
                </a:cubicBezTo>
              </a:path>
            </a:pathLst>
          </a:custGeom>
          <a:ln w="63500">
            <a:solidFill>
              <a:schemeClr val="accent1"/>
            </a:solidFill>
            <a:miter lim="400000"/>
          </a:ln>
        </p:spPr>
        <p:txBody>
          <a:bodyPr/>
          <a:lstStyle/>
          <a:p>
            <a:pPr/>
          </a:p>
        </p:txBody>
      </p:sp>
      <p:sp>
        <p:nvSpPr>
          <p:cNvPr id="1474" name="Shape 1474"/>
          <p:cNvSpPr/>
          <p:nvPr/>
        </p:nvSpPr>
        <p:spPr>
          <a:xfrm>
            <a:off x="4843202" y="3620808"/>
            <a:ext cx="1849164" cy="553018"/>
          </a:xfrm>
          <a:custGeom>
            <a:avLst/>
            <a:gdLst/>
            <a:ahLst/>
            <a:cxnLst>
              <a:cxn ang="0">
                <a:pos x="wd2" y="hd2"/>
              </a:cxn>
              <a:cxn ang="5400000">
                <a:pos x="wd2" y="hd2"/>
              </a:cxn>
              <a:cxn ang="10800000">
                <a:pos x="wd2" y="hd2"/>
              </a:cxn>
              <a:cxn ang="16200000">
                <a:pos x="wd2" y="hd2"/>
              </a:cxn>
            </a:cxnLst>
            <a:rect l="0" t="0" r="r" b="b"/>
            <a:pathLst>
              <a:path w="21600" h="18266" fill="norm" stroke="1" extrusionOk="0">
                <a:moveTo>
                  <a:pt x="0" y="18266"/>
                </a:moveTo>
                <a:cubicBezTo>
                  <a:pt x="6922" y="2102"/>
                  <a:pt x="14122" y="-3334"/>
                  <a:pt x="21600" y="1958"/>
                </a:cubicBezTo>
              </a:path>
            </a:pathLst>
          </a:custGeom>
          <a:ln w="63500">
            <a:solidFill>
              <a:schemeClr val="accent2"/>
            </a:solidFill>
            <a:miter lim="400000"/>
          </a:ln>
        </p:spPr>
        <p:txBody>
          <a:bodyPr/>
          <a:lstStyle/>
          <a:p>
            <a:pPr/>
          </a:p>
        </p:txBody>
      </p:sp>
      <p:sp>
        <p:nvSpPr>
          <p:cNvPr id="1466" name="Shape 1466"/>
          <p:cNvSpPr/>
          <p:nvPr/>
        </p:nvSpPr>
        <p:spPr>
          <a:xfrm>
            <a:off x="3651020" y="4107267"/>
            <a:ext cx="59527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1"/>
                </a:solidFill>
                <a:latin typeface="Helvetica"/>
                <a:ea typeface="Helvetica"/>
                <a:cs typeface="Helvetica"/>
                <a:sym typeface="Helvetica"/>
              </a:defRPr>
            </a:lvl1pPr>
          </a:lstStyle>
          <a:p>
            <a:pPr/>
            <a:r>
              <a:t>TF</a:t>
            </a:r>
          </a:p>
        </p:txBody>
      </p:sp>
      <p:sp>
        <p:nvSpPr>
          <p:cNvPr id="1467" name="Shape 1467"/>
          <p:cNvSpPr/>
          <p:nvPr/>
        </p:nvSpPr>
        <p:spPr>
          <a:xfrm>
            <a:off x="5240065" y="3117850"/>
            <a:ext cx="74848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2"/>
                </a:solidFill>
                <a:latin typeface="Helvetica"/>
                <a:ea typeface="Helvetica"/>
                <a:cs typeface="Helvetica"/>
                <a:sym typeface="Helvetica"/>
              </a:defRPr>
            </a:lvl1pPr>
          </a:lstStyle>
          <a:p>
            <a:pPr/>
            <a:r>
              <a:t>IDF</a:t>
            </a:r>
          </a:p>
        </p:txBody>
      </p:sp>
      <p:sp>
        <p:nvSpPr>
          <p:cNvPr id="1475" name="Shape 1475"/>
          <p:cNvSpPr/>
          <p:nvPr/>
        </p:nvSpPr>
        <p:spPr>
          <a:xfrm>
            <a:off x="4465084" y="6154801"/>
            <a:ext cx="2085860" cy="946358"/>
          </a:xfrm>
          <a:custGeom>
            <a:avLst/>
            <a:gdLst/>
            <a:ahLst/>
            <a:cxnLst>
              <a:cxn ang="0">
                <a:pos x="wd2" y="hd2"/>
              </a:cxn>
              <a:cxn ang="5400000">
                <a:pos x="wd2" y="hd2"/>
              </a:cxn>
              <a:cxn ang="10800000">
                <a:pos x="wd2" y="hd2"/>
              </a:cxn>
              <a:cxn ang="16200000">
                <a:pos x="wd2" y="hd2"/>
              </a:cxn>
            </a:cxnLst>
            <a:rect l="0" t="0" r="r" b="b"/>
            <a:pathLst>
              <a:path w="21600" h="20128" fill="norm" stroke="1" extrusionOk="0">
                <a:moveTo>
                  <a:pt x="0" y="0"/>
                </a:moveTo>
                <a:cubicBezTo>
                  <a:pt x="5659" y="14982"/>
                  <a:pt x="12859" y="21600"/>
                  <a:pt x="21600" y="19854"/>
                </a:cubicBezTo>
              </a:path>
            </a:pathLst>
          </a:custGeom>
          <a:ln w="63500">
            <a:solidFill>
              <a:schemeClr val="accent3"/>
            </a:solidFill>
            <a:miter lim="400000"/>
          </a:ln>
        </p:spPr>
        <p:txBody>
          <a:bodyPr/>
          <a:lstStyle/>
          <a:p>
            <a:pPr/>
          </a:p>
        </p:txBody>
      </p:sp>
      <p:sp>
        <p:nvSpPr>
          <p:cNvPr id="1469" name="Shape 1469"/>
          <p:cNvSpPr/>
          <p:nvPr/>
        </p:nvSpPr>
        <p:spPr>
          <a:xfrm>
            <a:off x="4834848" y="6893196"/>
            <a:ext cx="63910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3"/>
                </a:solidFill>
                <a:latin typeface="Helvetica"/>
                <a:ea typeface="Helvetica"/>
                <a:cs typeface="Helvetica"/>
                <a:sym typeface="Helvetica"/>
              </a:defRPr>
            </a:lvl1pPr>
          </a:lstStyle>
          <a:p>
            <a:pPr/>
            <a:r>
              <a:t>DL</a:t>
            </a:r>
          </a:p>
        </p:txBody>
      </p:sp>
      <p:sp>
        <p:nvSpPr>
          <p:cNvPr id="1476" name="Shape 1476"/>
          <p:cNvSpPr/>
          <p:nvPr/>
        </p:nvSpPr>
        <p:spPr>
          <a:xfrm>
            <a:off x="6635008" y="3689919"/>
            <a:ext cx="2297926" cy="3441411"/>
          </a:xfrm>
          <a:custGeom>
            <a:avLst/>
            <a:gdLst/>
            <a:ahLst/>
            <a:cxnLst>
              <a:cxn ang="0">
                <a:pos x="wd2" y="hd2"/>
              </a:cxn>
              <a:cxn ang="5400000">
                <a:pos x="wd2" y="hd2"/>
              </a:cxn>
              <a:cxn ang="10800000">
                <a:pos x="wd2" y="hd2"/>
              </a:cxn>
              <a:cxn ang="16200000">
                <a:pos x="wd2" y="hd2"/>
              </a:cxn>
            </a:cxnLst>
            <a:rect l="0" t="0" r="r" b="b"/>
            <a:pathLst>
              <a:path w="16207" h="21600" fill="norm" stroke="1" extrusionOk="0">
                <a:moveTo>
                  <a:pt x="0" y="21600"/>
                </a:moveTo>
                <a:cubicBezTo>
                  <a:pt x="21167" y="12403"/>
                  <a:pt x="21600" y="5203"/>
                  <a:pt x="1300" y="0"/>
                </a:cubicBezTo>
              </a:path>
            </a:pathLst>
          </a:custGeom>
          <a:ln w="63500">
            <a:solidFill>
              <a:schemeClr val="accent5"/>
            </a:solidFill>
            <a:miter lim="400000"/>
          </a:ln>
        </p:spPr>
        <p:txBody>
          <a:bodyPr/>
          <a:lstStyle/>
          <a:p>
            <a:pPr/>
          </a:p>
        </p:txBody>
      </p:sp>
      <p:sp>
        <p:nvSpPr>
          <p:cNvPr id="1471" name="Shape 1471"/>
          <p:cNvSpPr/>
          <p:nvPr/>
        </p:nvSpPr>
        <p:spPr>
          <a:xfrm>
            <a:off x="9031754" y="5295420"/>
            <a:ext cx="264451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5"/>
                </a:solidFill>
                <a:latin typeface="Helvetica"/>
                <a:ea typeface="Helvetica"/>
                <a:cs typeface="Helvetica"/>
                <a:sym typeface="Helvetica"/>
              </a:defRPr>
            </a:lvl1pPr>
          </a:lstStyle>
          <a:p>
            <a:pPr/>
            <a:r>
              <a:t>Bag-of-Terms</a:t>
            </a:r>
          </a:p>
        </p:txBody>
      </p:sp>
      <p:sp>
        <p:nvSpPr>
          <p:cNvPr id="1472" name="Shape 1472"/>
          <p:cNvSpPr/>
          <p:nvPr/>
        </p:nvSpPr>
        <p:spPr>
          <a:xfrm>
            <a:off x="2715672" y="8076649"/>
            <a:ext cx="757345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What is the Performance Upper Bound?</a:t>
            </a:r>
          </a:p>
        </p:txBody>
      </p:sp>
    </p:spTree>
  </p:cSld>
  <p:clrMapOvr>
    <a:masterClrMapping/>
  </p:clrMapOvr>
  <p:transition xmlns:p14="http://schemas.microsoft.com/office/powerpoint/2010/main" spd="med" advClick="1"/>
</p:sld>
</file>

<file path=ppt/slides/slide125.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478" name="Shape 1478"/>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The Motivation [ICTIR16B]</a:t>
            </a:r>
          </a:p>
        </p:txBody>
      </p:sp>
      <p:sp>
        <p:nvSpPr>
          <p:cNvPr id="1479" name="Shape 1479"/>
          <p:cNvSpPr/>
          <p:nvPr>
            <p:ph type="body" idx="1"/>
          </p:nvPr>
        </p:nvSpPr>
        <p:spPr>
          <a:xfrm>
            <a:off x="1071033" y="2173816"/>
            <a:ext cx="10862734" cy="6286501"/>
          </a:xfrm>
          <a:prstGeom prst="rect">
            <a:avLst/>
          </a:prstGeom>
        </p:spPr>
        <p:txBody>
          <a:bodyPr anchor="t"/>
          <a:lstStyle/>
          <a:p>
            <a:pPr>
              <a:defRPr>
                <a:latin typeface="Helvetica"/>
                <a:ea typeface="Helvetica"/>
                <a:cs typeface="Helvetica"/>
                <a:sym typeface="Helvetica"/>
              </a:defRPr>
            </a:pPr>
            <a:r>
              <a:t>IR Ranking models have been studied for decades</a:t>
            </a:r>
          </a:p>
          <a:p>
            <a:pPr>
              <a:defRPr>
                <a:latin typeface="Helvetica"/>
                <a:ea typeface="Helvetica"/>
                <a:cs typeface="Helvetica"/>
                <a:sym typeface="Helvetica"/>
              </a:defRPr>
            </a:pPr>
            <a:r>
              <a:t>Many models:</a:t>
            </a:r>
          </a:p>
          <a:p>
            <a:pPr lvl="1">
              <a:defRPr>
                <a:latin typeface="Helvetica"/>
                <a:ea typeface="Helvetica"/>
                <a:cs typeface="Helvetica"/>
                <a:sym typeface="Helvetica"/>
              </a:defRPr>
            </a:pPr>
            <a:r>
              <a:t>are based on “bag-of-terms” assumption</a:t>
            </a:r>
          </a:p>
          <a:p>
            <a:pPr lvl="1">
              <a:defRPr>
                <a:latin typeface="Helvetica"/>
                <a:ea typeface="Helvetica"/>
                <a:cs typeface="Helvetica"/>
                <a:sym typeface="Helvetica"/>
              </a:defRPr>
            </a:pPr>
            <a:r>
              <a:t>only play with Document Term Frequency (TF), Inverted Document Frequency (IDF), Document Length (DL) and other collection statistics</a:t>
            </a:r>
          </a:p>
        </p:txBody>
      </p:sp>
      <p:sp>
        <p:nvSpPr>
          <p:cNvPr id="1480" name="Shape 1480"/>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26.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482" name="Shape 1482"/>
          <p:cNvSpPr/>
          <p:nvPr>
            <p:ph type="body" idx="1"/>
          </p:nvPr>
        </p:nvSpPr>
        <p:spPr>
          <a:prstGeom prst="rect">
            <a:avLst/>
          </a:prstGeom>
        </p:spPr>
        <p:txBody>
          <a:bodyPr anchor="t"/>
          <a:lstStyle/>
          <a:p>
            <a:pPr>
              <a:defRPr>
                <a:latin typeface="Helvetica"/>
                <a:ea typeface="Helvetica"/>
                <a:cs typeface="Helvetica"/>
                <a:sym typeface="Helvetica"/>
              </a:defRPr>
            </a:pPr>
            <a:r>
              <a:t>It seems that we reach the performance upper bound…</a:t>
            </a:r>
          </a:p>
          <a:p>
            <a:pPr>
              <a:defRPr>
                <a:latin typeface="Helvetica"/>
                <a:ea typeface="Helvetica"/>
                <a:cs typeface="Helvetica"/>
                <a:sym typeface="Helvetica"/>
              </a:defRPr>
            </a:pPr>
            <a:r>
              <a:t>How can we find such upper bound? If it exists?</a:t>
            </a:r>
          </a:p>
        </p:txBody>
      </p:sp>
      <p:sp>
        <p:nvSpPr>
          <p:cNvPr id="1483" name="Shape 1483"/>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The question is …</a:t>
            </a:r>
          </a:p>
        </p:txBody>
      </p:sp>
      <p:sp>
        <p:nvSpPr>
          <p:cNvPr id="1484" name="Shape 1484"/>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27.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486" name="Shape 1486"/>
          <p:cNvSpPr/>
          <p:nvPr>
            <p:ph type="title"/>
          </p:nvPr>
        </p:nvSpPr>
        <p:spPr>
          <a:xfrm>
            <a:off x="952500" y="88900"/>
            <a:ext cx="11099800" cy="2159000"/>
          </a:xfrm>
          <a:prstGeom prst="rect">
            <a:avLst/>
          </a:prstGeom>
        </p:spPr>
        <p:txBody>
          <a:bodyPr/>
          <a:lstStyle>
            <a:lvl1pPr algn="l">
              <a:defRPr b="1" sz="4000">
                <a:latin typeface="Helvetica"/>
                <a:ea typeface="Helvetica"/>
                <a:cs typeface="Helvetica"/>
                <a:sym typeface="Helvetica"/>
              </a:defRPr>
            </a:lvl1pPr>
          </a:lstStyle>
          <a:p>
            <a:pPr/>
            <a:r>
              <a:t>What are the Contexts and Why Long-term?</a:t>
            </a:r>
          </a:p>
        </p:txBody>
      </p:sp>
      <p:sp>
        <p:nvSpPr>
          <p:cNvPr id="1487" name="Shape 1487"/>
          <p:cNvSpPr/>
          <p:nvPr/>
        </p:nvSpPr>
        <p:spPr>
          <a:xfrm flipV="1">
            <a:off x="6360757" y="2439011"/>
            <a:ext cx="1" cy="3189822"/>
          </a:xfrm>
          <a:prstGeom prst="line">
            <a:avLst/>
          </a:prstGeom>
          <a:ln w="63500">
            <a:solidFill>
              <a:srgbClr val="53585F"/>
            </a:solidFill>
            <a:prstDash val="sysDot"/>
            <a:miter lim="400000"/>
          </a:ln>
        </p:spPr>
        <p:txBody>
          <a:bodyPr lIns="50800" tIns="50800" rIns="50800" bIns="50800" anchor="ctr"/>
          <a:lstStyle/>
          <a:p>
            <a:pPr>
              <a:defRPr sz="2400"/>
            </a:pPr>
          </a:p>
        </p:txBody>
      </p:sp>
      <p:sp>
        <p:nvSpPr>
          <p:cNvPr id="1488" name="Shape 1488"/>
          <p:cNvSpPr/>
          <p:nvPr/>
        </p:nvSpPr>
        <p:spPr>
          <a:xfrm>
            <a:off x="872534" y="3498849"/>
            <a:ext cx="5163985"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82763" indent="-382763" algn="l">
              <a:buSzPct val="75000"/>
              <a:buChar char="•"/>
            </a:pPr>
            <a:r>
              <a:t>Bag-of-terms assumption </a:t>
            </a:r>
          </a:p>
          <a:p>
            <a:pPr algn="l"/>
            <a:r>
              <a:t>of ranking models</a:t>
            </a:r>
          </a:p>
          <a:p>
            <a:pPr marL="382763" indent="-382763" algn="l">
              <a:buSzPct val="75000"/>
              <a:buChar char="•"/>
            </a:pPr>
            <a:r>
              <a:t>Simple signals</a:t>
            </a:r>
          </a:p>
        </p:txBody>
      </p:sp>
      <p:sp>
        <p:nvSpPr>
          <p:cNvPr id="1489" name="Shape 1489"/>
          <p:cNvSpPr/>
          <p:nvPr/>
        </p:nvSpPr>
        <p:spPr>
          <a:xfrm>
            <a:off x="2085480" y="2777066"/>
            <a:ext cx="1768804"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i="1" sz="3500" u="sng">
                <a:solidFill>
                  <a:schemeClr val="accent1"/>
                </a:solidFill>
                <a:latin typeface="Helvetica"/>
                <a:ea typeface="Helvetica"/>
                <a:cs typeface="Helvetica"/>
                <a:sym typeface="Helvetica"/>
              </a:defRPr>
            </a:lvl1pPr>
          </a:lstStyle>
          <a:p>
            <a:pPr/>
            <a:r>
              <a:t>Context</a:t>
            </a:r>
          </a:p>
        </p:txBody>
      </p:sp>
      <p:sp>
        <p:nvSpPr>
          <p:cNvPr id="1490" name="Shape 1490"/>
          <p:cNvSpPr/>
          <p:nvPr/>
        </p:nvSpPr>
        <p:spPr>
          <a:xfrm>
            <a:off x="7922849" y="2777066"/>
            <a:ext cx="2402565"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i="1" sz="3500" u="sng">
                <a:solidFill>
                  <a:schemeClr val="accent2"/>
                </a:solidFill>
                <a:latin typeface="Helvetica"/>
                <a:ea typeface="Helvetica"/>
                <a:cs typeface="Helvetica"/>
                <a:sym typeface="Helvetica"/>
              </a:defRPr>
            </a:lvl1pPr>
          </a:lstStyle>
          <a:p>
            <a:pPr/>
            <a:r>
              <a:t>Long-Term</a:t>
            </a:r>
          </a:p>
        </p:txBody>
      </p:sp>
      <p:sp>
        <p:nvSpPr>
          <p:cNvPr id="1491" name="Shape 1491"/>
          <p:cNvSpPr/>
          <p:nvPr/>
        </p:nvSpPr>
        <p:spPr>
          <a:xfrm>
            <a:off x="6684997" y="3733800"/>
            <a:ext cx="5762409"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82763" indent="-382763" algn="l">
              <a:buSzPct val="75000"/>
              <a:buChar char="•"/>
            </a:pPr>
            <a:r>
              <a:t>It is inspired by looking back </a:t>
            </a:r>
          </a:p>
          <a:p>
            <a:pPr algn="l"/>
            <a:r>
              <a:t>for decades </a:t>
            </a:r>
          </a:p>
        </p:txBody>
      </p:sp>
      <p:sp>
        <p:nvSpPr>
          <p:cNvPr id="1492" name="Shape 1492"/>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28.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494" name="Shape 1494"/>
          <p:cNvSpPr/>
          <p:nvPr>
            <p:ph type="body" idx="1"/>
          </p:nvPr>
        </p:nvSpPr>
        <p:spPr>
          <a:prstGeom prst="rect">
            <a:avLst/>
          </a:prstGeom>
        </p:spPr>
        <p:txBody>
          <a:bodyPr anchor="t"/>
          <a:lstStyle/>
          <a:p>
            <a:pPr>
              <a:defRPr>
                <a:latin typeface="Helvetica"/>
                <a:ea typeface="Helvetica"/>
                <a:cs typeface="Helvetica"/>
                <a:sym typeface="Helvetica"/>
              </a:defRPr>
            </a:pPr>
            <a:r>
              <a:t>It is really hard…</a:t>
            </a:r>
          </a:p>
          <a:p>
            <a:pPr>
              <a:defRPr>
                <a:latin typeface="Helvetica"/>
                <a:ea typeface="Helvetica"/>
                <a:cs typeface="Helvetica"/>
                <a:sym typeface="Helvetica"/>
              </a:defRPr>
            </a:pPr>
            <a:r>
              <a:t>It might be easier if we focus on the simplest case:</a:t>
            </a:r>
          </a:p>
          <a:p>
            <a:pPr lvl="1">
              <a:defRPr>
                <a:latin typeface="Helvetica"/>
                <a:ea typeface="Helvetica"/>
                <a:cs typeface="Helvetica"/>
                <a:sym typeface="Helvetica"/>
              </a:defRPr>
            </a:pPr>
            <a:r>
              <a:t>the queries with only one query term (Single Term Queries)</a:t>
            </a:r>
          </a:p>
        </p:txBody>
      </p:sp>
      <p:sp>
        <p:nvSpPr>
          <p:cNvPr id="1495" name="Shape 1495"/>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Find the performance upper bound:</a:t>
            </a:r>
          </a:p>
        </p:txBody>
      </p:sp>
      <p:sp>
        <p:nvSpPr>
          <p:cNvPr id="1496" name="Shape 1496"/>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29.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498" name="Shape 1498"/>
          <p:cNvSpPr/>
          <p:nvPr>
            <p:ph type="title"/>
          </p:nvPr>
        </p:nvSpPr>
        <p:spPr>
          <a:xfrm>
            <a:off x="520700" y="127000"/>
            <a:ext cx="11099800" cy="2159000"/>
          </a:xfrm>
          <a:prstGeom prst="rect">
            <a:avLst/>
          </a:prstGeom>
        </p:spPr>
        <p:txBody>
          <a:bodyPr/>
          <a:lstStyle>
            <a:lvl1pPr algn="l">
              <a:defRPr b="1" sz="3500">
                <a:latin typeface="Helvetica"/>
                <a:ea typeface="Helvetica"/>
                <a:cs typeface="Helvetica"/>
                <a:sym typeface="Helvetica"/>
              </a:defRPr>
            </a:lvl1pPr>
          </a:lstStyle>
          <a:p>
            <a:pPr/>
            <a:r>
              <a:t>when there is only one query term…</a:t>
            </a:r>
          </a:p>
        </p:txBody>
      </p:sp>
      <p:pic>
        <p:nvPicPr>
          <p:cNvPr id="1499" name="pasted-image.png"/>
          <p:cNvPicPr>
            <a:picLocks noChangeAspect="1"/>
          </p:cNvPicPr>
          <p:nvPr/>
        </p:nvPicPr>
        <p:blipFill>
          <a:blip r:embed="rId2">
            <a:extLst/>
          </a:blip>
          <a:stretch>
            <a:fillRect/>
          </a:stretch>
        </p:blipFill>
        <p:spPr>
          <a:xfrm>
            <a:off x="843990" y="4911938"/>
            <a:ext cx="7479372" cy="1329667"/>
          </a:xfrm>
          <a:prstGeom prst="rect">
            <a:avLst/>
          </a:prstGeom>
          <a:ln w="12700">
            <a:miter lim="400000"/>
          </a:ln>
        </p:spPr>
      </p:pic>
      <p:pic>
        <p:nvPicPr>
          <p:cNvPr id="1500" name="pasted-image.png"/>
          <p:cNvPicPr>
            <a:picLocks noChangeAspect="1"/>
          </p:cNvPicPr>
          <p:nvPr/>
        </p:nvPicPr>
        <p:blipFill>
          <a:blip r:embed="rId3">
            <a:extLst/>
          </a:blip>
          <a:stretch>
            <a:fillRect/>
          </a:stretch>
        </p:blipFill>
        <p:spPr>
          <a:xfrm>
            <a:off x="889000" y="2574421"/>
            <a:ext cx="11099800" cy="1176962"/>
          </a:xfrm>
          <a:prstGeom prst="rect">
            <a:avLst/>
          </a:prstGeom>
          <a:ln w="12700">
            <a:miter lim="400000"/>
          </a:ln>
        </p:spPr>
      </p:pic>
      <p:sp>
        <p:nvSpPr>
          <p:cNvPr id="1501" name="Shape 1501"/>
          <p:cNvSpPr/>
          <p:nvPr/>
        </p:nvSpPr>
        <p:spPr>
          <a:xfrm>
            <a:off x="840130" y="1877483"/>
            <a:ext cx="1333873"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3600">
                <a:latin typeface="Helvetica"/>
                <a:ea typeface="Helvetica"/>
                <a:cs typeface="Helvetica"/>
                <a:sym typeface="Helvetica"/>
              </a:defRPr>
            </a:lvl1pPr>
          </a:lstStyle>
          <a:p>
            <a:pPr/>
            <a:r>
              <a:t>BM25</a:t>
            </a:r>
          </a:p>
        </p:txBody>
      </p:sp>
      <p:sp>
        <p:nvSpPr>
          <p:cNvPr id="1502" name="Shape 1502"/>
          <p:cNvSpPr/>
          <p:nvPr/>
        </p:nvSpPr>
        <p:spPr>
          <a:xfrm>
            <a:off x="785047" y="4188883"/>
            <a:ext cx="8928573"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3600">
                <a:latin typeface="Helvetica"/>
                <a:ea typeface="Helvetica"/>
                <a:cs typeface="Helvetica"/>
                <a:sym typeface="Helvetica"/>
              </a:defRPr>
            </a:lvl1pPr>
          </a:lstStyle>
          <a:p>
            <a:pPr/>
            <a:r>
              <a:t>Pivoted Document Length Normalization</a:t>
            </a:r>
          </a:p>
        </p:txBody>
      </p:sp>
      <p:sp>
        <p:nvSpPr>
          <p:cNvPr id="1503" name="Shape 1503"/>
          <p:cNvSpPr/>
          <p:nvPr/>
        </p:nvSpPr>
        <p:spPr>
          <a:xfrm>
            <a:off x="751119" y="6500283"/>
            <a:ext cx="5677496"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3600">
                <a:latin typeface="Helvetica"/>
                <a:ea typeface="Helvetica"/>
                <a:cs typeface="Helvetica"/>
                <a:sym typeface="Helvetica"/>
              </a:defRPr>
            </a:lvl1pPr>
          </a:lstStyle>
          <a:p>
            <a:pPr/>
            <a:r>
              <a:t>Dirichlet Language Model</a:t>
            </a:r>
          </a:p>
        </p:txBody>
      </p:sp>
      <p:pic>
        <p:nvPicPr>
          <p:cNvPr id="1504" name="pasted-image.png"/>
          <p:cNvPicPr>
            <a:picLocks noChangeAspect="1"/>
          </p:cNvPicPr>
          <p:nvPr/>
        </p:nvPicPr>
        <p:blipFill>
          <a:blip r:embed="rId4">
            <a:extLst/>
          </a:blip>
          <a:stretch>
            <a:fillRect/>
          </a:stretch>
        </p:blipFill>
        <p:spPr>
          <a:xfrm>
            <a:off x="939128" y="7402159"/>
            <a:ext cx="7289097" cy="1498315"/>
          </a:xfrm>
          <a:prstGeom prst="rect">
            <a:avLst/>
          </a:prstGeom>
          <a:ln w="12700">
            <a:miter lim="400000"/>
          </a:ln>
        </p:spPr>
      </p:pic>
      <p:sp>
        <p:nvSpPr>
          <p:cNvPr id="1505" name="Shape 1505"/>
          <p:cNvSpPr/>
          <p:nvPr/>
        </p:nvSpPr>
        <p:spPr>
          <a:xfrm flipV="1">
            <a:off x="2565399" y="2676980"/>
            <a:ext cx="2048934" cy="1120923"/>
          </a:xfrm>
          <a:prstGeom prst="line">
            <a:avLst/>
          </a:prstGeom>
          <a:ln w="63500">
            <a:solidFill>
              <a:schemeClr val="accent5">
                <a:hueOff val="-444211"/>
                <a:satOff val="-14915"/>
                <a:lumOff val="22857"/>
              </a:schemeClr>
            </a:solidFill>
            <a:miter lim="400000"/>
          </a:ln>
        </p:spPr>
        <p:txBody>
          <a:bodyPr lIns="50800" tIns="50800" rIns="50800" bIns="50800" anchor="ctr"/>
          <a:lstStyle/>
          <a:p>
            <a:pPr>
              <a:defRPr sz="2400"/>
            </a:pPr>
          </a:p>
        </p:txBody>
      </p:sp>
      <p:sp>
        <p:nvSpPr>
          <p:cNvPr id="1506" name="Shape 1506"/>
          <p:cNvSpPr/>
          <p:nvPr/>
        </p:nvSpPr>
        <p:spPr>
          <a:xfrm flipV="1">
            <a:off x="2565400" y="5090684"/>
            <a:ext cx="592138" cy="1046548"/>
          </a:xfrm>
          <a:prstGeom prst="line">
            <a:avLst/>
          </a:prstGeom>
          <a:ln w="63500">
            <a:solidFill>
              <a:schemeClr val="accent5">
                <a:hueOff val="-444211"/>
                <a:satOff val="-14915"/>
                <a:lumOff val="22857"/>
              </a:schemeClr>
            </a:solidFill>
            <a:miter lim="400000"/>
          </a:ln>
        </p:spPr>
        <p:txBody>
          <a:bodyPr lIns="50800" tIns="50800" rIns="50800" bIns="50800" anchor="ctr"/>
          <a:lstStyle/>
          <a:p>
            <a:pPr>
              <a:defRPr sz="2400"/>
            </a:pPr>
          </a:p>
        </p:txBody>
      </p:sp>
      <p:sp>
        <p:nvSpPr>
          <p:cNvPr id="1507" name="Shape 1507"/>
          <p:cNvSpPr/>
          <p:nvPr/>
        </p:nvSpPr>
        <p:spPr>
          <a:xfrm flipV="1">
            <a:off x="2912533" y="7677936"/>
            <a:ext cx="688513" cy="1143230"/>
          </a:xfrm>
          <a:prstGeom prst="line">
            <a:avLst/>
          </a:prstGeom>
          <a:ln w="63500">
            <a:solidFill>
              <a:schemeClr val="accent5">
                <a:hueOff val="-444211"/>
                <a:satOff val="-14915"/>
                <a:lumOff val="22857"/>
              </a:schemeClr>
            </a:solidFill>
            <a:miter lim="400000"/>
          </a:ln>
        </p:spPr>
        <p:txBody>
          <a:bodyPr lIns="50800" tIns="50800" rIns="50800" bIns="50800" anchor="ctr"/>
          <a:lstStyle/>
          <a:p>
            <a:pPr>
              <a:defRPr sz="2400"/>
            </a:pPr>
          </a:p>
        </p:txBody>
      </p:sp>
      <p:sp>
        <p:nvSpPr>
          <p:cNvPr id="1508" name="Shape 1508"/>
          <p:cNvSpPr/>
          <p:nvPr/>
        </p:nvSpPr>
        <p:spPr>
          <a:xfrm>
            <a:off x="8690034" y="6739466"/>
            <a:ext cx="3820466"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solidFill>
                  <a:schemeClr val="accent5">
                    <a:hueOff val="-444211"/>
                    <a:satOff val="-14915"/>
                    <a:lumOff val="22857"/>
                  </a:schemeClr>
                </a:solidFill>
              </a:defRPr>
            </a:lvl1pPr>
          </a:lstStyle>
          <a:p>
            <a:pPr/>
            <a:r>
              <a:t>Summarization is omitted</a:t>
            </a:r>
          </a:p>
        </p:txBody>
      </p:sp>
      <p:sp>
        <p:nvSpPr>
          <p:cNvPr id="1509" name="Shape 1509"/>
          <p:cNvSpPr/>
          <p:nvPr/>
        </p:nvSpPr>
        <p:spPr>
          <a:xfrm>
            <a:off x="9524780" y="7222066"/>
            <a:ext cx="2150974"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solidFill>
                  <a:schemeClr val="accent5">
                    <a:hueOff val="-444211"/>
                    <a:satOff val="-14915"/>
                    <a:lumOff val="22857"/>
                  </a:schemeClr>
                </a:solidFill>
              </a:defRPr>
            </a:lvl1pPr>
          </a:lstStyle>
          <a:p>
            <a:pPr/>
            <a:r>
              <a:t>IDF is omitted</a:t>
            </a:r>
          </a:p>
        </p:txBody>
      </p:sp>
      <p:sp>
        <p:nvSpPr>
          <p:cNvPr id="1510" name="Shape 1510"/>
          <p:cNvSpPr/>
          <p:nvPr/>
        </p:nvSpPr>
        <p:spPr>
          <a:xfrm flipV="1">
            <a:off x="9008533" y="2485966"/>
            <a:ext cx="2906713" cy="1117203"/>
          </a:xfrm>
          <a:prstGeom prst="line">
            <a:avLst/>
          </a:prstGeom>
          <a:ln w="63500">
            <a:solidFill>
              <a:schemeClr val="accent5">
                <a:hueOff val="-444211"/>
                <a:satOff val="-14915"/>
                <a:lumOff val="22857"/>
              </a:schemeClr>
            </a:solidFill>
            <a:miter lim="400000"/>
          </a:ln>
        </p:spPr>
        <p:txBody>
          <a:bodyPr lIns="50800" tIns="50800" rIns="50800" bIns="50800" anchor="ctr"/>
          <a:lstStyle/>
          <a:p>
            <a:pPr>
              <a:defRPr sz="2400"/>
            </a:pPr>
          </a:p>
        </p:txBody>
      </p:sp>
      <p:sp>
        <p:nvSpPr>
          <p:cNvPr id="1511" name="Shape 1511"/>
          <p:cNvSpPr/>
          <p:nvPr/>
        </p:nvSpPr>
        <p:spPr>
          <a:xfrm flipV="1">
            <a:off x="6358466" y="4938830"/>
            <a:ext cx="1897460" cy="1184401"/>
          </a:xfrm>
          <a:prstGeom prst="line">
            <a:avLst/>
          </a:prstGeom>
          <a:ln w="63500">
            <a:solidFill>
              <a:schemeClr val="accent5">
                <a:hueOff val="-444211"/>
                <a:satOff val="-14915"/>
                <a:lumOff val="22857"/>
              </a:schemeClr>
            </a:solidFill>
            <a:miter lim="400000"/>
          </a:ln>
        </p:spPr>
        <p:txBody>
          <a:bodyPr lIns="50800" tIns="50800" rIns="50800" bIns="50800" anchor="ctr"/>
          <a:lstStyle/>
          <a:p>
            <a:pPr>
              <a:defRPr sz="2400"/>
            </a:pPr>
          </a:p>
        </p:txBody>
      </p:sp>
      <p:sp>
        <p:nvSpPr>
          <p:cNvPr id="1512" name="Shape 1512"/>
          <p:cNvSpPr/>
          <p:nvPr/>
        </p:nvSpPr>
        <p:spPr>
          <a:xfrm flipV="1">
            <a:off x="5870030" y="2680899"/>
            <a:ext cx="1318170" cy="433773"/>
          </a:xfrm>
          <a:prstGeom prst="line">
            <a:avLst/>
          </a:prstGeom>
          <a:ln w="63500">
            <a:solidFill>
              <a:schemeClr val="accent5">
                <a:hueOff val="-444211"/>
                <a:satOff val="-14915"/>
                <a:lumOff val="22857"/>
              </a:schemeClr>
            </a:solidFill>
            <a:miter lim="400000"/>
          </a:ln>
        </p:spPr>
        <p:txBody>
          <a:bodyPr lIns="50800" tIns="50800" rIns="50800" bIns="50800" anchor="ctr"/>
          <a:lstStyle/>
          <a:p>
            <a:pPr>
              <a:defRPr sz="2400"/>
            </a:pPr>
          </a:p>
        </p:txBody>
      </p:sp>
      <p:sp>
        <p:nvSpPr>
          <p:cNvPr id="1513" name="Shape 1513"/>
          <p:cNvSpPr/>
          <p:nvPr/>
        </p:nvSpPr>
        <p:spPr>
          <a:xfrm flipV="1">
            <a:off x="3751321" y="7871791"/>
            <a:ext cx="215316" cy="469586"/>
          </a:xfrm>
          <a:prstGeom prst="line">
            <a:avLst/>
          </a:prstGeom>
          <a:ln w="63500">
            <a:solidFill>
              <a:schemeClr val="accent5">
                <a:hueOff val="-444211"/>
                <a:satOff val="-14915"/>
                <a:lumOff val="22857"/>
              </a:schemeClr>
            </a:solidFill>
            <a:miter lim="400000"/>
          </a:ln>
        </p:spPr>
        <p:txBody>
          <a:bodyPr lIns="50800" tIns="50800" rIns="50800" bIns="50800" anchor="ctr"/>
          <a:lstStyle/>
          <a:p>
            <a:pPr>
              <a:defRPr sz="2400"/>
            </a:pPr>
          </a:p>
        </p:txBody>
      </p:sp>
      <p:sp>
        <p:nvSpPr>
          <p:cNvPr id="1514" name="Shape 1514"/>
          <p:cNvSpPr/>
          <p:nvPr/>
        </p:nvSpPr>
        <p:spPr>
          <a:xfrm>
            <a:off x="8307332" y="7706534"/>
            <a:ext cx="4585870"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solidFill>
                  <a:schemeClr val="accent5">
                    <a:hueOff val="-444211"/>
                    <a:satOff val="-14915"/>
                    <a:lumOff val="22857"/>
                  </a:schemeClr>
                </a:solidFill>
              </a:defRPr>
            </a:lvl1pPr>
          </a:lstStyle>
          <a:p>
            <a:pPr/>
            <a:r>
              <a:t>Ranking invariants are omitted</a:t>
            </a:r>
          </a:p>
        </p:txBody>
      </p:sp>
      <p:sp>
        <p:nvSpPr>
          <p:cNvPr id="1515" name="Shape 1515"/>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1505"/>
                                        </p:tgtEl>
                                        <p:attrNameLst>
                                          <p:attrName>style.visibility</p:attrName>
                                        </p:attrNameLst>
                                      </p:cBhvr>
                                      <p:to>
                                        <p:strVal val="visible"/>
                                      </p:to>
                                    </p:set>
                                    <p:animEffect filter="dissolve" transition="in">
                                      <p:cBhvr>
                                        <p:cTn id="7" dur="1000"/>
                                        <p:tgtEl>
                                          <p:spTgt spid="1505"/>
                                        </p:tgtEl>
                                      </p:cBhvr>
                                    </p:animEffect>
                                  </p:childTnLst>
                                </p:cTn>
                              </p:par>
                            </p:childTnLst>
                          </p:cTn>
                        </p:par>
                        <p:par>
                          <p:cTn id="8" fill="hold">
                            <p:stCondLst>
                              <p:cond delay="1000"/>
                            </p:stCondLst>
                            <p:childTnLst>
                              <p:par>
                                <p:cTn id="9" presetClass="entr" nodeType="afterEffect" presetID="9" grpId="2" fill="hold">
                                  <p:stCondLst>
                                    <p:cond delay="0"/>
                                  </p:stCondLst>
                                  <p:iterate type="el" backwards="0">
                                    <p:tmAbs val="0"/>
                                  </p:iterate>
                                  <p:childTnLst>
                                    <p:set>
                                      <p:cBhvr>
                                        <p:cTn id="10" fill="hold"/>
                                        <p:tgtEl>
                                          <p:spTgt spid="1506"/>
                                        </p:tgtEl>
                                        <p:attrNameLst>
                                          <p:attrName>style.visibility</p:attrName>
                                        </p:attrNameLst>
                                      </p:cBhvr>
                                      <p:to>
                                        <p:strVal val="visible"/>
                                      </p:to>
                                    </p:set>
                                    <p:animEffect filter="dissolve" transition="in">
                                      <p:cBhvr>
                                        <p:cTn id="11" dur="1000"/>
                                        <p:tgtEl>
                                          <p:spTgt spid="1506"/>
                                        </p:tgtEl>
                                      </p:cBhvr>
                                    </p:animEffect>
                                  </p:childTnLst>
                                </p:cTn>
                              </p:par>
                            </p:childTnLst>
                          </p:cTn>
                        </p:par>
                        <p:par>
                          <p:cTn id="12" fill="hold">
                            <p:stCondLst>
                              <p:cond delay="2000"/>
                            </p:stCondLst>
                            <p:childTnLst>
                              <p:par>
                                <p:cTn id="13" presetClass="entr" nodeType="afterEffect" presetID="9" grpId="3" fill="hold">
                                  <p:stCondLst>
                                    <p:cond delay="0"/>
                                  </p:stCondLst>
                                  <p:iterate type="el" backwards="0">
                                    <p:tmAbs val="0"/>
                                  </p:iterate>
                                  <p:childTnLst>
                                    <p:set>
                                      <p:cBhvr>
                                        <p:cTn id="14" fill="hold"/>
                                        <p:tgtEl>
                                          <p:spTgt spid="1507"/>
                                        </p:tgtEl>
                                        <p:attrNameLst>
                                          <p:attrName>style.visibility</p:attrName>
                                        </p:attrNameLst>
                                      </p:cBhvr>
                                      <p:to>
                                        <p:strVal val="visible"/>
                                      </p:to>
                                    </p:set>
                                    <p:animEffect filter="dissolve" transition="in">
                                      <p:cBhvr>
                                        <p:cTn id="15" dur="1000"/>
                                        <p:tgtEl>
                                          <p:spTgt spid="1507"/>
                                        </p:tgtEl>
                                      </p:cBhvr>
                                    </p:animEffect>
                                  </p:childTnLst>
                                </p:cTn>
                              </p:par>
                            </p:childTnLst>
                          </p:cTn>
                        </p:par>
                        <p:par>
                          <p:cTn id="16" fill="hold">
                            <p:stCondLst>
                              <p:cond delay="3000"/>
                            </p:stCondLst>
                            <p:childTnLst>
                              <p:par>
                                <p:cTn id="17" presetClass="entr" nodeType="afterEffect" presetID="9" grpId="4" fill="hold">
                                  <p:stCondLst>
                                    <p:cond delay="0"/>
                                  </p:stCondLst>
                                  <p:iterate type="el" backwards="0">
                                    <p:tmAbs val="0"/>
                                  </p:iterate>
                                  <p:childTnLst>
                                    <p:set>
                                      <p:cBhvr>
                                        <p:cTn id="18" fill="hold"/>
                                        <p:tgtEl>
                                          <p:spTgt spid="1508"/>
                                        </p:tgtEl>
                                        <p:attrNameLst>
                                          <p:attrName>style.visibility</p:attrName>
                                        </p:attrNameLst>
                                      </p:cBhvr>
                                      <p:to>
                                        <p:strVal val="visible"/>
                                      </p:to>
                                    </p:set>
                                    <p:animEffect filter="dissolve" transition="in">
                                      <p:cBhvr>
                                        <p:cTn id="19" dur="1000"/>
                                        <p:tgtEl>
                                          <p:spTgt spid="1508"/>
                                        </p:tgtEl>
                                      </p:cBhvr>
                                    </p:animEffect>
                                  </p:childTnLst>
                                </p:cTn>
                              </p:par>
                            </p:childTnLst>
                          </p:cTn>
                        </p:par>
                      </p:childTnLst>
                    </p:cTn>
                  </p:par>
                  <p:par>
                    <p:cTn id="20" fill="hold">
                      <p:stCondLst>
                        <p:cond delay="indefinite"/>
                      </p:stCondLst>
                      <p:childTnLst>
                        <p:par>
                          <p:cTn id="21" fill="hold">
                            <p:stCondLst>
                              <p:cond delay="0"/>
                            </p:stCondLst>
                            <p:childTnLst>
                              <p:par>
                                <p:cTn id="22" presetClass="entr" nodeType="clickEffect" presetID="9" grpId="5" fill="hold">
                                  <p:stCondLst>
                                    <p:cond delay="0"/>
                                  </p:stCondLst>
                                  <p:iterate type="el" backwards="0">
                                    <p:tmAbs val="0"/>
                                  </p:iterate>
                                  <p:childTnLst>
                                    <p:set>
                                      <p:cBhvr>
                                        <p:cTn id="23" fill="hold"/>
                                        <p:tgtEl>
                                          <p:spTgt spid="1510"/>
                                        </p:tgtEl>
                                        <p:attrNameLst>
                                          <p:attrName>style.visibility</p:attrName>
                                        </p:attrNameLst>
                                      </p:cBhvr>
                                      <p:to>
                                        <p:strVal val="visible"/>
                                      </p:to>
                                    </p:set>
                                    <p:animEffect filter="dissolve" transition="in">
                                      <p:cBhvr>
                                        <p:cTn id="24" dur="1000"/>
                                        <p:tgtEl>
                                          <p:spTgt spid="1510"/>
                                        </p:tgtEl>
                                      </p:cBhvr>
                                    </p:animEffect>
                                  </p:childTnLst>
                                </p:cTn>
                              </p:par>
                            </p:childTnLst>
                          </p:cTn>
                        </p:par>
                        <p:par>
                          <p:cTn id="25" fill="hold">
                            <p:stCondLst>
                              <p:cond delay="1000"/>
                            </p:stCondLst>
                            <p:childTnLst>
                              <p:par>
                                <p:cTn id="26" presetClass="entr" nodeType="afterEffect" presetID="9" grpId="6" fill="hold">
                                  <p:stCondLst>
                                    <p:cond delay="0"/>
                                  </p:stCondLst>
                                  <p:iterate type="el" backwards="0">
                                    <p:tmAbs val="0"/>
                                  </p:iterate>
                                  <p:childTnLst>
                                    <p:set>
                                      <p:cBhvr>
                                        <p:cTn id="27" fill="hold"/>
                                        <p:tgtEl>
                                          <p:spTgt spid="1511"/>
                                        </p:tgtEl>
                                        <p:attrNameLst>
                                          <p:attrName>style.visibility</p:attrName>
                                        </p:attrNameLst>
                                      </p:cBhvr>
                                      <p:to>
                                        <p:strVal val="visible"/>
                                      </p:to>
                                    </p:set>
                                    <p:animEffect filter="dissolve" transition="in">
                                      <p:cBhvr>
                                        <p:cTn id="28" dur="1000"/>
                                        <p:tgtEl>
                                          <p:spTgt spid="1511"/>
                                        </p:tgtEl>
                                      </p:cBhvr>
                                    </p:animEffect>
                                  </p:childTnLst>
                                </p:cTn>
                              </p:par>
                            </p:childTnLst>
                          </p:cTn>
                        </p:par>
                        <p:par>
                          <p:cTn id="29" fill="hold">
                            <p:stCondLst>
                              <p:cond delay="2000"/>
                            </p:stCondLst>
                            <p:childTnLst>
                              <p:par>
                                <p:cTn id="30" presetClass="entr" nodeType="afterEffect" presetID="9" grpId="7" fill="hold">
                                  <p:stCondLst>
                                    <p:cond delay="0"/>
                                  </p:stCondLst>
                                  <p:iterate type="el" backwards="0">
                                    <p:tmAbs val="0"/>
                                  </p:iterate>
                                  <p:childTnLst>
                                    <p:set>
                                      <p:cBhvr>
                                        <p:cTn id="31" fill="hold"/>
                                        <p:tgtEl>
                                          <p:spTgt spid="1509"/>
                                        </p:tgtEl>
                                        <p:attrNameLst>
                                          <p:attrName>style.visibility</p:attrName>
                                        </p:attrNameLst>
                                      </p:cBhvr>
                                      <p:to>
                                        <p:strVal val="visible"/>
                                      </p:to>
                                    </p:set>
                                    <p:animEffect filter="dissolve" transition="in">
                                      <p:cBhvr>
                                        <p:cTn id="32" dur="1000"/>
                                        <p:tgtEl>
                                          <p:spTgt spid="1509"/>
                                        </p:tgtEl>
                                      </p:cBhvr>
                                    </p:animEffect>
                                  </p:childTnLst>
                                </p:cTn>
                              </p:par>
                            </p:childTnLst>
                          </p:cTn>
                        </p:par>
                      </p:childTnLst>
                    </p:cTn>
                  </p:par>
                  <p:par>
                    <p:cTn id="33" fill="hold">
                      <p:stCondLst>
                        <p:cond delay="indefinite"/>
                      </p:stCondLst>
                      <p:childTnLst>
                        <p:par>
                          <p:cTn id="34" fill="hold">
                            <p:stCondLst>
                              <p:cond delay="0"/>
                            </p:stCondLst>
                            <p:childTnLst>
                              <p:par>
                                <p:cTn id="35" presetClass="entr" nodeType="clickEffect" presetID="9" grpId="8" fill="hold">
                                  <p:stCondLst>
                                    <p:cond delay="0"/>
                                  </p:stCondLst>
                                  <p:iterate type="el" backwards="0">
                                    <p:tmAbs val="0"/>
                                  </p:iterate>
                                  <p:childTnLst>
                                    <p:set>
                                      <p:cBhvr>
                                        <p:cTn id="36" fill="hold"/>
                                        <p:tgtEl>
                                          <p:spTgt spid="1512"/>
                                        </p:tgtEl>
                                        <p:attrNameLst>
                                          <p:attrName>style.visibility</p:attrName>
                                        </p:attrNameLst>
                                      </p:cBhvr>
                                      <p:to>
                                        <p:strVal val="visible"/>
                                      </p:to>
                                    </p:set>
                                    <p:animEffect filter="dissolve" transition="in">
                                      <p:cBhvr>
                                        <p:cTn id="37" dur="1000"/>
                                        <p:tgtEl>
                                          <p:spTgt spid="1512"/>
                                        </p:tgtEl>
                                      </p:cBhvr>
                                    </p:animEffect>
                                  </p:childTnLst>
                                </p:cTn>
                              </p:par>
                            </p:childTnLst>
                          </p:cTn>
                        </p:par>
                        <p:par>
                          <p:cTn id="38" fill="hold">
                            <p:stCondLst>
                              <p:cond delay="1000"/>
                            </p:stCondLst>
                            <p:childTnLst>
                              <p:par>
                                <p:cTn id="39" presetClass="entr" nodeType="afterEffect" presetID="9" grpId="9" fill="hold">
                                  <p:stCondLst>
                                    <p:cond delay="0"/>
                                  </p:stCondLst>
                                  <p:iterate type="el" backwards="0">
                                    <p:tmAbs val="0"/>
                                  </p:iterate>
                                  <p:childTnLst>
                                    <p:set>
                                      <p:cBhvr>
                                        <p:cTn id="40" fill="hold"/>
                                        <p:tgtEl>
                                          <p:spTgt spid="1513"/>
                                        </p:tgtEl>
                                        <p:attrNameLst>
                                          <p:attrName>style.visibility</p:attrName>
                                        </p:attrNameLst>
                                      </p:cBhvr>
                                      <p:to>
                                        <p:strVal val="visible"/>
                                      </p:to>
                                    </p:set>
                                    <p:animEffect filter="dissolve" transition="in">
                                      <p:cBhvr>
                                        <p:cTn id="41" dur="1000"/>
                                        <p:tgtEl>
                                          <p:spTgt spid="1513"/>
                                        </p:tgtEl>
                                      </p:cBhvr>
                                    </p:animEffect>
                                  </p:childTnLst>
                                </p:cTn>
                              </p:par>
                            </p:childTnLst>
                          </p:cTn>
                        </p:par>
                        <p:par>
                          <p:cTn id="42" fill="hold">
                            <p:stCondLst>
                              <p:cond delay="2000"/>
                            </p:stCondLst>
                            <p:childTnLst>
                              <p:par>
                                <p:cTn id="43" presetClass="entr" nodeType="afterEffect" presetID="9" grpId="10" fill="hold">
                                  <p:stCondLst>
                                    <p:cond delay="0"/>
                                  </p:stCondLst>
                                  <p:iterate type="el" backwards="0">
                                    <p:tmAbs val="0"/>
                                  </p:iterate>
                                  <p:childTnLst>
                                    <p:set>
                                      <p:cBhvr>
                                        <p:cTn id="44" fill="hold"/>
                                        <p:tgtEl>
                                          <p:spTgt spid="1514"/>
                                        </p:tgtEl>
                                        <p:attrNameLst>
                                          <p:attrName>style.visibility</p:attrName>
                                        </p:attrNameLst>
                                      </p:cBhvr>
                                      <p:to>
                                        <p:strVal val="visible"/>
                                      </p:to>
                                    </p:set>
                                    <p:animEffect filter="dissolve" transition="in">
                                      <p:cBhvr>
                                        <p:cTn id="45" dur="1000"/>
                                        <p:tgtEl>
                                          <p:spTgt spid="15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12" grpId="8"/>
      <p:bldP build="whole" bldLvl="1" animBg="1" rev="0" advAuto="0" spid="1507" grpId="3"/>
      <p:bldP build="whole" bldLvl="1" animBg="1" rev="0" advAuto="0" spid="1511" grpId="6"/>
      <p:bldP build="whole" bldLvl="1" animBg="1" rev="0" advAuto="0" spid="1510" grpId="5"/>
      <p:bldP build="whole" bldLvl="1" animBg="1" rev="0" advAuto="0" spid="1513" grpId="9"/>
      <p:bldP build="whole" bldLvl="1" animBg="1" rev="0" advAuto="0" spid="1506" grpId="2"/>
      <p:bldP build="whole" bldLvl="1" animBg="1" rev="0" advAuto="0" spid="1505" grpId="1"/>
      <p:bldP build="whole" bldLvl="1" animBg="1" rev="0" advAuto="0" spid="1514" grpId="10"/>
      <p:bldP build="whole" bldLvl="1" animBg="1" rev="0" advAuto="0" spid="1508" grpId="4"/>
      <p:bldP build="whole" bldLvl="1" animBg="1" rev="0" advAuto="0" spid="1509" grpId="7"/>
    </p:bldLst>
  </p:timing>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3" name="Shape 303"/>
          <p:cNvSpPr/>
          <p:nvPr>
            <p:ph type="title"/>
          </p:nvPr>
        </p:nvSpPr>
        <p:spPr>
          <a:prstGeom prst="rect">
            <a:avLst/>
          </a:prstGeom>
        </p:spPr>
        <p:txBody>
          <a:bodyPr/>
          <a:lstStyle>
            <a:lvl1pPr algn="l">
              <a:defRPr b="1" sz="4100">
                <a:latin typeface="Helvetica"/>
                <a:ea typeface="Helvetica"/>
                <a:cs typeface="Helvetica"/>
                <a:sym typeface="Helvetica"/>
              </a:defRPr>
            </a:lvl1pPr>
          </a:lstStyle>
          <a:p>
            <a:pPr/>
            <a:r>
              <a:t>Like humans not only need drilling fire</a:t>
            </a:r>
          </a:p>
        </p:txBody>
      </p:sp>
      <p:sp>
        <p:nvSpPr>
          <p:cNvPr id="304" name="Shape 304"/>
          <p:cNvSpPr/>
          <p:nvPr>
            <p:ph type="sldNum" sz="quarter" idx="2"/>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05" name="pasted-image.png"/>
          <p:cNvPicPr>
            <a:picLocks noChangeAspect="1"/>
          </p:cNvPicPr>
          <p:nvPr/>
        </p:nvPicPr>
        <p:blipFill>
          <a:blip r:embed="rId2">
            <a:extLst/>
          </a:blip>
          <a:stretch>
            <a:fillRect/>
          </a:stretch>
        </p:blipFill>
        <p:spPr>
          <a:xfrm>
            <a:off x="3365500" y="3848100"/>
            <a:ext cx="6146800" cy="3810000"/>
          </a:xfrm>
          <a:prstGeom prst="rect">
            <a:avLst/>
          </a:prstGeom>
          <a:ln w="12700">
            <a:miter lim="400000"/>
          </a:ln>
        </p:spPr>
      </p:pic>
    </p:spTree>
  </p:cSld>
  <p:clrMapOvr>
    <a:masterClrMapping/>
  </p:clrMapOvr>
  <p:transition xmlns:p14="http://schemas.microsoft.com/office/powerpoint/2010/main" spd="med" advClick="1"/>
</p:sld>
</file>

<file path=ppt/slides/slide130.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17" name="Shape 1517"/>
          <p:cNvSpPr/>
          <p:nvPr>
            <p:ph type="title"/>
          </p:nvPr>
        </p:nvSpPr>
        <p:spPr>
          <a:xfrm>
            <a:off x="520700" y="127000"/>
            <a:ext cx="11099800" cy="2159000"/>
          </a:xfrm>
          <a:prstGeom prst="rect">
            <a:avLst/>
          </a:prstGeom>
        </p:spPr>
        <p:txBody>
          <a:bodyPr/>
          <a:lstStyle>
            <a:lvl1pPr algn="l">
              <a:defRPr b="1" sz="3500">
                <a:latin typeface="Helvetica"/>
                <a:ea typeface="Helvetica"/>
                <a:cs typeface="Helvetica"/>
                <a:sym typeface="Helvetica"/>
              </a:defRPr>
            </a:lvl1pPr>
          </a:lstStyle>
          <a:p>
            <a:pPr/>
            <a:r>
              <a:t>If there is only one query term…</a:t>
            </a:r>
          </a:p>
        </p:txBody>
      </p:sp>
      <p:sp>
        <p:nvSpPr>
          <p:cNvPr id="1518" name="Shape 1518"/>
          <p:cNvSpPr/>
          <p:nvPr/>
        </p:nvSpPr>
        <p:spPr>
          <a:xfrm>
            <a:off x="840130" y="1877483"/>
            <a:ext cx="1333873"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3600">
                <a:latin typeface="Helvetica"/>
                <a:ea typeface="Helvetica"/>
                <a:cs typeface="Helvetica"/>
                <a:sym typeface="Helvetica"/>
              </a:defRPr>
            </a:lvl1pPr>
          </a:lstStyle>
          <a:p>
            <a:pPr/>
            <a:r>
              <a:t>BM25</a:t>
            </a:r>
          </a:p>
        </p:txBody>
      </p:sp>
      <p:sp>
        <p:nvSpPr>
          <p:cNvPr id="1519" name="Shape 1519"/>
          <p:cNvSpPr/>
          <p:nvPr/>
        </p:nvSpPr>
        <p:spPr>
          <a:xfrm>
            <a:off x="785047" y="4188883"/>
            <a:ext cx="8928573"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3600">
                <a:latin typeface="Helvetica"/>
                <a:ea typeface="Helvetica"/>
                <a:cs typeface="Helvetica"/>
                <a:sym typeface="Helvetica"/>
              </a:defRPr>
            </a:lvl1pPr>
          </a:lstStyle>
          <a:p>
            <a:pPr/>
            <a:r>
              <a:t>Pivoted Document Length Normalization</a:t>
            </a:r>
          </a:p>
        </p:txBody>
      </p:sp>
      <p:sp>
        <p:nvSpPr>
          <p:cNvPr id="1520" name="Shape 1520"/>
          <p:cNvSpPr/>
          <p:nvPr/>
        </p:nvSpPr>
        <p:spPr>
          <a:xfrm>
            <a:off x="751119" y="6500283"/>
            <a:ext cx="5677496"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3600">
                <a:latin typeface="Helvetica"/>
                <a:ea typeface="Helvetica"/>
                <a:cs typeface="Helvetica"/>
                <a:sym typeface="Helvetica"/>
              </a:defRPr>
            </a:lvl1pPr>
          </a:lstStyle>
          <a:p>
            <a:pPr/>
            <a:r>
              <a:t>Dirichlet Language Model</a:t>
            </a:r>
          </a:p>
        </p:txBody>
      </p:sp>
      <p:pic>
        <p:nvPicPr>
          <p:cNvPr id="1521" name="pasted-image.png"/>
          <p:cNvPicPr>
            <a:picLocks noChangeAspect="1"/>
          </p:cNvPicPr>
          <p:nvPr/>
        </p:nvPicPr>
        <p:blipFill>
          <a:blip r:embed="rId2">
            <a:extLst/>
          </a:blip>
          <a:stretch>
            <a:fillRect/>
          </a:stretch>
        </p:blipFill>
        <p:spPr>
          <a:xfrm>
            <a:off x="848783" y="2545291"/>
            <a:ext cx="7480301" cy="1384301"/>
          </a:xfrm>
          <a:prstGeom prst="rect">
            <a:avLst/>
          </a:prstGeom>
          <a:ln w="12700">
            <a:miter lim="400000"/>
          </a:ln>
        </p:spPr>
      </p:pic>
      <p:pic>
        <p:nvPicPr>
          <p:cNvPr id="1522" name="pasted-image.png"/>
          <p:cNvPicPr>
            <a:picLocks noChangeAspect="1"/>
          </p:cNvPicPr>
          <p:nvPr/>
        </p:nvPicPr>
        <p:blipFill>
          <a:blip r:embed="rId3">
            <a:extLst/>
          </a:blip>
          <a:stretch>
            <a:fillRect/>
          </a:stretch>
        </p:blipFill>
        <p:spPr>
          <a:xfrm>
            <a:off x="901700" y="4902464"/>
            <a:ext cx="5677683" cy="1531959"/>
          </a:xfrm>
          <a:prstGeom prst="rect">
            <a:avLst/>
          </a:prstGeom>
          <a:ln w="12700">
            <a:miter lim="400000"/>
          </a:ln>
        </p:spPr>
      </p:pic>
      <p:pic>
        <p:nvPicPr>
          <p:cNvPr id="1523" name="pasted-image.png"/>
          <p:cNvPicPr>
            <a:picLocks noChangeAspect="1"/>
          </p:cNvPicPr>
          <p:nvPr/>
        </p:nvPicPr>
        <p:blipFill>
          <a:blip r:embed="rId4">
            <a:extLst/>
          </a:blip>
          <a:stretch>
            <a:fillRect/>
          </a:stretch>
        </p:blipFill>
        <p:spPr>
          <a:xfrm>
            <a:off x="829087" y="7213864"/>
            <a:ext cx="5521559" cy="1384301"/>
          </a:xfrm>
          <a:prstGeom prst="rect">
            <a:avLst/>
          </a:prstGeom>
          <a:ln w="12700">
            <a:miter lim="400000"/>
          </a:ln>
        </p:spPr>
      </p:pic>
      <p:sp>
        <p:nvSpPr>
          <p:cNvPr id="1524" name="Shape 1524"/>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31.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26" name="Shape 1526"/>
          <p:cNvSpPr/>
          <p:nvPr>
            <p:ph type="title"/>
          </p:nvPr>
        </p:nvSpPr>
        <p:spPr>
          <a:xfrm>
            <a:off x="520700" y="127000"/>
            <a:ext cx="11099800" cy="2159000"/>
          </a:xfrm>
          <a:prstGeom prst="rect">
            <a:avLst/>
          </a:prstGeom>
        </p:spPr>
        <p:txBody>
          <a:bodyPr/>
          <a:lstStyle>
            <a:lvl1pPr algn="l">
              <a:defRPr b="1" sz="4100">
                <a:latin typeface="Helvetica"/>
                <a:ea typeface="Helvetica"/>
                <a:cs typeface="Helvetica"/>
                <a:sym typeface="Helvetica"/>
              </a:defRPr>
            </a:lvl1pPr>
          </a:lstStyle>
          <a:p>
            <a:pPr/>
            <a:r>
              <a:t>The simplified model for single-term queries</a:t>
            </a:r>
          </a:p>
        </p:txBody>
      </p:sp>
      <p:pic>
        <p:nvPicPr>
          <p:cNvPr id="1527" name="pasted-image.png"/>
          <p:cNvPicPr>
            <a:picLocks noChangeAspect="1"/>
          </p:cNvPicPr>
          <p:nvPr/>
        </p:nvPicPr>
        <p:blipFill>
          <a:blip r:embed="rId2">
            <a:extLst/>
          </a:blip>
          <a:stretch>
            <a:fillRect/>
          </a:stretch>
        </p:blipFill>
        <p:spPr>
          <a:xfrm>
            <a:off x="1925737" y="2794000"/>
            <a:ext cx="9153326" cy="1834487"/>
          </a:xfrm>
          <a:prstGeom prst="rect">
            <a:avLst/>
          </a:prstGeom>
          <a:ln w="12700">
            <a:miter lim="400000"/>
          </a:ln>
        </p:spPr>
      </p:pic>
      <p:sp>
        <p:nvSpPr>
          <p:cNvPr id="1528" name="Shape 1528"/>
          <p:cNvSpPr/>
          <p:nvPr/>
        </p:nvSpPr>
        <p:spPr>
          <a:xfrm>
            <a:off x="1078153" y="5156200"/>
            <a:ext cx="9984894" cy="1193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44500" indent="-444500" algn="l">
              <a:buSzPct val="75000"/>
              <a:buChar char="•"/>
              <a:defRPr sz="3600"/>
            </a:pPr>
            <a:r>
              <a:t>g(*) and h(*) are arbitrary non-linear functions</a:t>
            </a:r>
          </a:p>
          <a:p>
            <a:pPr marL="444500" indent="-444500" algn="l">
              <a:buSzPct val="75000"/>
              <a:buChar char="•"/>
              <a:defRPr sz="3600"/>
            </a:pPr>
            <a:r>
              <a:t>alpha, beta, gamma, c1, c2 are constants</a:t>
            </a:r>
          </a:p>
        </p:txBody>
      </p:sp>
      <p:sp>
        <p:nvSpPr>
          <p:cNvPr id="1529" name="Shape 1529"/>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32.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31" name="Shape 1531"/>
          <p:cNvSpPr/>
          <p:nvPr>
            <p:ph type="body" sz="half" idx="1"/>
          </p:nvPr>
        </p:nvSpPr>
        <p:spPr>
          <a:xfrm>
            <a:off x="1358900" y="2609850"/>
            <a:ext cx="5359533" cy="6286500"/>
          </a:xfrm>
          <a:prstGeom prst="rect">
            <a:avLst/>
          </a:prstGeom>
        </p:spPr>
        <p:txBody>
          <a:bodyPr anchor="t"/>
          <a:lstStyle/>
          <a:p>
            <a:pPr marL="0" indent="0" defTabSz="514095">
              <a:spcBef>
                <a:spcPts val="3600"/>
              </a:spcBef>
              <a:buSzTx/>
              <a:buNone/>
              <a:defRPr sz="3168">
                <a:latin typeface="Helvetica"/>
                <a:ea typeface="Helvetica"/>
                <a:cs typeface="Helvetica"/>
                <a:sym typeface="Helvetica"/>
              </a:defRPr>
            </a:pPr>
            <a:r>
              <a:t>BM25​</a:t>
            </a:r>
          </a:p>
          <a:p>
            <a:pPr marL="0" indent="0" defTabSz="514095">
              <a:spcBef>
                <a:spcPts val="3600"/>
              </a:spcBef>
              <a:buSzTx/>
              <a:buNone/>
              <a:defRPr sz="3168">
                <a:latin typeface="Helvetica"/>
                <a:ea typeface="Helvetica"/>
                <a:cs typeface="Helvetica"/>
                <a:sym typeface="Helvetica"/>
              </a:defRPr>
            </a:pPr>
            <a:r>
              <a:t>Pivoted Normalization​</a:t>
            </a:r>
          </a:p>
          <a:p>
            <a:pPr marL="0" indent="0" defTabSz="514095">
              <a:spcBef>
                <a:spcPts val="3600"/>
              </a:spcBef>
              <a:buSzTx/>
              <a:buNone/>
              <a:defRPr sz="3168">
                <a:latin typeface="Helvetica"/>
                <a:ea typeface="Helvetica"/>
                <a:cs typeface="Helvetica"/>
                <a:sym typeface="Helvetica"/>
              </a:defRPr>
            </a:pPr>
            <a:r>
              <a:t>Dirichlet Language Model​</a:t>
            </a:r>
          </a:p>
          <a:p>
            <a:pPr marL="0" indent="0" defTabSz="514095">
              <a:spcBef>
                <a:spcPts val="3600"/>
              </a:spcBef>
              <a:buSzTx/>
              <a:buNone/>
              <a:defRPr sz="3168">
                <a:latin typeface="Helvetica"/>
                <a:ea typeface="Helvetica"/>
                <a:cs typeface="Helvetica"/>
                <a:sym typeface="Helvetica"/>
              </a:defRPr>
            </a:pPr>
            <a:r>
              <a:t>F2EXP​</a:t>
            </a:r>
          </a:p>
          <a:p>
            <a:pPr marL="0" indent="0" defTabSz="514095">
              <a:spcBef>
                <a:spcPts val="3600"/>
              </a:spcBef>
              <a:buSzTx/>
              <a:buNone/>
              <a:defRPr sz="3168">
                <a:latin typeface="Helvetica"/>
                <a:ea typeface="Helvetica"/>
                <a:cs typeface="Helvetica"/>
                <a:sym typeface="Helvetica"/>
              </a:defRPr>
            </a:pPr>
            <a:r>
              <a:t>BM3​</a:t>
            </a:r>
          </a:p>
          <a:p>
            <a:pPr marL="0" indent="0" defTabSz="514095">
              <a:spcBef>
                <a:spcPts val="3600"/>
              </a:spcBef>
              <a:buSzTx/>
              <a:buNone/>
              <a:defRPr sz="3168">
                <a:latin typeface="Helvetica"/>
                <a:ea typeface="Helvetica"/>
                <a:cs typeface="Helvetica"/>
                <a:sym typeface="Helvetica"/>
              </a:defRPr>
            </a:pPr>
            <a:r>
              <a:t>DIR+​</a:t>
            </a:r>
          </a:p>
          <a:p>
            <a:pPr marL="0" indent="0" defTabSz="514095">
              <a:spcBef>
                <a:spcPts val="3600"/>
              </a:spcBef>
              <a:buSzTx/>
              <a:buNone/>
              <a:defRPr sz="3168">
                <a:latin typeface="Helvetica"/>
                <a:ea typeface="Helvetica"/>
                <a:cs typeface="Helvetica"/>
                <a:sym typeface="Helvetica"/>
              </a:defRPr>
            </a:pPr>
            <a:r>
              <a:t>…​</a:t>
            </a:r>
          </a:p>
        </p:txBody>
      </p:sp>
      <p:sp>
        <p:nvSpPr>
          <p:cNvPr id="1532" name="Shape 1532"/>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Partial list of the models that can be transformed to this form​</a:t>
            </a:r>
          </a:p>
        </p:txBody>
      </p:sp>
      <p:sp>
        <p:nvSpPr>
          <p:cNvPr id="1533" name="Shape 1533"/>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33.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35" name="Shape 1535"/>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Follow the cost/gain analysis of learning-to-rank…​</a:t>
            </a:r>
          </a:p>
        </p:txBody>
      </p:sp>
      <p:pic>
        <p:nvPicPr>
          <p:cNvPr id="1536" name="pasted-image.png"/>
          <p:cNvPicPr>
            <a:picLocks noChangeAspect="1"/>
          </p:cNvPicPr>
          <p:nvPr/>
        </p:nvPicPr>
        <p:blipFill>
          <a:blip r:embed="rId2">
            <a:extLst/>
          </a:blip>
          <a:stretch>
            <a:fillRect/>
          </a:stretch>
        </p:blipFill>
        <p:spPr>
          <a:xfrm>
            <a:off x="907225" y="3928385"/>
            <a:ext cx="10154174" cy="4485709"/>
          </a:xfrm>
          <a:prstGeom prst="rect">
            <a:avLst/>
          </a:prstGeom>
          <a:ln w="12700">
            <a:miter lim="400000"/>
          </a:ln>
        </p:spPr>
      </p:pic>
      <p:sp>
        <p:nvSpPr>
          <p:cNvPr id="1537" name="Shape 1537"/>
          <p:cNvSpPr/>
          <p:nvPr/>
        </p:nvSpPr>
        <p:spPr>
          <a:xfrm>
            <a:off x="975275" y="2669042"/>
            <a:ext cx="3671317"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600"/>
            </a:lvl1pPr>
          </a:lstStyle>
          <a:p>
            <a:pPr/>
            <a:r>
              <a:t>Minimize the cost</a:t>
            </a:r>
          </a:p>
        </p:txBody>
      </p:sp>
      <p:sp>
        <p:nvSpPr>
          <p:cNvPr id="1538" name="Shape 1538"/>
          <p:cNvSpPr/>
          <p:nvPr/>
        </p:nvSpPr>
        <p:spPr>
          <a:xfrm>
            <a:off x="952296" y="3636285"/>
            <a:ext cx="11766120"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200">
                <a:solidFill>
                  <a:schemeClr val="accent1"/>
                </a:solidFill>
              </a:defRPr>
            </a:lvl1pPr>
          </a:lstStyle>
          <a:p>
            <a:pPr/>
            <a:r>
              <a:t>Cost: pairwise cross-entropy cost applied to the logistic of the difference of the model scores.​</a:t>
            </a:r>
          </a:p>
        </p:txBody>
      </p:sp>
      <p:sp>
        <p:nvSpPr>
          <p:cNvPr id="1539" name="Shape 1539"/>
          <p:cNvSpPr/>
          <p:nvPr/>
        </p:nvSpPr>
        <p:spPr>
          <a:xfrm>
            <a:off x="948063" y="5092551"/>
            <a:ext cx="2505406"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200">
                <a:solidFill>
                  <a:schemeClr val="accent1"/>
                </a:solidFill>
              </a:defRPr>
            </a:lvl1pPr>
          </a:lstStyle>
          <a:p>
            <a:pPr/>
            <a:r>
              <a:t>Use gradient boost</a:t>
            </a:r>
          </a:p>
        </p:txBody>
      </p:sp>
      <p:sp>
        <p:nvSpPr>
          <p:cNvPr id="1540" name="Shape 1540"/>
          <p:cNvSpPr/>
          <p:nvPr/>
        </p:nvSpPr>
        <p:spPr>
          <a:xfrm>
            <a:off x="948063" y="6879018"/>
            <a:ext cx="1713028"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200">
                <a:solidFill>
                  <a:schemeClr val="accent1"/>
                </a:solidFill>
              </a:defRPr>
            </a:lvl1pPr>
          </a:lstStyle>
          <a:p>
            <a:pPr/>
            <a:r>
              <a:t>Simplified as</a:t>
            </a:r>
          </a:p>
        </p:txBody>
      </p:sp>
      <p:sp>
        <p:nvSpPr>
          <p:cNvPr id="1541" name="Shape 1541"/>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34.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43" name="Shape 1543"/>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Follow the cost/gain analysis of learning-to-rank…​</a:t>
            </a:r>
          </a:p>
        </p:txBody>
      </p:sp>
      <p:sp>
        <p:nvSpPr>
          <p:cNvPr id="1544" name="Shape 1544"/>
          <p:cNvSpPr/>
          <p:nvPr/>
        </p:nvSpPr>
        <p:spPr>
          <a:xfrm>
            <a:off x="945337" y="2796042"/>
            <a:ext cx="5119726"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600"/>
            </a:lvl1pPr>
          </a:lstStyle>
          <a:p>
            <a:pPr/>
            <a:r>
              <a:t>Minimize the cost (cont.)</a:t>
            </a:r>
          </a:p>
        </p:txBody>
      </p:sp>
      <p:sp>
        <p:nvSpPr>
          <p:cNvPr id="1545" name="Shape 1545"/>
          <p:cNvSpPr/>
          <p:nvPr/>
        </p:nvSpPr>
        <p:spPr>
          <a:xfrm>
            <a:off x="952296" y="3636285"/>
            <a:ext cx="5068343"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200">
                <a:solidFill>
                  <a:schemeClr val="accent1"/>
                </a:solidFill>
              </a:defRPr>
            </a:lvl1pPr>
          </a:lstStyle>
          <a:p>
            <a:pPr/>
            <a:r>
              <a:t>Reduce the cost via stochastic gradient​</a:t>
            </a:r>
          </a:p>
        </p:txBody>
      </p:sp>
      <p:sp>
        <p:nvSpPr>
          <p:cNvPr id="1546" name="Shape 1546"/>
          <p:cNvSpPr/>
          <p:nvPr/>
        </p:nvSpPr>
        <p:spPr>
          <a:xfrm>
            <a:off x="948063" y="5414433"/>
            <a:ext cx="8008189"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200">
                <a:solidFill>
                  <a:schemeClr val="accent1"/>
                </a:solidFill>
              </a:defRPr>
            </a:lvl1pPr>
          </a:lstStyle>
          <a:p>
            <a:pPr/>
            <a:r>
              <a:t>Unfortunately this is the “optimization” cost NOT the actual cost​</a:t>
            </a:r>
          </a:p>
        </p:txBody>
      </p:sp>
      <p:pic>
        <p:nvPicPr>
          <p:cNvPr id="1547" name="pasted-image.png"/>
          <p:cNvPicPr>
            <a:picLocks noChangeAspect="1"/>
          </p:cNvPicPr>
          <p:nvPr/>
        </p:nvPicPr>
        <p:blipFill>
          <a:blip r:embed="rId2">
            <a:extLst/>
          </a:blip>
          <a:stretch>
            <a:fillRect/>
          </a:stretch>
        </p:blipFill>
        <p:spPr>
          <a:xfrm>
            <a:off x="900737" y="4133045"/>
            <a:ext cx="9339697" cy="1216429"/>
          </a:xfrm>
          <a:prstGeom prst="rect">
            <a:avLst/>
          </a:prstGeom>
          <a:ln w="12700">
            <a:miter lim="400000"/>
          </a:ln>
        </p:spPr>
      </p:pic>
      <p:pic>
        <p:nvPicPr>
          <p:cNvPr id="1548" name="屏幕快照 2016-09-08 16.26.18.png"/>
          <p:cNvPicPr>
            <a:picLocks noChangeAspect="1"/>
          </p:cNvPicPr>
          <p:nvPr/>
        </p:nvPicPr>
        <p:blipFill>
          <a:blip r:embed="rId3">
            <a:extLst/>
          </a:blip>
          <a:stretch>
            <a:fillRect/>
          </a:stretch>
        </p:blipFill>
        <p:spPr>
          <a:xfrm>
            <a:off x="1690084" y="6038775"/>
            <a:ext cx="2970816" cy="3097534"/>
          </a:xfrm>
          <a:prstGeom prst="rect">
            <a:avLst/>
          </a:prstGeom>
          <a:ln w="12700">
            <a:miter lim="400000"/>
          </a:ln>
        </p:spPr>
      </p:pic>
      <p:sp>
        <p:nvSpPr>
          <p:cNvPr id="1549" name="Shape 1549"/>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35.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51" name="Shape 1551"/>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Follow the cost/gain analysis of learning-to-rank…​</a:t>
            </a:r>
          </a:p>
        </p:txBody>
      </p:sp>
      <p:sp>
        <p:nvSpPr>
          <p:cNvPr id="1552" name="Shape 1552"/>
          <p:cNvSpPr/>
          <p:nvPr/>
        </p:nvSpPr>
        <p:spPr>
          <a:xfrm>
            <a:off x="949951" y="2796042"/>
            <a:ext cx="3823565"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600"/>
            </a:lvl1pPr>
          </a:lstStyle>
          <a:p>
            <a:pPr/>
            <a:r>
              <a:t>Maximize the gain</a:t>
            </a:r>
          </a:p>
        </p:txBody>
      </p:sp>
      <p:sp>
        <p:nvSpPr>
          <p:cNvPr id="1553" name="Shape 1553"/>
          <p:cNvSpPr/>
          <p:nvPr/>
        </p:nvSpPr>
        <p:spPr>
          <a:xfrm>
            <a:off x="964996" y="3636285"/>
            <a:ext cx="3276551"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200">
                <a:solidFill>
                  <a:schemeClr val="accent1"/>
                </a:solidFill>
              </a:defRPr>
            </a:lvl1pPr>
          </a:lstStyle>
          <a:p>
            <a:pPr/>
            <a:r>
              <a:t>Inspired by LambdaRank</a:t>
            </a:r>
          </a:p>
        </p:txBody>
      </p:sp>
      <p:pic>
        <p:nvPicPr>
          <p:cNvPr id="1554" name="pasted-image.png"/>
          <p:cNvPicPr>
            <a:picLocks noChangeAspect="1"/>
          </p:cNvPicPr>
          <p:nvPr/>
        </p:nvPicPr>
        <p:blipFill>
          <a:blip r:embed="rId2">
            <a:extLst/>
          </a:blip>
          <a:stretch>
            <a:fillRect/>
          </a:stretch>
        </p:blipFill>
        <p:spPr>
          <a:xfrm>
            <a:off x="1976708" y="4260627"/>
            <a:ext cx="9051384" cy="3887402"/>
          </a:xfrm>
          <a:prstGeom prst="rect">
            <a:avLst/>
          </a:prstGeom>
          <a:ln w="12700">
            <a:miter lim="400000"/>
          </a:ln>
        </p:spPr>
      </p:pic>
      <p:sp>
        <p:nvSpPr>
          <p:cNvPr id="1555" name="Shape 1555"/>
          <p:cNvSpPr/>
          <p:nvPr/>
        </p:nvSpPr>
        <p:spPr>
          <a:xfrm rot="5400000">
            <a:off x="5867400" y="5557175"/>
            <a:ext cx="1270000" cy="942183"/>
          </a:xfrm>
          <a:prstGeom prst="rightArrow">
            <a:avLst>
              <a:gd name="adj1" fmla="val 32000"/>
              <a:gd name="adj2" fmla="val 53412"/>
            </a:avLst>
          </a:prstGeom>
          <a:blipFill>
            <a:blip r:embed="rId3"/>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556" name="Shape 1556"/>
          <p:cNvSpPr/>
          <p:nvPr/>
        </p:nvSpPr>
        <p:spPr>
          <a:xfrm>
            <a:off x="8830427" y="4673600"/>
            <a:ext cx="713384" cy="4064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i="1" sz="2000">
                <a:latin typeface="Helvetica"/>
                <a:ea typeface="Helvetica"/>
                <a:cs typeface="Helvetica"/>
                <a:sym typeface="Helvetica"/>
              </a:defRPr>
            </a:lvl1pPr>
          </a:lstStyle>
          <a:p>
            <a:pPr/>
            <a:r>
              <a:t>MAP</a:t>
            </a:r>
          </a:p>
        </p:txBody>
      </p:sp>
      <p:sp>
        <p:nvSpPr>
          <p:cNvPr id="1557" name="Shape 1557"/>
          <p:cNvSpPr/>
          <p:nvPr/>
        </p:nvSpPr>
        <p:spPr>
          <a:xfrm>
            <a:off x="6900333" y="4428066"/>
            <a:ext cx="713383" cy="194668"/>
          </a:xfrm>
          <a:prstGeom prst="rect">
            <a:avLst/>
          </a:prstGeom>
          <a:solidFill>
            <a:srgbClr val="FFFFFF"/>
          </a:solidFill>
          <a:ln w="12700">
            <a:miter lim="400000"/>
          </a:ln>
        </p:spPr>
        <p:txBody>
          <a:bodyPr lIns="50800" tIns="50800" rIns="50800" bIns="50800" anchor="ctr"/>
          <a:lstStyle/>
          <a:p>
            <a:pPr>
              <a:defRPr sz="2400"/>
            </a:pPr>
          </a:p>
        </p:txBody>
      </p:sp>
      <p:sp>
        <p:nvSpPr>
          <p:cNvPr id="1558" name="Shape 155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36.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60" name="Shape 1560"/>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Experiments: Tested Models</a:t>
            </a:r>
          </a:p>
        </p:txBody>
      </p:sp>
      <p:pic>
        <p:nvPicPr>
          <p:cNvPr id="1561" name="pasted-image.png"/>
          <p:cNvPicPr>
            <a:picLocks noChangeAspect="1"/>
          </p:cNvPicPr>
          <p:nvPr/>
        </p:nvPicPr>
        <p:blipFill>
          <a:blip r:embed="rId2">
            <a:extLst/>
          </a:blip>
          <a:stretch>
            <a:fillRect/>
          </a:stretch>
        </p:blipFill>
        <p:spPr>
          <a:xfrm>
            <a:off x="1728009" y="3070542"/>
            <a:ext cx="3724525" cy="5863908"/>
          </a:xfrm>
          <a:prstGeom prst="rect">
            <a:avLst/>
          </a:prstGeom>
          <a:ln w="12700">
            <a:miter lim="400000"/>
          </a:ln>
        </p:spPr>
      </p:pic>
      <p:sp>
        <p:nvSpPr>
          <p:cNvPr id="1562" name="Shape 1562"/>
          <p:cNvSpPr/>
          <p:nvPr/>
        </p:nvSpPr>
        <p:spPr>
          <a:xfrm>
            <a:off x="1490057" y="2351616"/>
            <a:ext cx="1320953"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444500" indent="-444500" algn="l">
              <a:buSzPct val="75000"/>
              <a:buChar char="•"/>
              <a:defRPr sz="3600"/>
            </a:lvl1pPr>
          </a:lstStyle>
          <a:p>
            <a:pPr/>
            <a:r>
              <a:t>DIR</a:t>
            </a:r>
          </a:p>
        </p:txBody>
      </p:sp>
      <p:sp>
        <p:nvSpPr>
          <p:cNvPr id="1563" name="Shape 1563"/>
          <p:cNvSpPr/>
          <p:nvPr/>
        </p:nvSpPr>
        <p:spPr>
          <a:xfrm>
            <a:off x="1490057" y="4527550"/>
            <a:ext cx="1905712"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444500" indent="-444500" algn="l">
              <a:buSzPct val="75000"/>
              <a:buChar char="•"/>
              <a:defRPr sz="3600"/>
            </a:lvl1pPr>
          </a:lstStyle>
          <a:p>
            <a:pPr/>
            <a:r>
              <a:t>TFDL1</a:t>
            </a:r>
          </a:p>
        </p:txBody>
      </p:sp>
      <p:sp>
        <p:nvSpPr>
          <p:cNvPr id="1564" name="Shape 1564"/>
          <p:cNvSpPr/>
          <p:nvPr/>
        </p:nvSpPr>
        <p:spPr>
          <a:xfrm>
            <a:off x="1490057" y="6754283"/>
            <a:ext cx="1905712"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444500" indent="-444500" algn="l">
              <a:buSzPct val="75000"/>
              <a:buChar char="•"/>
              <a:defRPr sz="3600"/>
            </a:lvl1pPr>
          </a:lstStyle>
          <a:p>
            <a:pPr/>
            <a:r>
              <a:t>TFDL2</a:t>
            </a:r>
          </a:p>
        </p:txBody>
      </p:sp>
      <p:sp>
        <p:nvSpPr>
          <p:cNvPr id="1565" name="Shape 1565"/>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37.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67" name="Shape 1567"/>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Collections and Queries</a:t>
            </a:r>
          </a:p>
        </p:txBody>
      </p:sp>
      <p:graphicFrame>
        <p:nvGraphicFramePr>
          <p:cNvPr id="1568" name="Table 1568"/>
          <p:cNvGraphicFramePr/>
          <p:nvPr/>
        </p:nvGraphicFramePr>
        <p:xfrm>
          <a:off x="1259847" y="3189122"/>
          <a:ext cx="10485106" cy="6561271"/>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3495035"/>
                <a:gridCol w="3495035"/>
                <a:gridCol w="3495035"/>
              </a:tblGrid>
              <a:tr h="998816">
                <a:tc>
                  <a:txBody>
                    <a:bodyPr/>
                    <a:lstStyle/>
                    <a:p>
                      <a:pPr defTabSz="914400">
                        <a:defRPr b="0">
                          <a:solidFill>
                            <a:srgbClr val="000000"/>
                          </a:solidFill>
                        </a:defRPr>
                      </a:pPr>
                      <a:r>
                        <a:rPr b="1" sz="2200">
                          <a:solidFill>
                            <a:srgbClr val="FFFFFF"/>
                          </a:solidFill>
                          <a:sym typeface="Helvetica"/>
                        </a:rPr>
                        <a:t>Collections</a:t>
                      </a:r>
                    </a:p>
                  </a:txBody>
                  <a:tcPr marL="50800" marR="50800" marT="50800" marB="50800" anchor="ctr" anchorCtr="0" horzOverflow="overflow">
                    <a:lnB w="0">
                      <a:miter lim="400000"/>
                    </a:lnB>
                  </a:tcPr>
                </a:tc>
                <a:tc>
                  <a:txBody>
                    <a:bodyPr/>
                    <a:lstStyle/>
                    <a:p>
                      <a:pPr defTabSz="914400">
                        <a:defRPr b="0">
                          <a:solidFill>
                            <a:srgbClr val="000000"/>
                          </a:solidFill>
                        </a:defRPr>
                      </a:pPr>
                      <a:r>
                        <a:rPr b="1" sz="2200">
                          <a:solidFill>
                            <a:srgbClr val="FFFFFF"/>
                          </a:solidFill>
                          <a:sym typeface="Helvetica"/>
                        </a:rPr>
                        <a:t>Topics</a:t>
                      </a:r>
                    </a:p>
                  </a:txBody>
                  <a:tcPr marL="50800" marR="50800" marT="50800" marB="50800" anchor="ctr" anchorCtr="0" horzOverflow="overflow"/>
                </a:tc>
                <a:tc>
                  <a:txBody>
                    <a:bodyPr/>
                    <a:lstStyle/>
                    <a:p>
                      <a:pPr defTabSz="914400">
                        <a:defRPr b="0">
                          <a:solidFill>
                            <a:srgbClr val="000000"/>
                          </a:solidFill>
                        </a:defRPr>
                      </a:pPr>
                      <a:r>
                        <a:rPr b="1" sz="2200">
                          <a:solidFill>
                            <a:srgbClr val="FFFFFF"/>
                          </a:solidFill>
                          <a:sym typeface="Helvetica"/>
                        </a:rPr>
                        <a:t># of queries</a:t>
                      </a:r>
                    </a:p>
                  </a:txBody>
                  <a:tcPr marL="50800" marR="50800" marT="50800" marB="50800" anchor="ctr" anchorCtr="0" horzOverflow="overflow"/>
                </a:tc>
              </a:tr>
              <a:tr h="888685">
                <a:tc>
                  <a:txBody>
                    <a:bodyPr/>
                    <a:lstStyle/>
                    <a:p>
                      <a:pPr defTabSz="914400"/>
                      <a:r>
                        <a:rPr sz="2100"/>
                        <a:t>disk1&amp;2</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100"/>
                        <a:t>57,75,77,78</a:t>
                      </a:r>
                    </a:p>
                  </a:txBody>
                  <a:tcPr marL="50800" marR="50800" marT="50800" marB="50800" anchor="ctr" anchorCtr="0" horzOverflow="overflow">
                    <a:lnL w="0">
                      <a:miter lim="400000"/>
                    </a:lnL>
                  </a:tcPr>
                </a:tc>
                <a:tc>
                  <a:txBody>
                    <a:bodyPr/>
                    <a:lstStyle/>
                    <a:p>
                      <a:pPr defTabSz="914400"/>
                      <a:r>
                        <a:rPr sz="2100"/>
                        <a:t>4</a:t>
                      </a:r>
                    </a:p>
                  </a:txBody>
                  <a:tcPr marL="50800" marR="50800" marT="50800" marB="50800" anchor="ctr" anchorCtr="0" horzOverflow="overflow"/>
                </a:tc>
              </a:tr>
              <a:tr h="1215187">
                <a:tc>
                  <a:txBody>
                    <a:bodyPr/>
                    <a:lstStyle/>
                    <a:p>
                      <a:pPr defTabSz="914400"/>
                      <a:r>
                        <a:rPr sz="2100"/>
                        <a:t>ROBUST04</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100"/>
                        <a:t>312,348,349,364,367,379,
392,395,403,417,424</a:t>
                      </a:r>
                    </a:p>
                  </a:txBody>
                  <a:tcPr marL="50800" marR="50800" marT="50800" marB="50800" anchor="ctr" anchorCtr="0" horzOverflow="overflow">
                    <a:lnL w="0">
                      <a:miter lim="400000"/>
                    </a:lnL>
                  </a:tcPr>
                </a:tc>
                <a:tc>
                  <a:txBody>
                    <a:bodyPr/>
                    <a:lstStyle/>
                    <a:p>
                      <a:pPr defTabSz="914400"/>
                      <a:r>
                        <a:rPr sz="2100"/>
                        <a:t>11</a:t>
                      </a:r>
                    </a:p>
                  </a:txBody>
                  <a:tcPr marL="50800" marR="50800" marT="50800" marB="50800" anchor="ctr" anchorCtr="0" horzOverflow="overflow"/>
                </a:tc>
              </a:tr>
              <a:tr h="1002515">
                <a:tc>
                  <a:txBody>
                    <a:bodyPr/>
                    <a:lstStyle/>
                    <a:p>
                      <a:pPr defTabSz="914400"/>
                      <a:r>
                        <a:rPr sz="2100"/>
                        <a:t>WT2G</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100"/>
                        <a:t>403,417,424</a:t>
                      </a:r>
                    </a:p>
                  </a:txBody>
                  <a:tcPr marL="50800" marR="50800" marT="50800" marB="50800" anchor="ctr" anchorCtr="0" horzOverflow="overflow">
                    <a:lnL w="0">
                      <a:miter lim="400000"/>
                    </a:lnL>
                  </a:tcPr>
                </a:tc>
                <a:tc>
                  <a:txBody>
                    <a:bodyPr/>
                    <a:lstStyle/>
                    <a:p>
                      <a:pPr defTabSz="914400"/>
                      <a:r>
                        <a:rPr sz="2100"/>
                        <a:t>3</a:t>
                      </a:r>
                    </a:p>
                  </a:txBody>
                  <a:tcPr marL="50800" marR="50800" marT="50800" marB="50800" anchor="ctr" anchorCtr="0" horzOverflow="overflow"/>
                </a:tc>
              </a:tr>
              <a:tr h="1022752">
                <a:tc>
                  <a:txBody>
                    <a:bodyPr/>
                    <a:lstStyle/>
                    <a:p>
                      <a:pPr defTabSz="914400"/>
                      <a:r>
                        <a:rPr sz="2100"/>
                        <a:t>GOV2</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100"/>
                        <a:t>757,840</a:t>
                      </a:r>
                    </a:p>
                  </a:txBody>
                  <a:tcPr marL="50800" marR="50800" marT="50800" marB="50800" anchor="ctr" anchorCtr="0" horzOverflow="overflow">
                    <a:lnL w="0">
                      <a:miter lim="400000"/>
                    </a:lnL>
                  </a:tcPr>
                </a:tc>
                <a:tc>
                  <a:txBody>
                    <a:bodyPr/>
                    <a:lstStyle/>
                    <a:p>
                      <a:pPr defTabSz="914400"/>
                      <a:r>
                        <a:rPr sz="2100"/>
                        <a:t>2</a:t>
                      </a:r>
                    </a:p>
                  </a:txBody>
                  <a:tcPr marL="50800" marR="50800" marT="50800" marB="50800" anchor="ctr" anchorCtr="0" horzOverflow="overflow"/>
                </a:tc>
              </a:tr>
            </a:tbl>
          </a:graphicData>
        </a:graphic>
      </p:graphicFrame>
      <p:sp>
        <p:nvSpPr>
          <p:cNvPr id="1569" name="Shape 1569"/>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38.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71" name="Shape 1571"/>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Experiment Results</a:t>
            </a:r>
          </a:p>
        </p:txBody>
      </p:sp>
      <p:graphicFrame>
        <p:nvGraphicFramePr>
          <p:cNvPr id="1572" name="Table 1572"/>
          <p:cNvGraphicFramePr/>
          <p:nvPr/>
        </p:nvGraphicFramePr>
        <p:xfrm>
          <a:off x="1259846" y="2370666"/>
          <a:ext cx="10485107" cy="6561271"/>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1747517"/>
                <a:gridCol w="1747517"/>
                <a:gridCol w="1747517"/>
                <a:gridCol w="1747517"/>
                <a:gridCol w="1747517"/>
                <a:gridCol w="1747517"/>
              </a:tblGrid>
              <a:tr h="479686">
                <a:tc>
                  <a:txBody>
                    <a:bodyPr/>
                    <a:lstStyle/>
                    <a:p>
                      <a:pPr defTabSz="914400">
                        <a:defRPr sz="2200">
                          <a:sym typeface="Helvetica"/>
                        </a:defRPr>
                      </a:pPr>
                    </a:p>
                  </a:txBody>
                  <a:tcPr marL="50800" marR="50800" marT="50800" marB="50800" anchor="ctr" anchorCtr="0" horzOverflow="overflow">
                    <a:lnB w="0">
                      <a:miter lim="400000"/>
                    </a:lnB>
                  </a:tcPr>
                </a:tc>
                <a:tc>
                  <a:txBody>
                    <a:bodyPr/>
                    <a:lstStyle/>
                    <a:p>
                      <a:pPr defTabSz="914400">
                        <a:defRPr b="0">
                          <a:solidFill>
                            <a:srgbClr val="000000"/>
                          </a:solidFill>
                        </a:defRPr>
                      </a:pPr>
                      <a:r>
                        <a:rPr b="1" sz="2200">
                          <a:solidFill>
                            <a:srgbClr val="FFFFFF"/>
                          </a:solidFill>
                          <a:sym typeface="Helvetica"/>
                        </a:rPr>
                        <a:t>Models</a:t>
                      </a:r>
                    </a:p>
                  </a:txBody>
                  <a:tcPr marL="50800" marR="50800" marT="50800" marB="50800" anchor="ctr" anchorCtr="0" horzOverflow="overflow"/>
                </a:tc>
                <a:tc>
                  <a:txBody>
                    <a:bodyPr/>
                    <a:lstStyle/>
                    <a:p>
                      <a:pPr defTabSz="914400">
                        <a:defRPr b="0">
                          <a:solidFill>
                            <a:srgbClr val="000000"/>
                          </a:solidFill>
                        </a:defRPr>
                      </a:pPr>
                      <a:r>
                        <a:rPr b="1" sz="2200">
                          <a:solidFill>
                            <a:srgbClr val="FFFFFF"/>
                          </a:solidFill>
                          <a:sym typeface="Helvetica"/>
                        </a:rPr>
                        <a:t>disk1&amp;2</a:t>
                      </a:r>
                    </a:p>
                  </a:txBody>
                  <a:tcPr marL="50800" marR="50800" marT="50800" marB="50800" anchor="ctr" anchorCtr="0" horzOverflow="overflow"/>
                </a:tc>
                <a:tc>
                  <a:txBody>
                    <a:bodyPr/>
                    <a:lstStyle/>
                    <a:p>
                      <a:pPr defTabSz="914400">
                        <a:defRPr b="0">
                          <a:solidFill>
                            <a:srgbClr val="000000"/>
                          </a:solidFill>
                        </a:defRPr>
                      </a:pPr>
                      <a:r>
                        <a:rPr b="1" sz="2200">
                          <a:solidFill>
                            <a:srgbClr val="FFFFFF"/>
                          </a:solidFill>
                          <a:sym typeface="Helvetica"/>
                        </a:rPr>
                        <a:t>Robust04</a:t>
                      </a:r>
                    </a:p>
                  </a:txBody>
                  <a:tcPr marL="50800" marR="50800" marT="50800" marB="50800" anchor="ctr" anchorCtr="0" horzOverflow="overflow"/>
                </a:tc>
                <a:tc>
                  <a:txBody>
                    <a:bodyPr/>
                    <a:lstStyle/>
                    <a:p>
                      <a:pPr defTabSz="914400">
                        <a:defRPr b="0">
                          <a:solidFill>
                            <a:srgbClr val="000000"/>
                          </a:solidFill>
                        </a:defRPr>
                      </a:pPr>
                      <a:r>
                        <a:rPr b="1" sz="2200">
                          <a:solidFill>
                            <a:srgbClr val="FFFFFF"/>
                          </a:solidFill>
                          <a:sym typeface="Helvetica"/>
                        </a:rPr>
                        <a:t>WT2G</a:t>
                      </a:r>
                    </a:p>
                  </a:txBody>
                  <a:tcPr marL="50800" marR="50800" marT="50800" marB="50800" anchor="ctr" anchorCtr="0" horzOverflow="overflow"/>
                </a:tc>
                <a:tc>
                  <a:txBody>
                    <a:bodyPr/>
                    <a:lstStyle/>
                    <a:p>
                      <a:pPr defTabSz="914400">
                        <a:defRPr b="0">
                          <a:solidFill>
                            <a:srgbClr val="000000"/>
                          </a:solidFill>
                        </a:defRPr>
                      </a:pPr>
                      <a:r>
                        <a:rPr b="1" sz="2200">
                          <a:solidFill>
                            <a:srgbClr val="FFFFFF"/>
                          </a:solidFill>
                          <a:sym typeface="Helvetica"/>
                        </a:rPr>
                        <a:t>GOV2</a:t>
                      </a:r>
                    </a:p>
                  </a:txBody>
                  <a:tcPr marL="50800" marR="50800" marT="50800" marB="50800" anchor="ctr" anchorCtr="0" horzOverflow="overflow"/>
                </a:tc>
              </a:tr>
              <a:tr h="626100">
                <a:tc rowSpan="6">
                  <a:txBody>
                    <a:bodyPr/>
                    <a:lstStyle/>
                    <a:p>
                      <a:pPr defTabSz="914400">
                        <a:defRPr b="0">
                          <a:solidFill>
                            <a:srgbClr val="000000"/>
                          </a:solidFill>
                        </a:defRPr>
                      </a:pPr>
                      <a:r>
                        <a:rPr b="1" sz="2100">
                          <a:solidFill>
                            <a:srgbClr val="FFFFFF"/>
                          </a:solidFill>
                          <a:sym typeface="Helvetica"/>
                        </a:rPr>
                        <a:t>Basic Models</a:t>
                      </a:r>
                    </a:p>
                  </a:txBody>
                  <a:tcPr marL="50800" marR="50800" marT="50800" marB="50800" anchor="ctr" anchorCtr="0" horzOverflow="overflow">
                    <a:lnL w="0">
                      <a:miter lim="400000"/>
                    </a:lnL>
                    <a:lnR w="0">
                      <a:miter lim="400000"/>
                    </a:lnR>
                    <a:lnT w="0">
                      <a:miter lim="400000"/>
                    </a:lnT>
                    <a:lnB w="38100">
                      <a:solidFill>
                        <a:schemeClr val="accent1"/>
                      </a:solidFill>
                      <a:miter lim="400000"/>
                    </a:lnB>
                  </a:tcPr>
                </a:tc>
                <a:tc>
                  <a:txBody>
                    <a:bodyPr/>
                    <a:lstStyle/>
                    <a:p>
                      <a:pPr defTabSz="914400"/>
                      <a:r>
                        <a:rPr sz="2100"/>
                        <a:t>DIR</a:t>
                      </a:r>
                    </a:p>
                  </a:txBody>
                  <a:tcPr marL="50800" marR="50800" marT="50800" marB="50800" anchor="ctr" anchorCtr="0" horzOverflow="overflow">
                    <a:lnL w="0">
                      <a:miter lim="400000"/>
                    </a:lnL>
                  </a:tcPr>
                </a:tc>
                <a:tc>
                  <a:txBody>
                    <a:bodyPr/>
                    <a:lstStyle/>
                    <a:p>
                      <a:pPr defTabSz="914400"/>
                      <a:r>
                        <a:rPr sz="2100"/>
                        <a:t>0.4009</a:t>
                      </a:r>
                    </a:p>
                  </a:txBody>
                  <a:tcPr marL="50800" marR="50800" marT="50800" marB="50800" anchor="ctr" anchorCtr="0" horzOverflow="overflow"/>
                </a:tc>
                <a:tc>
                  <a:txBody>
                    <a:bodyPr/>
                    <a:lstStyle/>
                    <a:p>
                      <a:pPr defTabSz="914400"/>
                      <a:r>
                        <a:rPr sz="2100"/>
                        <a:t>0.3823</a:t>
                      </a:r>
                    </a:p>
                  </a:txBody>
                  <a:tcPr marL="50800" marR="50800" marT="50800" marB="50800" anchor="ctr" anchorCtr="0" horzOverflow="overflow"/>
                </a:tc>
                <a:tc>
                  <a:txBody>
                    <a:bodyPr/>
                    <a:lstStyle/>
                    <a:p>
                      <a:pPr defTabSz="914400"/>
                      <a:r>
                        <a:rPr sz="2100"/>
                        <a:t>0.3660</a:t>
                      </a:r>
                    </a:p>
                  </a:txBody>
                  <a:tcPr marL="50800" marR="50800" marT="50800" marB="50800" anchor="ctr" anchorCtr="0" horzOverflow="overflow"/>
                </a:tc>
                <a:tc>
                  <a:txBody>
                    <a:bodyPr/>
                    <a:lstStyle/>
                    <a:p>
                      <a:pPr defTabSz="914400"/>
                      <a:r>
                        <a:rPr sz="2100"/>
                        <a:t>0.2083</a:t>
                      </a:r>
                    </a:p>
                  </a:txBody>
                  <a:tcPr marL="50800" marR="50800" marT="50800" marB="50800" anchor="ctr" anchorCtr="0" horzOverflow="overflow"/>
                </a:tc>
              </a:tr>
              <a:tr h="626100">
                <a:tc vMerge="1">
                  <a:tcPr/>
                </a:tc>
                <a:tc>
                  <a:txBody>
                    <a:bodyPr/>
                    <a:lstStyle/>
                    <a:p>
                      <a:pPr defTabSz="914400"/>
                      <a:r>
                        <a:rPr sz="2100"/>
                        <a:t>BM25</a:t>
                      </a:r>
                    </a:p>
                  </a:txBody>
                  <a:tcPr marL="50800" marR="50800" marT="50800" marB="50800" anchor="ctr" anchorCtr="0" horzOverflow="overflow">
                    <a:lnL w="0">
                      <a:miter lim="400000"/>
                    </a:lnL>
                  </a:tcPr>
                </a:tc>
                <a:tc>
                  <a:txBody>
                    <a:bodyPr/>
                    <a:lstStyle/>
                    <a:p>
                      <a:pPr defTabSz="914400"/>
                      <a:r>
                        <a:rPr b="1" sz="2100">
                          <a:latin typeface="Helvetica"/>
                          <a:ea typeface="Helvetica"/>
                          <a:cs typeface="Helvetica"/>
                          <a:sym typeface="Helvetica"/>
                        </a:rPr>
                        <a:t>0.4016</a:t>
                      </a:r>
                    </a:p>
                  </a:txBody>
                  <a:tcPr marL="50800" marR="50800" marT="50800" marB="50800" anchor="ctr" anchorCtr="0" horzOverflow="overflow"/>
                </a:tc>
                <a:tc>
                  <a:txBody>
                    <a:bodyPr/>
                    <a:lstStyle/>
                    <a:p>
                      <a:pPr defTabSz="914400"/>
                      <a:r>
                        <a:rPr b="1" sz="2100">
                          <a:latin typeface="Helvetica"/>
                          <a:ea typeface="Helvetica"/>
                          <a:cs typeface="Helvetica"/>
                          <a:sym typeface="Helvetica"/>
                        </a:rPr>
                        <a:t>0.3824</a:t>
                      </a:r>
                    </a:p>
                  </a:txBody>
                  <a:tcPr marL="50800" marR="50800" marT="50800" marB="50800" anchor="ctr" anchorCtr="0" horzOverflow="overflow"/>
                </a:tc>
                <a:tc>
                  <a:txBody>
                    <a:bodyPr/>
                    <a:lstStyle/>
                    <a:p>
                      <a:pPr defTabSz="914400"/>
                      <a:r>
                        <a:rPr b="1" sz="2100">
                          <a:latin typeface="Helvetica"/>
                          <a:ea typeface="Helvetica"/>
                          <a:cs typeface="Helvetica"/>
                          <a:sym typeface="Helvetica"/>
                        </a:rPr>
                        <a:t>0.4038</a:t>
                      </a:r>
                    </a:p>
                  </a:txBody>
                  <a:tcPr marL="50800" marR="50800" marT="50800" marB="50800" anchor="ctr" anchorCtr="0" horzOverflow="overflow"/>
                </a:tc>
                <a:tc>
                  <a:txBody>
                    <a:bodyPr/>
                    <a:lstStyle/>
                    <a:p>
                      <a:pPr defTabSz="914400"/>
                      <a:r>
                        <a:rPr sz="2100"/>
                        <a:t>0.2896</a:t>
                      </a:r>
                    </a:p>
                  </a:txBody>
                  <a:tcPr marL="50800" marR="50800" marT="50800" marB="50800" anchor="ctr" anchorCtr="0" horzOverflow="overflow"/>
                </a:tc>
              </a:tr>
              <a:tr h="626100">
                <a:tc vMerge="1">
                  <a:tcPr/>
                </a:tc>
                <a:tc>
                  <a:txBody>
                    <a:bodyPr/>
                    <a:lstStyle/>
                    <a:p>
                      <a:pPr defTabSz="914400"/>
                      <a:r>
                        <a:rPr sz="2100"/>
                        <a:t>PIV</a:t>
                      </a:r>
                    </a:p>
                  </a:txBody>
                  <a:tcPr marL="50800" marR="50800" marT="50800" marB="50800" anchor="ctr" anchorCtr="0" horzOverflow="overflow">
                    <a:lnL w="0">
                      <a:miter lim="400000"/>
                    </a:lnL>
                  </a:tcPr>
                </a:tc>
                <a:tc>
                  <a:txBody>
                    <a:bodyPr/>
                    <a:lstStyle/>
                    <a:p>
                      <a:pPr defTabSz="914400"/>
                      <a:r>
                        <a:rPr sz="2100"/>
                        <a:t>0.3987</a:t>
                      </a:r>
                    </a:p>
                  </a:txBody>
                  <a:tcPr marL="50800" marR="50800" marT="50800" marB="50800" anchor="ctr" anchorCtr="0" horzOverflow="overflow"/>
                </a:tc>
                <a:tc>
                  <a:txBody>
                    <a:bodyPr/>
                    <a:lstStyle/>
                    <a:p>
                      <a:pPr defTabSz="914400"/>
                      <a:r>
                        <a:rPr sz="2100"/>
                        <a:t>0.3812</a:t>
                      </a:r>
                    </a:p>
                  </a:txBody>
                  <a:tcPr marL="50800" marR="50800" marT="50800" marB="50800" anchor="ctr" anchorCtr="0" horzOverflow="overflow"/>
                </a:tc>
                <a:tc>
                  <a:txBody>
                    <a:bodyPr/>
                    <a:lstStyle/>
                    <a:p>
                      <a:pPr defTabSz="914400"/>
                      <a:r>
                        <a:rPr b="1" sz="2100">
                          <a:latin typeface="Helvetica"/>
                          <a:ea typeface="Helvetica"/>
                          <a:cs typeface="Helvetica"/>
                          <a:sym typeface="Helvetica"/>
                        </a:rPr>
                        <a:t>0.4038</a:t>
                      </a:r>
                    </a:p>
                  </a:txBody>
                  <a:tcPr marL="50800" marR="50800" marT="50800" marB="50800" anchor="ctr" anchorCtr="0" horzOverflow="overflow"/>
                </a:tc>
                <a:tc>
                  <a:txBody>
                    <a:bodyPr/>
                    <a:lstStyle/>
                    <a:p>
                      <a:pPr defTabSz="914400"/>
                      <a:r>
                        <a:rPr b="1" sz="2100">
                          <a:latin typeface="Helvetica"/>
                          <a:ea typeface="Helvetica"/>
                          <a:cs typeface="Helvetica"/>
                          <a:sym typeface="Helvetica"/>
                        </a:rPr>
                        <a:t>0.3079</a:t>
                      </a:r>
                    </a:p>
                  </a:txBody>
                  <a:tcPr marL="50800" marR="50800" marT="50800" marB="50800" anchor="ctr" anchorCtr="0" horzOverflow="overflow"/>
                </a:tc>
              </a:tr>
              <a:tr h="626100">
                <a:tc vMerge="1">
                  <a:tcPr/>
                </a:tc>
                <a:tc>
                  <a:txBody>
                    <a:bodyPr/>
                    <a:lstStyle/>
                    <a:p>
                      <a:pPr defTabSz="914400"/>
                      <a:r>
                        <a:rPr sz="2100"/>
                        <a:t>F2EXP</a:t>
                      </a:r>
                    </a:p>
                  </a:txBody>
                  <a:tcPr marL="50800" marR="50800" marT="50800" marB="50800" anchor="ctr" anchorCtr="0" horzOverflow="overflow">
                    <a:lnL w="0">
                      <a:miter lim="400000"/>
                    </a:lnL>
                  </a:tcPr>
                </a:tc>
                <a:tc>
                  <a:txBody>
                    <a:bodyPr/>
                    <a:lstStyle/>
                    <a:p>
                      <a:pPr defTabSz="914400"/>
                      <a:r>
                        <a:rPr sz="2100"/>
                        <a:t>0.4000</a:t>
                      </a:r>
                    </a:p>
                  </a:txBody>
                  <a:tcPr marL="50800" marR="50800" marT="50800" marB="50800" anchor="ctr" anchorCtr="0" horzOverflow="overflow"/>
                </a:tc>
                <a:tc>
                  <a:txBody>
                    <a:bodyPr/>
                    <a:lstStyle/>
                    <a:p>
                      <a:pPr defTabSz="914400"/>
                      <a:r>
                        <a:rPr sz="2100"/>
                        <a:t>0.3682</a:t>
                      </a:r>
                    </a:p>
                  </a:txBody>
                  <a:tcPr marL="50800" marR="50800" marT="50800" marB="50800" anchor="ctr" anchorCtr="0" horzOverflow="overflow"/>
                </a:tc>
                <a:tc>
                  <a:txBody>
                    <a:bodyPr/>
                    <a:lstStyle/>
                    <a:p>
                      <a:pPr defTabSz="914400"/>
                      <a:r>
                        <a:rPr sz="2100"/>
                        <a:t>0.3183</a:t>
                      </a:r>
                    </a:p>
                  </a:txBody>
                  <a:tcPr marL="50800" marR="50800" marT="50800" marB="50800" anchor="ctr" anchorCtr="0" horzOverflow="overflow"/>
                </a:tc>
                <a:tc>
                  <a:txBody>
                    <a:bodyPr/>
                    <a:lstStyle/>
                    <a:p>
                      <a:pPr defTabSz="914400"/>
                      <a:r>
                        <a:rPr sz="2100"/>
                        <a:t>0.1950</a:t>
                      </a:r>
                    </a:p>
                  </a:txBody>
                  <a:tcPr marL="50800" marR="50800" marT="50800" marB="50800" anchor="ctr" anchorCtr="0" horzOverflow="overflow"/>
                </a:tc>
              </a:tr>
              <a:tr h="626100">
                <a:tc vMerge="1">
                  <a:tcPr/>
                </a:tc>
                <a:tc>
                  <a:txBody>
                    <a:bodyPr/>
                    <a:lstStyle/>
                    <a:p>
                      <a:pPr defTabSz="914400"/>
                      <a:r>
                        <a:rPr sz="2100"/>
                        <a:t>BM3</a:t>
                      </a:r>
                    </a:p>
                  </a:txBody>
                  <a:tcPr marL="50800" marR="50800" marT="50800" marB="50800" anchor="ctr" anchorCtr="0" horzOverflow="overflow">
                    <a:lnL w="0">
                      <a:miter lim="400000"/>
                    </a:lnL>
                  </a:tcPr>
                </a:tc>
                <a:tc>
                  <a:txBody>
                    <a:bodyPr/>
                    <a:lstStyle/>
                    <a:p>
                      <a:pPr defTabSz="914400"/>
                      <a:r>
                        <a:rPr sz="2100"/>
                        <a:t>0.4015</a:t>
                      </a:r>
                    </a:p>
                  </a:txBody>
                  <a:tcPr marL="50800" marR="50800" marT="50800" marB="50800" anchor="ctr" anchorCtr="0" horzOverflow="overflow"/>
                </a:tc>
                <a:tc>
                  <a:txBody>
                    <a:bodyPr/>
                    <a:lstStyle/>
                    <a:p>
                      <a:pPr defTabSz="914400"/>
                      <a:r>
                        <a:rPr sz="2100"/>
                        <a:t>0.3823</a:t>
                      </a:r>
                    </a:p>
                  </a:txBody>
                  <a:tcPr marL="50800" marR="50800" marT="50800" marB="50800" anchor="ctr" anchorCtr="0" horzOverflow="overflow"/>
                </a:tc>
                <a:tc>
                  <a:txBody>
                    <a:bodyPr/>
                    <a:lstStyle/>
                    <a:p>
                      <a:pPr defTabSz="914400"/>
                      <a:r>
                        <a:rPr sz="2100"/>
                        <a:t>0.3792</a:t>
                      </a:r>
                    </a:p>
                  </a:txBody>
                  <a:tcPr marL="50800" marR="50800" marT="50800" marB="50800" anchor="ctr" anchorCtr="0" horzOverflow="overflow"/>
                </a:tc>
                <a:tc>
                  <a:txBody>
                    <a:bodyPr/>
                    <a:lstStyle/>
                    <a:p>
                      <a:pPr defTabSz="914400"/>
                      <a:r>
                        <a:rPr sz="2100"/>
                        <a:t>0.2554</a:t>
                      </a:r>
                    </a:p>
                  </a:txBody>
                  <a:tcPr marL="50800" marR="50800" marT="50800" marB="50800" anchor="ctr" anchorCtr="0" horzOverflow="overflow"/>
                </a:tc>
              </a:tr>
              <a:tr h="626100">
                <a:tc vMerge="1">
                  <a:tcPr/>
                </a:tc>
                <a:tc>
                  <a:txBody>
                    <a:bodyPr/>
                    <a:lstStyle/>
                    <a:p>
                      <a:pPr defTabSz="914400"/>
                      <a:r>
                        <a:rPr sz="2100"/>
                        <a:t>DIR+</a:t>
                      </a:r>
                    </a:p>
                  </a:txBody>
                  <a:tcPr marL="50800" marR="50800" marT="50800" marB="50800" anchor="ctr" anchorCtr="0" horzOverflow="overflow">
                    <a:lnL w="0">
                      <a:miter lim="400000"/>
                    </a:lnL>
                    <a:lnB w="38100">
                      <a:solidFill>
                        <a:schemeClr val="accent1"/>
                      </a:solidFill>
                      <a:miter lim="400000"/>
                    </a:lnB>
                  </a:tcPr>
                </a:tc>
                <a:tc>
                  <a:txBody>
                    <a:bodyPr/>
                    <a:lstStyle/>
                    <a:p>
                      <a:pPr defTabSz="914400"/>
                      <a:r>
                        <a:rPr sz="2100"/>
                        <a:t>0.4009</a:t>
                      </a:r>
                    </a:p>
                  </a:txBody>
                  <a:tcPr marL="50800" marR="50800" marT="50800" marB="50800" anchor="ctr" anchorCtr="0" horzOverflow="overflow">
                    <a:lnB w="38100">
                      <a:solidFill>
                        <a:schemeClr val="accent1"/>
                      </a:solidFill>
                      <a:miter lim="400000"/>
                    </a:lnB>
                  </a:tcPr>
                </a:tc>
                <a:tc>
                  <a:txBody>
                    <a:bodyPr/>
                    <a:lstStyle/>
                    <a:p>
                      <a:pPr defTabSz="914400"/>
                      <a:r>
                        <a:rPr sz="2100"/>
                        <a:t>0.3823</a:t>
                      </a:r>
                    </a:p>
                  </a:txBody>
                  <a:tcPr marL="50800" marR="50800" marT="50800" marB="50800" anchor="ctr" anchorCtr="0" horzOverflow="overflow">
                    <a:lnB w="38100">
                      <a:solidFill>
                        <a:schemeClr val="accent1"/>
                      </a:solidFill>
                      <a:miter lim="400000"/>
                    </a:lnB>
                  </a:tcPr>
                </a:tc>
                <a:tc>
                  <a:txBody>
                    <a:bodyPr/>
                    <a:lstStyle/>
                    <a:p>
                      <a:pPr defTabSz="914400"/>
                      <a:r>
                        <a:rPr sz="2100"/>
                        <a:t>0.3794</a:t>
                      </a:r>
                    </a:p>
                  </a:txBody>
                  <a:tcPr marL="50800" marR="50800" marT="50800" marB="50800" anchor="ctr" anchorCtr="0" horzOverflow="overflow">
                    <a:lnB w="38100">
                      <a:solidFill>
                        <a:schemeClr val="accent1"/>
                      </a:solidFill>
                      <a:miter lim="400000"/>
                    </a:lnB>
                  </a:tcPr>
                </a:tc>
                <a:tc>
                  <a:txBody>
                    <a:bodyPr/>
                    <a:lstStyle/>
                    <a:p>
                      <a:pPr defTabSz="914400"/>
                      <a:r>
                        <a:rPr sz="2100"/>
                        <a:t>0.2083</a:t>
                      </a:r>
                    </a:p>
                  </a:txBody>
                  <a:tcPr marL="50800" marR="50800" marT="50800" marB="50800" anchor="ctr" anchorCtr="0" horzOverflow="overflow">
                    <a:lnB w="38100">
                      <a:solidFill>
                        <a:schemeClr val="accent1"/>
                      </a:solidFill>
                      <a:miter lim="400000"/>
                    </a:lnB>
                  </a:tcPr>
                </a:tc>
              </a:tr>
              <a:tr h="774994">
                <a:tc rowSpan="3">
                  <a:txBody>
                    <a:bodyPr/>
                    <a:lstStyle/>
                    <a:p>
                      <a:pPr defTabSz="914400">
                        <a:defRPr b="0">
                          <a:solidFill>
                            <a:srgbClr val="000000"/>
                          </a:solidFill>
                        </a:defRPr>
                      </a:pPr>
                      <a:r>
                        <a:rPr b="1" sz="2100">
                          <a:solidFill>
                            <a:srgbClr val="FFFFFF"/>
                          </a:solidFill>
                          <a:sym typeface="Helvetica"/>
                        </a:rPr>
                        <a:t>Upper Bounds</a:t>
                      </a:r>
                    </a:p>
                  </a:txBody>
                  <a:tcPr marL="50800" marR="50800" marT="50800" marB="50800" anchor="ctr" anchorCtr="0" horzOverflow="overflow">
                    <a:lnL w="0">
                      <a:miter lim="400000"/>
                    </a:lnL>
                    <a:lnR w="0">
                      <a:miter lim="400000"/>
                    </a:lnR>
                    <a:lnT w="38100">
                      <a:solidFill>
                        <a:schemeClr val="accent1"/>
                      </a:solidFill>
                      <a:miter lim="400000"/>
                    </a:lnT>
                    <a:lnB w="0">
                      <a:miter lim="400000"/>
                    </a:lnB>
                  </a:tcPr>
                </a:tc>
                <a:tc>
                  <a:txBody>
                    <a:bodyPr/>
                    <a:lstStyle/>
                    <a:p>
                      <a:pPr defTabSz="914400">
                        <a:defRPr sz="2100"/>
                      </a:pPr>
                      <a:r>
                        <a:t>DIR</a:t>
                      </a:r>
                      <a:r>
                        <a:rPr baseline="47619" spc="0"/>
                        <a:t>U</a:t>
                      </a:r>
                    </a:p>
                  </a:txBody>
                  <a:tcPr marL="50800" marR="50800" marT="50800" marB="50800" anchor="ctr" anchorCtr="0" horzOverflow="overflow">
                    <a:lnL w="0">
                      <a:miter lim="400000"/>
                    </a:lnL>
                    <a:lnT w="38100">
                      <a:solidFill>
                        <a:schemeClr val="accent1"/>
                      </a:solidFill>
                      <a:miter lim="400000"/>
                    </a:lnT>
                  </a:tcPr>
                </a:tc>
                <a:tc>
                  <a:txBody>
                    <a:bodyPr/>
                    <a:lstStyle/>
                    <a:p>
                      <a:pPr defTabSz="914400"/>
                      <a:r>
                        <a:rPr sz="2100"/>
                        <a:t>0.4244</a:t>
                      </a:r>
                    </a:p>
                  </a:txBody>
                  <a:tcPr marL="50800" marR="50800" marT="50800" marB="50800" anchor="ctr" anchorCtr="0" horzOverflow="overflow">
                    <a:lnT w="38100">
                      <a:solidFill>
                        <a:schemeClr val="accent1"/>
                      </a:solidFill>
                      <a:miter lim="400000"/>
                    </a:lnT>
                  </a:tcPr>
                </a:tc>
                <a:tc>
                  <a:txBody>
                    <a:bodyPr/>
                    <a:lstStyle/>
                    <a:p>
                      <a:pPr defTabSz="914400"/>
                      <a:r>
                        <a:rPr sz="2100"/>
                        <a:t>0.4136</a:t>
                      </a:r>
                    </a:p>
                  </a:txBody>
                  <a:tcPr marL="50800" marR="50800" marT="50800" marB="50800" anchor="ctr" anchorCtr="0" horzOverflow="overflow">
                    <a:lnT w="38100">
                      <a:solidFill>
                        <a:schemeClr val="accent1"/>
                      </a:solidFill>
                      <a:miter lim="400000"/>
                    </a:lnT>
                  </a:tcPr>
                </a:tc>
                <a:tc>
                  <a:txBody>
                    <a:bodyPr/>
                    <a:lstStyle/>
                    <a:p>
                      <a:pPr defTabSz="914400"/>
                      <a:r>
                        <a:rPr sz="2100"/>
                        <a:t>0.4055</a:t>
                      </a:r>
                    </a:p>
                  </a:txBody>
                  <a:tcPr marL="50800" marR="50800" marT="50800" marB="50800" anchor="ctr" anchorCtr="0" horzOverflow="overflow">
                    <a:lnT w="38100">
                      <a:solidFill>
                        <a:schemeClr val="accent1"/>
                      </a:solidFill>
                      <a:miter lim="400000"/>
                    </a:lnT>
                  </a:tcPr>
                </a:tc>
                <a:tc>
                  <a:txBody>
                    <a:bodyPr/>
                    <a:lstStyle/>
                    <a:p>
                      <a:pPr defTabSz="914400"/>
                      <a:r>
                        <a:rPr sz="2100"/>
                        <a:t>0.2724</a:t>
                      </a:r>
                    </a:p>
                  </a:txBody>
                  <a:tcPr marL="50800" marR="50800" marT="50800" marB="50800" anchor="ctr" anchorCtr="0" horzOverflow="overflow">
                    <a:lnT w="38100">
                      <a:solidFill>
                        <a:schemeClr val="accent1"/>
                      </a:solidFill>
                      <a:miter lim="400000"/>
                    </a:lnT>
                  </a:tcPr>
                </a:tc>
              </a:tr>
              <a:tr h="774994">
                <a:tc vMerge="1">
                  <a:tcPr/>
                </a:tc>
                <a:tc>
                  <a:txBody>
                    <a:bodyPr/>
                    <a:lstStyle/>
                    <a:p>
                      <a:pPr defTabSz="914400">
                        <a:defRPr sz="2100"/>
                      </a:pPr>
                      <a:r>
                        <a:t>TFDL1</a:t>
                      </a:r>
                      <a:r>
                        <a:rPr baseline="47619"/>
                        <a:t>U</a:t>
                      </a:r>
                    </a:p>
                  </a:txBody>
                  <a:tcPr marL="50800" marR="50800" marT="50800" marB="50800" anchor="ctr" anchorCtr="0" horzOverflow="overflow">
                    <a:lnL w="0">
                      <a:miter lim="400000"/>
                    </a:lnL>
                  </a:tcPr>
                </a:tc>
                <a:tc>
                  <a:txBody>
                    <a:bodyPr/>
                    <a:lstStyle/>
                    <a:p>
                      <a:pPr defTabSz="914400"/>
                      <a:r>
                        <a:rPr sz="2100"/>
                        <a:t>0.4273</a:t>
                      </a:r>
                    </a:p>
                  </a:txBody>
                  <a:tcPr marL="50800" marR="50800" marT="50800" marB="50800" anchor="ctr" anchorCtr="0" horzOverflow="overflow"/>
                </a:tc>
                <a:tc>
                  <a:txBody>
                    <a:bodyPr/>
                    <a:lstStyle/>
                    <a:p>
                      <a:pPr defTabSz="914400"/>
                      <a:r>
                        <a:rPr sz="2100"/>
                        <a:t>0.4209</a:t>
                      </a:r>
                    </a:p>
                  </a:txBody>
                  <a:tcPr marL="50800" marR="50800" marT="50800" marB="50800" anchor="ctr" anchorCtr="0" horzOverflow="overflow"/>
                </a:tc>
                <a:tc>
                  <a:txBody>
                    <a:bodyPr/>
                    <a:lstStyle/>
                    <a:p>
                      <a:pPr defTabSz="914400"/>
                      <a:r>
                        <a:rPr sz="2100"/>
                        <a:t>0.4095</a:t>
                      </a:r>
                    </a:p>
                  </a:txBody>
                  <a:tcPr marL="50800" marR="50800" marT="50800" marB="50800" anchor="ctr" anchorCtr="0" horzOverflow="overflow"/>
                </a:tc>
                <a:tc>
                  <a:txBody>
                    <a:bodyPr/>
                    <a:lstStyle/>
                    <a:p>
                      <a:pPr defTabSz="914400"/>
                      <a:r>
                        <a:rPr sz="2100"/>
                        <a:t>0.3193</a:t>
                      </a:r>
                    </a:p>
                  </a:txBody>
                  <a:tcPr marL="50800" marR="50800" marT="50800" marB="50800" anchor="ctr" anchorCtr="0" horzOverflow="overflow"/>
                </a:tc>
              </a:tr>
              <a:tr h="774994">
                <a:tc vMerge="1">
                  <a:tcPr/>
                </a:tc>
                <a:tc>
                  <a:txBody>
                    <a:bodyPr/>
                    <a:lstStyle/>
                    <a:p>
                      <a:pPr defTabSz="914400">
                        <a:defRPr sz="2100"/>
                      </a:pPr>
                      <a:r>
                        <a:t>TFDL2</a:t>
                      </a:r>
                      <a:r>
                        <a:rPr baseline="47619"/>
                        <a:t>U</a:t>
                      </a:r>
                    </a:p>
                  </a:txBody>
                  <a:tcPr marL="50800" marR="50800" marT="50800" marB="50800" anchor="ctr" anchorCtr="0" horzOverflow="overflow">
                    <a:lnL w="0">
                      <a:miter lim="400000"/>
                    </a:lnL>
                  </a:tcPr>
                </a:tc>
                <a:tc>
                  <a:txBody>
                    <a:bodyPr/>
                    <a:lstStyle/>
                    <a:p>
                      <a:pPr defTabSz="914400"/>
                      <a:r>
                        <a:rPr b="1" sz="2100">
                          <a:latin typeface="Helvetica"/>
                          <a:ea typeface="Helvetica"/>
                          <a:cs typeface="Helvetica"/>
                          <a:sym typeface="Helvetica"/>
                        </a:rPr>
                        <a:t>0.4273</a:t>
                      </a:r>
                    </a:p>
                  </a:txBody>
                  <a:tcPr marL="50800" marR="50800" marT="50800" marB="50800" anchor="ctr" anchorCtr="0" horzOverflow="overflow"/>
                </a:tc>
                <a:tc>
                  <a:txBody>
                    <a:bodyPr/>
                    <a:lstStyle/>
                    <a:p>
                      <a:pPr defTabSz="914400"/>
                      <a:r>
                        <a:rPr b="1" sz="2100">
                          <a:latin typeface="Helvetica"/>
                          <a:ea typeface="Helvetica"/>
                          <a:cs typeface="Helvetica"/>
                          <a:sym typeface="Helvetica"/>
                        </a:rPr>
                        <a:t>0.4209</a:t>
                      </a:r>
                    </a:p>
                  </a:txBody>
                  <a:tcPr marL="50800" marR="50800" marT="50800" marB="50800" anchor="ctr" anchorCtr="0" horzOverflow="overflow"/>
                </a:tc>
                <a:tc>
                  <a:txBody>
                    <a:bodyPr/>
                    <a:lstStyle/>
                    <a:p>
                      <a:pPr defTabSz="914400"/>
                      <a:r>
                        <a:rPr b="1" sz="2100">
                          <a:latin typeface="Helvetica"/>
                          <a:ea typeface="Helvetica"/>
                          <a:cs typeface="Helvetica"/>
                          <a:sym typeface="Helvetica"/>
                        </a:rPr>
                        <a:t>0.4095</a:t>
                      </a:r>
                    </a:p>
                  </a:txBody>
                  <a:tcPr marL="50800" marR="50800" marT="50800" marB="50800" anchor="ctr" anchorCtr="0" horzOverflow="overflow"/>
                </a:tc>
                <a:tc>
                  <a:txBody>
                    <a:bodyPr/>
                    <a:lstStyle/>
                    <a:p>
                      <a:pPr defTabSz="914400"/>
                      <a:r>
                        <a:rPr b="1" sz="2100">
                          <a:latin typeface="Helvetica"/>
                          <a:ea typeface="Helvetica"/>
                          <a:cs typeface="Helvetica"/>
                          <a:sym typeface="Helvetica"/>
                        </a:rPr>
                        <a:t>0.3255</a:t>
                      </a:r>
                    </a:p>
                  </a:txBody>
                  <a:tcPr marL="50800" marR="50800" marT="50800" marB="50800" anchor="ctr" anchorCtr="0" horzOverflow="overflow"/>
                </a:tc>
              </a:tr>
            </a:tbl>
          </a:graphicData>
        </a:graphic>
      </p:graphicFrame>
      <p:sp>
        <p:nvSpPr>
          <p:cNvPr id="1573" name="Shape 1573"/>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39.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75" name="Shape 1575"/>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Conclusion</a:t>
            </a:r>
          </a:p>
        </p:txBody>
      </p:sp>
      <p:sp>
        <p:nvSpPr>
          <p:cNvPr id="1576" name="Shape 1576"/>
          <p:cNvSpPr/>
          <p:nvPr/>
        </p:nvSpPr>
        <p:spPr>
          <a:xfrm>
            <a:off x="950449" y="2760133"/>
            <a:ext cx="11103902" cy="27721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p>
            <a:pPr marL="493888" indent="-493888" algn="l">
              <a:spcBef>
                <a:spcPts val="4200"/>
              </a:spcBef>
              <a:buSzPct val="75000"/>
              <a:buChar char="•"/>
              <a:defRPr sz="3500"/>
            </a:pPr>
            <a:r>
              <a:t>We use cost/gain analysis to find the performance upper bound for single term queries</a:t>
            </a:r>
          </a:p>
          <a:p>
            <a:pPr marL="493888" indent="-493888" algn="l">
              <a:spcBef>
                <a:spcPts val="4200"/>
              </a:spcBef>
              <a:buSzPct val="75000"/>
              <a:buChar char="•"/>
              <a:defRPr sz="3500"/>
            </a:pPr>
            <a:r>
              <a:t>Although the existing models have pretty decent performance there are still room for the improvement </a:t>
            </a:r>
          </a:p>
        </p:txBody>
      </p:sp>
      <p:sp>
        <p:nvSpPr>
          <p:cNvPr id="1577" name="Shape 1577"/>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7" name="Shape 307"/>
          <p:cNvSpPr/>
          <p:nvPr>
            <p:ph type="title"/>
          </p:nvPr>
        </p:nvSpPr>
        <p:spPr>
          <a:xfrm>
            <a:off x="952500" y="-12700"/>
            <a:ext cx="11099800" cy="2159000"/>
          </a:xfrm>
          <a:prstGeom prst="rect">
            <a:avLst/>
          </a:prstGeom>
        </p:spPr>
        <p:txBody>
          <a:bodyPr/>
          <a:lstStyle>
            <a:lvl1pPr algn="l">
              <a:defRPr b="1" sz="4100">
                <a:latin typeface="Helvetica"/>
                <a:ea typeface="Helvetica"/>
                <a:cs typeface="Helvetica"/>
                <a:sym typeface="Helvetica"/>
              </a:defRPr>
            </a:lvl1pPr>
          </a:lstStyle>
          <a:p>
            <a:pPr/>
            <a:r>
              <a:t>Like humans not only need drilling fire</a:t>
            </a:r>
          </a:p>
        </p:txBody>
      </p:sp>
      <p:sp>
        <p:nvSpPr>
          <p:cNvPr id="308" name="Shape 308"/>
          <p:cNvSpPr/>
          <p:nvPr>
            <p:ph type="sldNum" sz="quarter" idx="2"/>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09" name="pasted-image.png"/>
          <p:cNvPicPr>
            <a:picLocks noChangeAspect="1"/>
          </p:cNvPicPr>
          <p:nvPr/>
        </p:nvPicPr>
        <p:blipFill>
          <a:blip r:embed="rId2">
            <a:extLst/>
          </a:blip>
          <a:stretch>
            <a:fillRect/>
          </a:stretch>
        </p:blipFill>
        <p:spPr>
          <a:xfrm>
            <a:off x="4035504" y="3733708"/>
            <a:ext cx="4465562" cy="2767911"/>
          </a:xfrm>
          <a:prstGeom prst="rect">
            <a:avLst/>
          </a:prstGeom>
          <a:ln w="12700">
            <a:miter lim="400000"/>
          </a:ln>
        </p:spPr>
      </p:pic>
      <p:pic>
        <p:nvPicPr>
          <p:cNvPr id="310" name="pasted-image.png"/>
          <p:cNvPicPr>
            <a:picLocks noChangeAspect="1"/>
          </p:cNvPicPr>
          <p:nvPr/>
        </p:nvPicPr>
        <p:blipFill>
          <a:blip r:embed="rId3">
            <a:extLst/>
          </a:blip>
          <a:stretch>
            <a:fillRect/>
          </a:stretch>
        </p:blipFill>
        <p:spPr>
          <a:xfrm>
            <a:off x="8607435" y="6922364"/>
            <a:ext cx="3289301" cy="2463801"/>
          </a:xfrm>
          <a:prstGeom prst="rect">
            <a:avLst/>
          </a:prstGeom>
          <a:ln w="12700">
            <a:miter lim="400000"/>
          </a:ln>
        </p:spPr>
      </p:pic>
      <p:sp>
        <p:nvSpPr>
          <p:cNvPr id="311" name="Shape 311"/>
          <p:cNvSpPr/>
          <p:nvPr/>
        </p:nvSpPr>
        <p:spPr>
          <a:xfrm>
            <a:off x="4151444" y="3227819"/>
            <a:ext cx="4373145" cy="3892078"/>
          </a:xfrm>
          <a:prstGeom prst="ellipse">
            <a:avLst/>
          </a:prstGeom>
          <a:ln w="25400">
            <a:solidFill>
              <a:srgbClr val="000000"/>
            </a:solidFill>
            <a:prstDash val="sysDot"/>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312" name="Shape 312"/>
          <p:cNvSpPr/>
          <p:nvPr/>
        </p:nvSpPr>
        <p:spPr>
          <a:xfrm rot="2362423">
            <a:off x="3644521" y="3280657"/>
            <a:ext cx="1054234" cy="698118"/>
          </a:xfrm>
          <a:prstGeom prst="rightArrow">
            <a:avLst>
              <a:gd name="adj1" fmla="val 31496"/>
              <a:gd name="adj2" fmla="val 75684"/>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313" name="Shape 313"/>
          <p:cNvSpPr/>
          <p:nvPr/>
        </p:nvSpPr>
        <p:spPr>
          <a:xfrm rot="19073297">
            <a:off x="3957665" y="6665443"/>
            <a:ext cx="1021732" cy="698118"/>
          </a:xfrm>
          <a:prstGeom prst="rightArrow">
            <a:avLst>
              <a:gd name="adj1" fmla="val 39228"/>
              <a:gd name="adj2" fmla="val 71746"/>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314" name="Shape 314"/>
          <p:cNvSpPr/>
          <p:nvPr/>
        </p:nvSpPr>
        <p:spPr>
          <a:xfrm rot="13405117">
            <a:off x="7664735" y="6675139"/>
            <a:ext cx="1067353" cy="698117"/>
          </a:xfrm>
          <a:prstGeom prst="rightArrow">
            <a:avLst>
              <a:gd name="adj1" fmla="val 46047"/>
              <a:gd name="adj2" fmla="val 68603"/>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315" name="Shape 315"/>
          <p:cNvSpPr/>
          <p:nvPr/>
        </p:nvSpPr>
        <p:spPr>
          <a:xfrm rot="8245572">
            <a:off x="7880632" y="3197460"/>
            <a:ext cx="1058276" cy="698118"/>
          </a:xfrm>
          <a:prstGeom prst="rightArrow">
            <a:avLst>
              <a:gd name="adj1" fmla="val 47228"/>
              <a:gd name="adj2" fmla="val 74641"/>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316" name="Shape 316"/>
          <p:cNvSpPr/>
          <p:nvPr/>
        </p:nvSpPr>
        <p:spPr>
          <a:xfrm>
            <a:off x="8888124" y="6470330"/>
            <a:ext cx="255012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transportation</a:t>
            </a:r>
          </a:p>
        </p:txBody>
      </p:sp>
      <p:sp>
        <p:nvSpPr>
          <p:cNvPr id="317" name="Shape 317"/>
          <p:cNvSpPr/>
          <p:nvPr/>
        </p:nvSpPr>
        <p:spPr>
          <a:xfrm>
            <a:off x="1597367" y="6779540"/>
            <a:ext cx="151469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housing</a:t>
            </a:r>
          </a:p>
        </p:txBody>
      </p:sp>
      <p:sp>
        <p:nvSpPr>
          <p:cNvPr id="318" name="Shape 318"/>
          <p:cNvSpPr/>
          <p:nvPr/>
        </p:nvSpPr>
        <p:spPr>
          <a:xfrm>
            <a:off x="9943086" y="3459566"/>
            <a:ext cx="90209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food</a:t>
            </a:r>
          </a:p>
        </p:txBody>
      </p:sp>
      <p:pic>
        <p:nvPicPr>
          <p:cNvPr id="319" name="pasted-image.png"/>
          <p:cNvPicPr>
            <a:picLocks noChangeAspect="1"/>
          </p:cNvPicPr>
          <p:nvPr/>
        </p:nvPicPr>
        <p:blipFill>
          <a:blip r:embed="rId4">
            <a:extLst/>
          </a:blip>
          <a:stretch>
            <a:fillRect/>
          </a:stretch>
        </p:blipFill>
        <p:spPr>
          <a:xfrm>
            <a:off x="9009837" y="1589323"/>
            <a:ext cx="2768594" cy="1842374"/>
          </a:xfrm>
          <a:prstGeom prst="rect">
            <a:avLst/>
          </a:prstGeom>
          <a:ln w="12700">
            <a:miter lim="400000"/>
          </a:ln>
        </p:spPr>
      </p:pic>
      <p:pic>
        <p:nvPicPr>
          <p:cNvPr id="320" name="pasted-image.png"/>
          <p:cNvPicPr>
            <a:picLocks noChangeAspect="1"/>
          </p:cNvPicPr>
          <p:nvPr/>
        </p:nvPicPr>
        <p:blipFill>
          <a:blip r:embed="rId5">
            <a:extLst/>
          </a:blip>
          <a:stretch>
            <a:fillRect/>
          </a:stretch>
        </p:blipFill>
        <p:spPr>
          <a:xfrm>
            <a:off x="710062" y="7470981"/>
            <a:ext cx="3289301" cy="1544367"/>
          </a:xfrm>
          <a:prstGeom prst="rect">
            <a:avLst/>
          </a:prstGeom>
          <a:ln w="12700">
            <a:miter lim="400000"/>
          </a:ln>
        </p:spPr>
      </p:pic>
      <p:pic>
        <p:nvPicPr>
          <p:cNvPr id="321" name="pasted-image.png"/>
          <p:cNvPicPr>
            <a:picLocks noChangeAspect="1"/>
          </p:cNvPicPr>
          <p:nvPr/>
        </p:nvPicPr>
        <p:blipFill>
          <a:blip r:embed="rId6">
            <a:extLst/>
          </a:blip>
          <a:stretch>
            <a:fillRect/>
          </a:stretch>
        </p:blipFill>
        <p:spPr>
          <a:xfrm>
            <a:off x="661709" y="1669253"/>
            <a:ext cx="3004487" cy="1682514"/>
          </a:xfrm>
          <a:prstGeom prst="rect">
            <a:avLst/>
          </a:prstGeom>
          <a:ln w="12700">
            <a:miter lim="400000"/>
          </a:ln>
        </p:spPr>
      </p:pic>
      <p:sp>
        <p:nvSpPr>
          <p:cNvPr id="322" name="Shape 322"/>
          <p:cNvSpPr/>
          <p:nvPr/>
        </p:nvSpPr>
        <p:spPr>
          <a:xfrm>
            <a:off x="1242434" y="3459566"/>
            <a:ext cx="184303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telescope</a:t>
            </a:r>
          </a:p>
        </p:txBody>
      </p:sp>
    </p:spTree>
  </p:cSld>
  <p:clrMapOvr>
    <a:masterClrMapping/>
  </p:clrMapOvr>
  <p:transition xmlns:p14="http://schemas.microsoft.com/office/powerpoint/2010/main" spd="med" advClick="1"/>
</p:sld>
</file>

<file path=ppt/slides/slide14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79" name="Shape 1579"/>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Extend the Analysis to Multiple-Terms Queries</a:t>
            </a:r>
          </a:p>
        </p:txBody>
      </p:sp>
      <p:sp>
        <p:nvSpPr>
          <p:cNvPr id="1580" name="Shape 1580"/>
          <p:cNvSpPr/>
          <p:nvPr/>
        </p:nvSpPr>
        <p:spPr>
          <a:xfrm>
            <a:off x="1078153" y="2262468"/>
            <a:ext cx="10848493" cy="228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lnSpc>
                <a:spcPct val="150000"/>
              </a:lnSpc>
              <a:buSzPct val="75000"/>
              <a:buChar char="•"/>
              <a:defRPr sz="3600"/>
            </a:pPr>
            <a:r>
              <a:t>Cost/Gain analysis can not be easily applied</a:t>
            </a:r>
          </a:p>
          <a:p>
            <a:pPr marL="444500" indent="-444500" algn="l">
              <a:lnSpc>
                <a:spcPct val="150000"/>
              </a:lnSpc>
              <a:buSzPct val="75000"/>
              <a:buChar char="•"/>
              <a:defRPr sz="3600"/>
            </a:pPr>
            <a:r>
              <a:t>Interesting findings with the </a:t>
            </a:r>
            <a:r>
              <a:rPr i="1">
                <a:latin typeface="Helvetica"/>
                <a:ea typeface="Helvetica"/>
                <a:cs typeface="Helvetica"/>
                <a:sym typeface="Helvetica"/>
              </a:rPr>
              <a:t>subqueries</a:t>
            </a:r>
            <a:r>
              <a:t> of multi-terms queries</a:t>
            </a:r>
          </a:p>
        </p:txBody>
      </p:sp>
      <p:sp>
        <p:nvSpPr>
          <p:cNvPr id="1581" name="Shape 158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4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83" name="Shape 1583"/>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Extend the Analysis to Multiple-Terms Queries</a:t>
            </a:r>
          </a:p>
        </p:txBody>
      </p:sp>
      <p:sp>
        <p:nvSpPr>
          <p:cNvPr id="1584" name="Shape 1584"/>
          <p:cNvSpPr/>
          <p:nvPr/>
        </p:nvSpPr>
        <p:spPr>
          <a:xfrm>
            <a:off x="1078153" y="2186268"/>
            <a:ext cx="10848493" cy="228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lnSpc>
                <a:spcPct val="150000"/>
              </a:lnSpc>
              <a:buSzPct val="75000"/>
              <a:buChar char="•"/>
              <a:defRPr sz="3600"/>
            </a:pPr>
            <a:r>
              <a:t>Cost/Gain analysis can not be easily applied</a:t>
            </a:r>
          </a:p>
          <a:p>
            <a:pPr marL="444500" indent="-444500" algn="l">
              <a:lnSpc>
                <a:spcPct val="150000"/>
              </a:lnSpc>
              <a:buSzPct val="75000"/>
              <a:buChar char="•"/>
              <a:defRPr sz="3600"/>
            </a:pPr>
            <a:r>
              <a:t>Interesting findings with the </a:t>
            </a:r>
            <a:r>
              <a:rPr i="1">
                <a:latin typeface="Helvetica"/>
                <a:ea typeface="Helvetica"/>
                <a:cs typeface="Helvetica"/>
                <a:sym typeface="Helvetica"/>
              </a:rPr>
              <a:t>subqueries</a:t>
            </a:r>
            <a:r>
              <a:t> of multi-terms queries</a:t>
            </a:r>
          </a:p>
        </p:txBody>
      </p:sp>
      <p:sp>
        <p:nvSpPr>
          <p:cNvPr id="1585" name="Shape 158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586" name="Shape 1586"/>
          <p:cNvSpPr/>
          <p:nvPr/>
        </p:nvSpPr>
        <p:spPr>
          <a:xfrm>
            <a:off x="973529" y="5232400"/>
            <a:ext cx="5030039"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Family Leave Law</a:t>
            </a:r>
          </a:p>
          <a:p>
            <a:pPr>
              <a:defRPr>
                <a:solidFill>
                  <a:srgbClr val="A6AAA9"/>
                </a:solidFill>
              </a:defRPr>
            </a:pPr>
            <a:r>
              <a:t>(from ROBUST04 topic 648)</a:t>
            </a:r>
          </a:p>
        </p:txBody>
      </p:sp>
      <p:sp>
        <p:nvSpPr>
          <p:cNvPr id="1587" name="Shape 1587"/>
          <p:cNvSpPr/>
          <p:nvPr/>
        </p:nvSpPr>
        <p:spPr>
          <a:xfrm>
            <a:off x="5871890" y="5686286"/>
            <a:ext cx="1261020" cy="1"/>
          </a:xfrm>
          <a:prstGeom prst="line">
            <a:avLst/>
          </a:prstGeom>
          <a:ln w="76200">
            <a:solidFill>
              <a:srgbClr val="000000"/>
            </a:solidFill>
            <a:miter lim="400000"/>
            <a:tailEnd type="triangle"/>
          </a:ln>
        </p:spPr>
        <p:txBody>
          <a:bodyPr lIns="50800" tIns="50800" rIns="50800" bIns="50800" anchor="ctr"/>
          <a:lstStyle/>
          <a:p>
            <a:pPr>
              <a:defRPr sz="2400"/>
            </a:pPr>
          </a:p>
        </p:txBody>
      </p:sp>
      <p:sp>
        <p:nvSpPr>
          <p:cNvPr id="1588" name="Shape 1588"/>
          <p:cNvSpPr/>
          <p:nvPr/>
        </p:nvSpPr>
        <p:spPr>
          <a:xfrm>
            <a:off x="7651593" y="5400536"/>
            <a:ext cx="131823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0.2725</a:t>
            </a:r>
          </a:p>
        </p:txBody>
      </p:sp>
      <p:sp>
        <p:nvSpPr>
          <p:cNvPr id="1589" name="Shape 1589"/>
          <p:cNvSpPr/>
          <p:nvPr/>
        </p:nvSpPr>
        <p:spPr>
          <a:xfrm>
            <a:off x="7816126" y="4688752"/>
            <a:ext cx="989169"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MAP</a:t>
            </a:r>
          </a:p>
        </p:txBody>
      </p:sp>
    </p:spTree>
  </p:cSld>
  <p:clrMapOvr>
    <a:masterClrMapping/>
  </p:clrMapOvr>
  <p:transition xmlns:p14="http://schemas.microsoft.com/office/powerpoint/2010/main" spd="med" advClick="1"/>
</p:sld>
</file>

<file path=ppt/slides/slide14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91" name="Shape 1591"/>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Extend the Analysis to Multiple-Terms Queries</a:t>
            </a:r>
          </a:p>
        </p:txBody>
      </p:sp>
      <p:sp>
        <p:nvSpPr>
          <p:cNvPr id="1592" name="Shape 1592"/>
          <p:cNvSpPr/>
          <p:nvPr/>
        </p:nvSpPr>
        <p:spPr>
          <a:xfrm>
            <a:off x="1078153" y="2186268"/>
            <a:ext cx="10848493" cy="228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lnSpc>
                <a:spcPct val="150000"/>
              </a:lnSpc>
              <a:buSzPct val="75000"/>
              <a:buChar char="•"/>
              <a:defRPr sz="3600"/>
            </a:pPr>
            <a:r>
              <a:t>Cost/Gain analysis can not be easily applied</a:t>
            </a:r>
          </a:p>
          <a:p>
            <a:pPr marL="444500" indent="-444500" algn="l">
              <a:lnSpc>
                <a:spcPct val="150000"/>
              </a:lnSpc>
              <a:buSzPct val="75000"/>
              <a:buChar char="•"/>
              <a:defRPr sz="3600"/>
            </a:pPr>
            <a:r>
              <a:t>Interesting findings with the </a:t>
            </a:r>
            <a:r>
              <a:rPr i="1">
                <a:latin typeface="Helvetica"/>
                <a:ea typeface="Helvetica"/>
                <a:cs typeface="Helvetica"/>
                <a:sym typeface="Helvetica"/>
              </a:rPr>
              <a:t>subqueries</a:t>
            </a:r>
            <a:r>
              <a:t> of multi-terms queries</a:t>
            </a:r>
          </a:p>
        </p:txBody>
      </p:sp>
      <p:sp>
        <p:nvSpPr>
          <p:cNvPr id="1593" name="Shape 1593"/>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594" name="Shape 1594"/>
          <p:cNvSpPr/>
          <p:nvPr/>
        </p:nvSpPr>
        <p:spPr>
          <a:xfrm>
            <a:off x="973529" y="5232400"/>
            <a:ext cx="5030039"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Family Leave Law</a:t>
            </a:r>
          </a:p>
          <a:p>
            <a:pPr>
              <a:defRPr>
                <a:solidFill>
                  <a:srgbClr val="53585F"/>
                </a:solidFill>
              </a:defRPr>
            </a:pPr>
            <a:r>
              <a:t>(from ROBUST04 topic 648)</a:t>
            </a:r>
          </a:p>
        </p:txBody>
      </p:sp>
      <p:sp>
        <p:nvSpPr>
          <p:cNvPr id="1595" name="Shape 1595"/>
          <p:cNvSpPr/>
          <p:nvPr/>
        </p:nvSpPr>
        <p:spPr>
          <a:xfrm>
            <a:off x="5871890" y="5686286"/>
            <a:ext cx="1261020" cy="1"/>
          </a:xfrm>
          <a:prstGeom prst="line">
            <a:avLst/>
          </a:prstGeom>
          <a:ln w="76200">
            <a:solidFill>
              <a:srgbClr val="000000"/>
            </a:solidFill>
            <a:miter lim="400000"/>
            <a:tailEnd type="triangle"/>
          </a:ln>
        </p:spPr>
        <p:txBody>
          <a:bodyPr lIns="50800" tIns="50800" rIns="50800" bIns="50800" anchor="ctr"/>
          <a:lstStyle/>
          <a:p>
            <a:pPr>
              <a:defRPr sz="2400"/>
            </a:pPr>
          </a:p>
        </p:txBody>
      </p:sp>
      <p:sp>
        <p:nvSpPr>
          <p:cNvPr id="1596" name="Shape 1596"/>
          <p:cNvSpPr/>
          <p:nvPr/>
        </p:nvSpPr>
        <p:spPr>
          <a:xfrm>
            <a:off x="7651593" y="5400536"/>
            <a:ext cx="131823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0.2725</a:t>
            </a:r>
          </a:p>
        </p:txBody>
      </p:sp>
      <p:sp>
        <p:nvSpPr>
          <p:cNvPr id="1597" name="Shape 1597"/>
          <p:cNvSpPr/>
          <p:nvPr/>
        </p:nvSpPr>
        <p:spPr>
          <a:xfrm>
            <a:off x="7816126" y="4688752"/>
            <a:ext cx="989169"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MAP</a:t>
            </a:r>
          </a:p>
        </p:txBody>
      </p:sp>
      <p:sp>
        <p:nvSpPr>
          <p:cNvPr id="1598" name="Shape 1598"/>
          <p:cNvSpPr/>
          <p:nvPr/>
        </p:nvSpPr>
        <p:spPr>
          <a:xfrm>
            <a:off x="2306072" y="6957731"/>
            <a:ext cx="2587229"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Family Leave</a:t>
            </a:r>
          </a:p>
        </p:txBody>
      </p:sp>
      <p:sp>
        <p:nvSpPr>
          <p:cNvPr id="1599" name="Shape 1599"/>
          <p:cNvSpPr/>
          <p:nvPr/>
        </p:nvSpPr>
        <p:spPr>
          <a:xfrm>
            <a:off x="5903715" y="7277990"/>
            <a:ext cx="1261021" cy="1"/>
          </a:xfrm>
          <a:prstGeom prst="line">
            <a:avLst/>
          </a:prstGeom>
          <a:ln w="76200">
            <a:solidFill>
              <a:srgbClr val="000000"/>
            </a:solidFill>
            <a:miter lim="400000"/>
            <a:tailEnd type="triangle"/>
          </a:ln>
        </p:spPr>
        <p:txBody>
          <a:bodyPr lIns="50800" tIns="50800" rIns="50800" bIns="50800" anchor="ctr"/>
          <a:lstStyle/>
          <a:p>
            <a:pPr>
              <a:defRPr sz="2400"/>
            </a:pPr>
          </a:p>
        </p:txBody>
      </p:sp>
      <p:sp>
        <p:nvSpPr>
          <p:cNvPr id="1600" name="Shape 1600"/>
          <p:cNvSpPr/>
          <p:nvPr/>
        </p:nvSpPr>
        <p:spPr>
          <a:xfrm>
            <a:off x="7683419" y="6992240"/>
            <a:ext cx="131823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0.4679</a:t>
            </a:r>
          </a:p>
        </p:txBody>
      </p:sp>
      <p:sp>
        <p:nvSpPr>
          <p:cNvPr id="1601" name="Shape 1601"/>
          <p:cNvSpPr/>
          <p:nvPr/>
        </p:nvSpPr>
        <p:spPr>
          <a:xfrm flipV="1">
            <a:off x="9417293" y="6881532"/>
            <a:ext cx="1" cy="792917"/>
          </a:xfrm>
          <a:prstGeom prst="line">
            <a:avLst/>
          </a:prstGeom>
          <a:ln w="76200">
            <a:solidFill>
              <a:schemeClr val="accent2"/>
            </a:solidFill>
            <a:miter lim="400000"/>
            <a:tailEnd type="triangle"/>
          </a:ln>
        </p:spPr>
        <p:txBody>
          <a:bodyPr lIns="50800" tIns="50800" rIns="50800" bIns="50800" anchor="ctr"/>
          <a:lstStyle/>
          <a:p>
            <a:pPr>
              <a:defRPr sz="2400"/>
            </a:pPr>
          </a:p>
        </p:txBody>
      </p:sp>
      <p:sp>
        <p:nvSpPr>
          <p:cNvPr id="1602" name="Shape 1602"/>
          <p:cNvSpPr/>
          <p:nvPr/>
        </p:nvSpPr>
        <p:spPr>
          <a:xfrm>
            <a:off x="9417293" y="5356641"/>
            <a:ext cx="1" cy="792918"/>
          </a:xfrm>
          <a:prstGeom prst="line">
            <a:avLst/>
          </a:prstGeom>
          <a:ln w="76200">
            <a:solidFill>
              <a:schemeClr val="accent5"/>
            </a:solidFill>
            <a:miter lim="400000"/>
            <a:tailEnd type="triangle"/>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14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04" name="Shape 1604"/>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Extend the Analysis to Multiple-Terms Queries</a:t>
            </a:r>
          </a:p>
        </p:txBody>
      </p:sp>
      <p:sp>
        <p:nvSpPr>
          <p:cNvPr id="1605" name="Shape 1605"/>
          <p:cNvSpPr/>
          <p:nvPr/>
        </p:nvSpPr>
        <p:spPr>
          <a:xfrm>
            <a:off x="1078153" y="2186268"/>
            <a:ext cx="10848493" cy="228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lnSpc>
                <a:spcPct val="150000"/>
              </a:lnSpc>
              <a:buSzPct val="75000"/>
              <a:buChar char="•"/>
              <a:defRPr sz="3600"/>
            </a:pPr>
            <a:r>
              <a:t>Cost/Gain analysis can not be easily applied</a:t>
            </a:r>
          </a:p>
          <a:p>
            <a:pPr marL="444500" indent="-444500" algn="l">
              <a:lnSpc>
                <a:spcPct val="150000"/>
              </a:lnSpc>
              <a:buSzPct val="75000"/>
              <a:buChar char="•"/>
              <a:defRPr sz="3600"/>
            </a:pPr>
            <a:r>
              <a:t>Interesting findings with the </a:t>
            </a:r>
            <a:r>
              <a:rPr i="1">
                <a:latin typeface="Helvetica"/>
                <a:ea typeface="Helvetica"/>
                <a:cs typeface="Helvetica"/>
                <a:sym typeface="Helvetica"/>
              </a:rPr>
              <a:t>subqueries</a:t>
            </a:r>
            <a:r>
              <a:t> of multi-terms queries</a:t>
            </a:r>
          </a:p>
        </p:txBody>
      </p:sp>
      <p:sp>
        <p:nvSpPr>
          <p:cNvPr id="1606" name="Shape 160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1607" name="Table 1607"/>
          <p:cNvGraphicFramePr/>
          <p:nvPr/>
        </p:nvGraphicFramePr>
        <p:xfrm>
          <a:off x="1438440" y="4665760"/>
          <a:ext cx="10127920" cy="4271636"/>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2531979"/>
                <a:gridCol w="2531979"/>
                <a:gridCol w="2531979"/>
                <a:gridCol w="2531979"/>
              </a:tblGrid>
              <a:tr h="533954">
                <a:tc>
                  <a:txBody>
                    <a:bodyPr/>
                    <a:lstStyle/>
                    <a:p>
                      <a:pPr defTabSz="914400">
                        <a:defRPr b="0">
                          <a:solidFill>
                            <a:srgbClr val="000000"/>
                          </a:solidFill>
                        </a:defRPr>
                      </a:pPr>
                      <a:r>
                        <a:rPr b="1" sz="2500">
                          <a:solidFill>
                            <a:srgbClr val="FFFFFF"/>
                          </a:solidFill>
                          <a:sym typeface="Helvetica"/>
                        </a:rPr>
                        <a:t>Collection</a:t>
                      </a:r>
                    </a:p>
                  </a:txBody>
                  <a:tcPr marL="50800" marR="50800" marT="50800" marB="50800" anchor="ctr" anchorCtr="0" horzOverflow="overflow"/>
                </a:tc>
                <a:tc>
                  <a:txBody>
                    <a:bodyPr/>
                    <a:lstStyle/>
                    <a:p>
                      <a:pPr defTabSz="914400">
                        <a:defRPr b="0">
                          <a:solidFill>
                            <a:srgbClr val="000000"/>
                          </a:solidFill>
                        </a:defRPr>
                      </a:pPr>
                      <a:r>
                        <a:rPr b="1" sz="2300">
                          <a:solidFill>
                            <a:srgbClr val="FFFFFF"/>
                          </a:solidFill>
                          <a:sym typeface="Helvetica"/>
                        </a:rPr>
                        <a:t>Orig. Queries</a:t>
                      </a:r>
                    </a:p>
                  </a:txBody>
                  <a:tcPr marL="50800" marR="50800" marT="50800" marB="50800" anchor="ctr" anchorCtr="0" horzOverflow="overflow"/>
                </a:tc>
                <a:tc>
                  <a:txBody>
                    <a:bodyPr/>
                    <a:lstStyle/>
                    <a:p>
                      <a:pPr defTabSz="914400">
                        <a:defRPr b="0">
                          <a:solidFill>
                            <a:srgbClr val="000000"/>
                          </a:solidFill>
                        </a:defRPr>
                      </a:pPr>
                      <a:r>
                        <a:rPr b="1" sz="2300">
                          <a:solidFill>
                            <a:srgbClr val="FFFFFF"/>
                          </a:solidFill>
                          <a:sym typeface="Helvetica"/>
                        </a:rPr>
                        <a:t>Best Subqueries</a:t>
                      </a:r>
                    </a:p>
                  </a:txBody>
                  <a:tcPr marL="50800" marR="50800" marT="50800" marB="50800" anchor="ctr" anchorCtr="0" horzOverflow="overflow"/>
                </a:tc>
                <a:tc>
                  <a:txBody>
                    <a:bodyPr/>
                    <a:lstStyle/>
                    <a:p>
                      <a:pPr defTabSz="914400">
                        <a:defRPr b="0">
                          <a:solidFill>
                            <a:srgbClr val="000000"/>
                          </a:solidFill>
                        </a:defRPr>
                      </a:pPr>
                      <a:r>
                        <a:rPr b="1" sz="2300">
                          <a:solidFill>
                            <a:srgbClr val="FFFFFF"/>
                          </a:solidFill>
                          <a:sym typeface="Helvetica"/>
                        </a:rPr>
                        <a:t>Diff.</a:t>
                      </a:r>
                    </a:p>
                  </a:txBody>
                  <a:tcPr marL="50800" marR="50800" marT="50800" marB="50800" anchor="ctr" anchorCtr="0" horzOverflow="overflow"/>
                </a:tc>
              </a:tr>
              <a:tr h="533954">
                <a:tc>
                  <a:txBody>
                    <a:bodyPr/>
                    <a:lstStyle/>
                    <a:p>
                      <a:pPr defTabSz="914400">
                        <a:defRPr b="0">
                          <a:solidFill>
                            <a:srgbClr val="000000"/>
                          </a:solidFill>
                        </a:defRPr>
                      </a:pPr>
                      <a:r>
                        <a:rPr b="1" sz="2300">
                          <a:solidFill>
                            <a:srgbClr val="FFFFFF"/>
                          </a:solidFill>
                          <a:sym typeface="Helvetica"/>
                        </a:rPr>
                        <a:t>Disk12</a:t>
                      </a:r>
                    </a:p>
                  </a:txBody>
                  <a:tcPr marL="50800" marR="50800" marT="50800" marB="50800" anchor="ctr" anchorCtr="0" horzOverflow="overflow"/>
                </a:tc>
                <a:tc>
                  <a:txBody>
                    <a:bodyPr/>
                    <a:lstStyle/>
                    <a:p>
                      <a:pPr defTabSz="914400"/>
                      <a:r>
                        <a:rPr sz="2300"/>
                        <a:t>0.2597</a:t>
                      </a:r>
                    </a:p>
                  </a:txBody>
                  <a:tcPr marL="50800" marR="50800" marT="50800" marB="50800" anchor="ctr" anchorCtr="0" horzOverflow="overflow"/>
                </a:tc>
                <a:tc>
                  <a:txBody>
                    <a:bodyPr/>
                    <a:lstStyle/>
                    <a:p>
                      <a:pPr defTabSz="914400"/>
                      <a:r>
                        <a:rPr sz="2300"/>
                        <a:t>0.2880</a:t>
                      </a:r>
                    </a:p>
                  </a:txBody>
                  <a:tcPr marL="50800" marR="50800" marT="50800" marB="50800" anchor="ctr" anchorCtr="0" horzOverflow="overflow"/>
                </a:tc>
                <a:tc>
                  <a:txBody>
                    <a:bodyPr/>
                    <a:lstStyle/>
                    <a:p>
                      <a:pPr defTabSz="914400"/>
                      <a:r>
                        <a:rPr b="1" sz="2300">
                          <a:solidFill>
                            <a:schemeClr val="accent2">
                              <a:hueOff val="-554920"/>
                              <a:satOff val="-21482"/>
                              <a:lumOff val="-6228"/>
                            </a:schemeClr>
                          </a:solidFill>
                          <a:latin typeface="Helvetica"/>
                          <a:ea typeface="Helvetica"/>
                          <a:cs typeface="Helvetica"/>
                          <a:sym typeface="Helvetica"/>
                        </a:rPr>
                        <a:t>+10.9%</a:t>
                      </a:r>
                    </a:p>
                  </a:txBody>
                  <a:tcPr marL="50800" marR="50800" marT="50800" marB="50800" anchor="ctr" anchorCtr="0" horzOverflow="overflow"/>
                </a:tc>
              </a:tr>
              <a:tr h="533954">
                <a:tc>
                  <a:txBody>
                    <a:bodyPr/>
                    <a:lstStyle/>
                    <a:p>
                      <a:pPr defTabSz="914400">
                        <a:defRPr b="0">
                          <a:solidFill>
                            <a:srgbClr val="000000"/>
                          </a:solidFill>
                        </a:defRPr>
                      </a:pPr>
                      <a:r>
                        <a:rPr b="1" sz="2300">
                          <a:solidFill>
                            <a:srgbClr val="FFFFFF"/>
                          </a:solidFill>
                          <a:sym typeface="Helvetica"/>
                        </a:rPr>
                        <a:t>ROBUST04</a:t>
                      </a:r>
                    </a:p>
                  </a:txBody>
                  <a:tcPr marL="50800" marR="50800" marT="50800" marB="50800" anchor="ctr" anchorCtr="0" horzOverflow="overflow"/>
                </a:tc>
                <a:tc>
                  <a:txBody>
                    <a:bodyPr/>
                    <a:lstStyle/>
                    <a:p>
                      <a:pPr defTabSz="914400"/>
                      <a:r>
                        <a:rPr sz="2300"/>
                        <a:t>0.2399</a:t>
                      </a:r>
                    </a:p>
                  </a:txBody>
                  <a:tcPr marL="50800" marR="50800" marT="50800" marB="50800" anchor="ctr" anchorCtr="0" horzOverflow="overflow"/>
                </a:tc>
                <a:tc>
                  <a:txBody>
                    <a:bodyPr/>
                    <a:lstStyle/>
                    <a:p>
                      <a:pPr defTabSz="914400"/>
                      <a:r>
                        <a:rPr sz="2300"/>
                        <a:t>0.2772</a:t>
                      </a:r>
                    </a:p>
                  </a:txBody>
                  <a:tcPr marL="50800" marR="50800" marT="50800" marB="50800" anchor="ctr" anchorCtr="0" horzOverflow="overflow"/>
                </a:tc>
                <a:tc>
                  <a:txBody>
                    <a:bodyPr/>
                    <a:lstStyle/>
                    <a:p>
                      <a:pPr defTabSz="914400"/>
                      <a:r>
                        <a:rPr b="1" sz="2300">
                          <a:solidFill>
                            <a:schemeClr val="accent2">
                              <a:hueOff val="-554920"/>
                              <a:satOff val="-21482"/>
                              <a:lumOff val="-6228"/>
                            </a:schemeClr>
                          </a:solidFill>
                          <a:latin typeface="Helvetica"/>
                          <a:ea typeface="Helvetica"/>
                          <a:cs typeface="Helvetica"/>
                          <a:sym typeface="Helvetica"/>
                        </a:rPr>
                        <a:t>+15.5%</a:t>
                      </a:r>
                    </a:p>
                  </a:txBody>
                  <a:tcPr marL="50800" marR="50800" marT="50800" marB="50800" anchor="ctr" anchorCtr="0" horzOverflow="overflow"/>
                </a:tc>
              </a:tr>
              <a:tr h="533954">
                <a:tc>
                  <a:txBody>
                    <a:bodyPr/>
                    <a:lstStyle/>
                    <a:p>
                      <a:pPr defTabSz="914400">
                        <a:defRPr b="0">
                          <a:solidFill>
                            <a:srgbClr val="000000"/>
                          </a:solidFill>
                        </a:defRPr>
                      </a:pPr>
                      <a:r>
                        <a:rPr b="1" sz="2300">
                          <a:solidFill>
                            <a:srgbClr val="FFFFFF"/>
                          </a:solidFill>
                          <a:sym typeface="Helvetica"/>
                        </a:rPr>
                        <a:t>AQUAINT</a:t>
                      </a:r>
                    </a:p>
                  </a:txBody>
                  <a:tcPr marL="50800" marR="50800" marT="50800" marB="50800" anchor="ctr" anchorCtr="0" horzOverflow="overflow"/>
                </a:tc>
                <a:tc>
                  <a:txBody>
                    <a:bodyPr/>
                    <a:lstStyle/>
                    <a:p>
                      <a:pPr defTabSz="914400"/>
                      <a:r>
                        <a:rPr sz="2300"/>
                        <a:t>0.2107</a:t>
                      </a:r>
                    </a:p>
                  </a:txBody>
                  <a:tcPr marL="50800" marR="50800" marT="50800" marB="50800" anchor="ctr" anchorCtr="0" horzOverflow="overflow"/>
                </a:tc>
                <a:tc>
                  <a:txBody>
                    <a:bodyPr/>
                    <a:lstStyle/>
                    <a:p>
                      <a:pPr defTabSz="914400"/>
                      <a:r>
                        <a:rPr sz="2300"/>
                        <a:t>0.2426</a:t>
                      </a:r>
                    </a:p>
                  </a:txBody>
                  <a:tcPr marL="50800" marR="50800" marT="50800" marB="50800" anchor="ctr" anchorCtr="0" horzOverflow="overflow"/>
                </a:tc>
                <a:tc>
                  <a:txBody>
                    <a:bodyPr/>
                    <a:lstStyle/>
                    <a:p>
                      <a:pPr defTabSz="914400"/>
                      <a:r>
                        <a:rPr b="1" sz="2300">
                          <a:solidFill>
                            <a:schemeClr val="accent2">
                              <a:hueOff val="-554920"/>
                              <a:satOff val="-21482"/>
                              <a:lumOff val="-6228"/>
                            </a:schemeClr>
                          </a:solidFill>
                          <a:latin typeface="Helvetica"/>
                          <a:ea typeface="Helvetica"/>
                          <a:cs typeface="Helvetica"/>
                          <a:sym typeface="Helvetica"/>
                        </a:rPr>
                        <a:t>+15.1%</a:t>
                      </a:r>
                    </a:p>
                  </a:txBody>
                  <a:tcPr marL="50800" marR="50800" marT="50800" marB="50800" anchor="ctr" anchorCtr="0" horzOverflow="overflow"/>
                </a:tc>
              </a:tr>
              <a:tr h="533954">
                <a:tc>
                  <a:txBody>
                    <a:bodyPr/>
                    <a:lstStyle/>
                    <a:p>
                      <a:pPr defTabSz="914400">
                        <a:defRPr b="0">
                          <a:solidFill>
                            <a:srgbClr val="000000"/>
                          </a:solidFill>
                        </a:defRPr>
                      </a:pPr>
                      <a:r>
                        <a:rPr b="1" sz="2300">
                          <a:solidFill>
                            <a:srgbClr val="FFFFFF"/>
                          </a:solidFill>
                          <a:sym typeface="Helvetica"/>
                        </a:rPr>
                        <a:t>WT2G</a:t>
                      </a:r>
                    </a:p>
                  </a:txBody>
                  <a:tcPr marL="50800" marR="50800" marT="50800" marB="50800" anchor="ctr" anchorCtr="0" horzOverflow="overflow"/>
                </a:tc>
                <a:tc>
                  <a:txBody>
                    <a:bodyPr/>
                    <a:lstStyle/>
                    <a:p>
                      <a:pPr defTabSz="914400"/>
                      <a:r>
                        <a:rPr sz="2300"/>
                        <a:t>0.3285</a:t>
                      </a:r>
                    </a:p>
                  </a:txBody>
                  <a:tcPr marL="50800" marR="50800" marT="50800" marB="50800" anchor="ctr" anchorCtr="0" horzOverflow="overflow"/>
                </a:tc>
                <a:tc>
                  <a:txBody>
                    <a:bodyPr/>
                    <a:lstStyle/>
                    <a:p>
                      <a:pPr defTabSz="914400"/>
                      <a:r>
                        <a:rPr sz="2300"/>
                        <a:t>0.3580</a:t>
                      </a:r>
                    </a:p>
                  </a:txBody>
                  <a:tcPr marL="50800" marR="50800" marT="50800" marB="50800" anchor="ctr" anchorCtr="0" horzOverflow="overflow"/>
                </a:tc>
                <a:tc>
                  <a:txBody>
                    <a:bodyPr/>
                    <a:lstStyle/>
                    <a:p>
                      <a:pPr defTabSz="914400"/>
                      <a:r>
                        <a:rPr b="1" sz="2300">
                          <a:solidFill>
                            <a:schemeClr val="accent2">
                              <a:hueOff val="-554920"/>
                              <a:satOff val="-21482"/>
                              <a:lumOff val="-6228"/>
                            </a:schemeClr>
                          </a:solidFill>
                          <a:latin typeface="Helvetica"/>
                          <a:ea typeface="Helvetica"/>
                          <a:cs typeface="Helvetica"/>
                          <a:sym typeface="Helvetica"/>
                        </a:rPr>
                        <a:t>+9.0%</a:t>
                      </a:r>
                    </a:p>
                  </a:txBody>
                  <a:tcPr marL="50800" marR="50800" marT="50800" marB="50800" anchor="ctr" anchorCtr="0" horzOverflow="overflow"/>
                </a:tc>
              </a:tr>
              <a:tr h="533954">
                <a:tc>
                  <a:txBody>
                    <a:bodyPr/>
                    <a:lstStyle/>
                    <a:p>
                      <a:pPr defTabSz="914400">
                        <a:defRPr b="0">
                          <a:solidFill>
                            <a:srgbClr val="000000"/>
                          </a:solidFill>
                        </a:defRPr>
                      </a:pPr>
                      <a:r>
                        <a:rPr b="1" sz="2300">
                          <a:solidFill>
                            <a:srgbClr val="FFFFFF"/>
                          </a:solidFill>
                          <a:sym typeface="Helvetica"/>
                        </a:rPr>
                        <a:t>WT10G</a:t>
                      </a:r>
                    </a:p>
                  </a:txBody>
                  <a:tcPr marL="50800" marR="50800" marT="50800" marB="50800" anchor="ctr" anchorCtr="0" horzOverflow="overflow"/>
                </a:tc>
                <a:tc>
                  <a:txBody>
                    <a:bodyPr/>
                    <a:lstStyle/>
                    <a:p>
                      <a:pPr defTabSz="914400"/>
                      <a:r>
                        <a:rPr sz="2300"/>
                        <a:t>0.1720</a:t>
                      </a:r>
                    </a:p>
                  </a:txBody>
                  <a:tcPr marL="50800" marR="50800" marT="50800" marB="50800" anchor="ctr" anchorCtr="0" horzOverflow="overflow"/>
                </a:tc>
                <a:tc>
                  <a:txBody>
                    <a:bodyPr/>
                    <a:lstStyle/>
                    <a:p>
                      <a:pPr defTabSz="914400"/>
                      <a:r>
                        <a:rPr sz="2300"/>
                        <a:t>0.2051</a:t>
                      </a:r>
                    </a:p>
                  </a:txBody>
                  <a:tcPr marL="50800" marR="50800" marT="50800" marB="50800" anchor="ctr" anchorCtr="0" horzOverflow="overflow"/>
                </a:tc>
                <a:tc>
                  <a:txBody>
                    <a:bodyPr/>
                    <a:lstStyle/>
                    <a:p>
                      <a:pPr defTabSz="914400"/>
                      <a:r>
                        <a:rPr b="1" sz="2300">
                          <a:solidFill>
                            <a:schemeClr val="accent2">
                              <a:hueOff val="-554920"/>
                              <a:satOff val="-21482"/>
                              <a:lumOff val="-6228"/>
                            </a:schemeClr>
                          </a:solidFill>
                          <a:latin typeface="Helvetica"/>
                          <a:ea typeface="Helvetica"/>
                          <a:cs typeface="Helvetica"/>
                          <a:sym typeface="Helvetica"/>
                        </a:rPr>
                        <a:t>+19.2%</a:t>
                      </a:r>
                    </a:p>
                  </a:txBody>
                  <a:tcPr marL="50800" marR="50800" marT="50800" marB="50800" anchor="ctr" anchorCtr="0" horzOverflow="overflow"/>
                </a:tc>
              </a:tr>
              <a:tr h="533954">
                <a:tc>
                  <a:txBody>
                    <a:bodyPr/>
                    <a:lstStyle/>
                    <a:p>
                      <a:pPr defTabSz="914400">
                        <a:defRPr b="0">
                          <a:solidFill>
                            <a:srgbClr val="000000"/>
                          </a:solidFill>
                        </a:defRPr>
                      </a:pPr>
                      <a:r>
                        <a:rPr b="1" sz="2300">
                          <a:solidFill>
                            <a:srgbClr val="FFFFFF"/>
                          </a:solidFill>
                          <a:sym typeface="Helvetica"/>
                        </a:rPr>
                        <a:t>GOV2</a:t>
                      </a:r>
                    </a:p>
                  </a:txBody>
                  <a:tcPr marL="50800" marR="50800" marT="50800" marB="50800" anchor="ctr" anchorCtr="0" horzOverflow="overflow"/>
                </a:tc>
                <a:tc>
                  <a:txBody>
                    <a:bodyPr/>
                    <a:lstStyle/>
                    <a:p>
                      <a:pPr defTabSz="914400"/>
                      <a:r>
                        <a:rPr sz="2300"/>
                        <a:t>0.3060</a:t>
                      </a:r>
                    </a:p>
                  </a:txBody>
                  <a:tcPr marL="50800" marR="50800" marT="50800" marB="50800" anchor="ctr" anchorCtr="0" horzOverflow="overflow"/>
                </a:tc>
                <a:tc>
                  <a:txBody>
                    <a:bodyPr/>
                    <a:lstStyle/>
                    <a:p>
                      <a:pPr defTabSz="914400"/>
                      <a:r>
                        <a:rPr sz="2300"/>
                        <a:t>0.3221</a:t>
                      </a:r>
                    </a:p>
                  </a:txBody>
                  <a:tcPr marL="50800" marR="50800" marT="50800" marB="50800" anchor="ctr" anchorCtr="0" horzOverflow="overflow"/>
                </a:tc>
                <a:tc>
                  <a:txBody>
                    <a:bodyPr/>
                    <a:lstStyle/>
                    <a:p>
                      <a:pPr defTabSz="914400"/>
                      <a:r>
                        <a:rPr b="1" sz="2300">
                          <a:solidFill>
                            <a:schemeClr val="accent2">
                              <a:hueOff val="-554920"/>
                              <a:satOff val="-21482"/>
                              <a:lumOff val="-6228"/>
                            </a:schemeClr>
                          </a:solidFill>
                          <a:latin typeface="Helvetica"/>
                          <a:ea typeface="Helvetica"/>
                          <a:cs typeface="Helvetica"/>
                          <a:sym typeface="Helvetica"/>
                        </a:rPr>
                        <a:t>+5.3%</a:t>
                      </a:r>
                    </a:p>
                  </a:txBody>
                  <a:tcPr marL="50800" marR="50800" marT="50800" marB="50800" anchor="ctr" anchorCtr="0" horzOverflow="overflow"/>
                </a:tc>
              </a:tr>
              <a:tr h="533954">
                <a:tc>
                  <a:txBody>
                    <a:bodyPr/>
                    <a:lstStyle/>
                    <a:p>
                      <a:pPr defTabSz="914400">
                        <a:defRPr sz="2300">
                          <a:sym typeface="Helvetica"/>
                        </a:defRPr>
                      </a:pPr>
                    </a:p>
                  </a:txBody>
                  <a:tcPr marL="50800" marR="50800" marT="50800" marB="50800" anchor="ctr" anchorCtr="0" horzOverflow="overflow"/>
                </a:tc>
                <a:tc>
                  <a:txBody>
                    <a:bodyPr/>
                    <a:lstStyle/>
                    <a:p>
                      <a:pPr defTabSz="914400">
                        <a:defRPr sz="2300"/>
                      </a:pPr>
                    </a:p>
                  </a:txBody>
                  <a:tcPr marL="50800" marR="50800" marT="50800" marB="50800" anchor="ctr" anchorCtr="0" horzOverflow="overflow"/>
                </a:tc>
                <a:tc>
                  <a:txBody>
                    <a:bodyPr/>
                    <a:lstStyle/>
                    <a:p>
                      <a:pPr defTabSz="914400">
                        <a:defRPr sz="2300"/>
                      </a:pPr>
                    </a:p>
                  </a:txBody>
                  <a:tcPr marL="50800" marR="50800" marT="50800" marB="50800" anchor="ctr" anchorCtr="0" horzOverflow="overflow"/>
                </a:tc>
                <a:tc>
                  <a:txBody>
                    <a:bodyPr/>
                    <a:lstStyle/>
                    <a:p>
                      <a:pPr defTabSz="914400"/>
                      <a:r>
                        <a:rPr b="1" i="1" sz="2500" u="sng">
                          <a:solidFill>
                            <a:schemeClr val="accent2">
                              <a:hueOff val="-554920"/>
                              <a:satOff val="-21482"/>
                              <a:lumOff val="-6228"/>
                            </a:schemeClr>
                          </a:solidFill>
                          <a:latin typeface="Helvetica"/>
                          <a:ea typeface="Helvetica"/>
                          <a:cs typeface="Helvetica"/>
                          <a:sym typeface="Helvetica"/>
                        </a:rPr>
                        <a:t>+12.5%</a:t>
                      </a:r>
                    </a:p>
                  </a:txBody>
                  <a:tcPr marL="50800" marR="50800" marT="50800" marB="50800" anchor="ctr" anchorCtr="0" horzOverflow="overflow"/>
                </a:tc>
              </a:tr>
            </a:tbl>
          </a:graphicData>
        </a:graphic>
      </p:graphicFrame>
    </p:spTree>
  </p:cSld>
  <p:clrMapOvr>
    <a:masterClrMapping/>
  </p:clrMapOvr>
  <p:transition xmlns:p14="http://schemas.microsoft.com/office/powerpoint/2010/main" spd="med" advClick="1"/>
</p:sld>
</file>

<file path=ppt/slides/slide14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09" name="Shape 1609"/>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Extend the Analysis to Multiple-Terms Queries</a:t>
            </a:r>
          </a:p>
        </p:txBody>
      </p:sp>
      <p:sp>
        <p:nvSpPr>
          <p:cNvPr id="1610" name="Shape 1610"/>
          <p:cNvSpPr/>
          <p:nvPr/>
        </p:nvSpPr>
        <p:spPr>
          <a:xfrm>
            <a:off x="1078153" y="2186268"/>
            <a:ext cx="10848493" cy="228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lnSpc>
                <a:spcPct val="150000"/>
              </a:lnSpc>
              <a:buSzPct val="75000"/>
              <a:buChar char="•"/>
              <a:defRPr sz="3600"/>
            </a:pPr>
            <a:r>
              <a:t>Cost/Gain analysis can not be easily applied</a:t>
            </a:r>
          </a:p>
          <a:p>
            <a:pPr marL="444500" indent="-444500" algn="l">
              <a:lnSpc>
                <a:spcPct val="150000"/>
              </a:lnSpc>
              <a:buSzPct val="75000"/>
              <a:buChar char="•"/>
              <a:defRPr sz="3600"/>
            </a:pPr>
            <a:r>
              <a:t>Interesting findings with the </a:t>
            </a:r>
            <a:r>
              <a:rPr i="1">
                <a:latin typeface="Helvetica"/>
                <a:ea typeface="Helvetica"/>
                <a:cs typeface="Helvetica"/>
                <a:sym typeface="Helvetica"/>
              </a:rPr>
              <a:t>subqueries</a:t>
            </a:r>
            <a:r>
              <a:t> of multi-terms queries</a:t>
            </a:r>
          </a:p>
        </p:txBody>
      </p:sp>
      <p:sp>
        <p:nvSpPr>
          <p:cNvPr id="1611" name="Shape 161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612" name="Shape 1612"/>
          <p:cNvSpPr/>
          <p:nvPr/>
        </p:nvSpPr>
        <p:spPr>
          <a:xfrm>
            <a:off x="1283812" y="5691500"/>
            <a:ext cx="3013787"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lvl1pPr>
          </a:lstStyle>
          <a:p>
            <a:pPr/>
            <a:r>
              <a:t>“Family Leave Law”</a:t>
            </a:r>
          </a:p>
        </p:txBody>
      </p:sp>
      <p:sp>
        <p:nvSpPr>
          <p:cNvPr id="1613" name="Shape 1613"/>
          <p:cNvSpPr/>
          <p:nvPr/>
        </p:nvSpPr>
        <p:spPr>
          <a:xfrm>
            <a:off x="4387252" y="5558453"/>
            <a:ext cx="1261021" cy="1"/>
          </a:xfrm>
          <a:prstGeom prst="line">
            <a:avLst/>
          </a:prstGeom>
          <a:ln w="76200">
            <a:solidFill>
              <a:srgbClr val="000000"/>
            </a:solidFill>
            <a:miter lim="400000"/>
            <a:tailEnd type="triangle"/>
          </a:ln>
        </p:spPr>
        <p:txBody>
          <a:bodyPr lIns="50800" tIns="50800" rIns="50800" bIns="50800" anchor="ctr"/>
          <a:lstStyle/>
          <a:p>
            <a:pPr>
              <a:defRPr sz="2400"/>
            </a:pPr>
          </a:p>
        </p:txBody>
      </p:sp>
      <p:sp>
        <p:nvSpPr>
          <p:cNvPr id="1614" name="Shape 1614"/>
          <p:cNvSpPr/>
          <p:nvPr/>
        </p:nvSpPr>
        <p:spPr>
          <a:xfrm>
            <a:off x="1366178" y="4908550"/>
            <a:ext cx="284905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Original Query</a:t>
            </a:r>
          </a:p>
        </p:txBody>
      </p:sp>
      <p:sp>
        <p:nvSpPr>
          <p:cNvPr id="1615" name="Shape 1615"/>
          <p:cNvSpPr/>
          <p:nvPr/>
        </p:nvSpPr>
        <p:spPr>
          <a:xfrm>
            <a:off x="8675499" y="5644014"/>
            <a:ext cx="2316405"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lvl1pPr>
          </a:lstStyle>
          <a:p>
            <a:pPr/>
            <a:r>
              <a:t>“Family Leave”</a:t>
            </a:r>
          </a:p>
        </p:txBody>
      </p:sp>
      <p:sp>
        <p:nvSpPr>
          <p:cNvPr id="1616" name="Shape 1616"/>
          <p:cNvSpPr/>
          <p:nvPr/>
        </p:nvSpPr>
        <p:spPr>
          <a:xfrm>
            <a:off x="8387355" y="4861063"/>
            <a:ext cx="289269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Best Subquery</a:t>
            </a:r>
          </a:p>
        </p:txBody>
      </p:sp>
      <p:sp>
        <p:nvSpPr>
          <p:cNvPr id="1617" name="Shape 1617"/>
          <p:cNvSpPr/>
          <p:nvPr/>
        </p:nvSpPr>
        <p:spPr>
          <a:xfrm>
            <a:off x="7045907" y="5558453"/>
            <a:ext cx="1261021" cy="1"/>
          </a:xfrm>
          <a:prstGeom prst="line">
            <a:avLst/>
          </a:prstGeom>
          <a:ln w="76200">
            <a:solidFill>
              <a:srgbClr val="000000"/>
            </a:solidFill>
            <a:miter lim="400000"/>
            <a:tailEnd type="triangle"/>
          </a:ln>
        </p:spPr>
        <p:txBody>
          <a:bodyPr lIns="50800" tIns="50800" rIns="50800" bIns="50800" anchor="ctr"/>
          <a:lstStyle/>
          <a:p>
            <a:pPr>
              <a:defRPr sz="2400"/>
            </a:pPr>
          </a:p>
        </p:txBody>
      </p:sp>
      <p:sp>
        <p:nvSpPr>
          <p:cNvPr id="1618" name="Shape 1618"/>
          <p:cNvSpPr/>
          <p:nvPr/>
        </p:nvSpPr>
        <p:spPr>
          <a:xfrm>
            <a:off x="5704393" y="4923453"/>
            <a:ext cx="1270001" cy="1270001"/>
          </a:xfrm>
          <a:prstGeom prst="ellipse">
            <a:avLst/>
          </a:prstGeom>
          <a:ln w="127000">
            <a:solidFill>
              <a:srgbClr val="000000"/>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619" name="Shape 1619"/>
          <p:cNvSpPr/>
          <p:nvPr/>
        </p:nvSpPr>
        <p:spPr>
          <a:xfrm>
            <a:off x="5952542" y="4859953"/>
            <a:ext cx="773703" cy="1397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8500">
                <a:latin typeface="Helvetica"/>
                <a:ea typeface="Helvetica"/>
                <a:cs typeface="Helvetica"/>
                <a:sym typeface="Helvetica"/>
              </a:defRPr>
            </a:lvl1pPr>
          </a:lstStyle>
          <a:p>
            <a:pPr/>
            <a:r>
              <a:t>?</a:t>
            </a:r>
          </a:p>
        </p:txBody>
      </p:sp>
      <p:sp>
        <p:nvSpPr>
          <p:cNvPr id="1620" name="Shape 1620"/>
          <p:cNvSpPr/>
          <p:nvPr/>
        </p:nvSpPr>
        <p:spPr>
          <a:xfrm rot="16200000">
            <a:off x="5517512" y="6555309"/>
            <a:ext cx="1643763" cy="1156300"/>
          </a:xfrm>
          <a:prstGeom prst="rightArrow">
            <a:avLst>
              <a:gd name="adj1" fmla="val 32000"/>
              <a:gd name="adj2" fmla="val 70293"/>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621" name="Shape 1621"/>
          <p:cNvSpPr/>
          <p:nvPr/>
        </p:nvSpPr>
        <p:spPr>
          <a:xfrm>
            <a:off x="450577" y="8102600"/>
            <a:ext cx="1210364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1"/>
                </a:solidFill>
              </a:defRPr>
            </a:lvl1pPr>
          </a:lstStyle>
          <a:p>
            <a:pPr/>
            <a:r>
              <a:t>Explain Why Original Query Can NOT achieve the best performance</a:t>
            </a:r>
          </a:p>
        </p:txBody>
      </p:sp>
    </p:spTree>
  </p:cSld>
  <p:clrMapOvr>
    <a:masterClrMapping/>
  </p:clrMapOvr>
  <p:transition xmlns:p14="http://schemas.microsoft.com/office/powerpoint/2010/main" spd="med" advClick="1"/>
</p:sld>
</file>

<file path=ppt/slides/slide14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23" name="Shape 1623"/>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Subquery Ranking Problem</a:t>
            </a:r>
          </a:p>
        </p:txBody>
      </p:sp>
      <p:sp>
        <p:nvSpPr>
          <p:cNvPr id="1624" name="Shape 1624"/>
          <p:cNvSpPr/>
          <p:nvPr/>
        </p:nvSpPr>
        <p:spPr>
          <a:xfrm>
            <a:off x="634007" y="2180575"/>
            <a:ext cx="4347397"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600"/>
            </a:lvl1pPr>
          </a:lstStyle>
          <a:p>
            <a:pPr/>
            <a:r>
              <a:t>Family Leave Law</a:t>
            </a:r>
          </a:p>
        </p:txBody>
      </p:sp>
      <p:sp>
        <p:nvSpPr>
          <p:cNvPr id="1625" name="Shape 162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626" name="Shape 1626"/>
          <p:cNvSpPr/>
          <p:nvPr/>
        </p:nvSpPr>
        <p:spPr>
          <a:xfrm>
            <a:off x="634007" y="2973794"/>
            <a:ext cx="4347397"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600"/>
            </a:lvl1pPr>
          </a:lstStyle>
          <a:p>
            <a:pPr/>
            <a:r>
              <a:t>Family</a:t>
            </a:r>
          </a:p>
        </p:txBody>
      </p:sp>
      <p:sp>
        <p:nvSpPr>
          <p:cNvPr id="1627" name="Shape 1627"/>
          <p:cNvSpPr/>
          <p:nvPr/>
        </p:nvSpPr>
        <p:spPr>
          <a:xfrm>
            <a:off x="634007" y="3767014"/>
            <a:ext cx="4347397"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600"/>
            </a:lvl1pPr>
          </a:lstStyle>
          <a:p>
            <a:pPr/>
            <a:r>
              <a:t>Leave</a:t>
            </a:r>
          </a:p>
        </p:txBody>
      </p:sp>
      <p:sp>
        <p:nvSpPr>
          <p:cNvPr id="1628" name="Shape 1628"/>
          <p:cNvSpPr/>
          <p:nvPr/>
        </p:nvSpPr>
        <p:spPr>
          <a:xfrm>
            <a:off x="634007" y="4560234"/>
            <a:ext cx="4347397"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600"/>
            </a:lvl1pPr>
          </a:lstStyle>
          <a:p>
            <a:pPr/>
            <a:r>
              <a:t>Law</a:t>
            </a:r>
          </a:p>
        </p:txBody>
      </p:sp>
      <p:sp>
        <p:nvSpPr>
          <p:cNvPr id="1629" name="Shape 1629"/>
          <p:cNvSpPr/>
          <p:nvPr/>
        </p:nvSpPr>
        <p:spPr>
          <a:xfrm>
            <a:off x="634007" y="5353454"/>
            <a:ext cx="4347397"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600"/>
            </a:lvl1pPr>
          </a:lstStyle>
          <a:p>
            <a:pPr/>
            <a:r>
              <a:t>Family Leave</a:t>
            </a:r>
          </a:p>
        </p:txBody>
      </p:sp>
      <p:sp>
        <p:nvSpPr>
          <p:cNvPr id="1630" name="Shape 1630"/>
          <p:cNvSpPr/>
          <p:nvPr/>
        </p:nvSpPr>
        <p:spPr>
          <a:xfrm>
            <a:off x="634007" y="6146674"/>
            <a:ext cx="4347397"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600"/>
            </a:lvl1pPr>
          </a:lstStyle>
          <a:p>
            <a:pPr/>
            <a:r>
              <a:t>Leave Law</a:t>
            </a:r>
          </a:p>
        </p:txBody>
      </p:sp>
      <p:sp>
        <p:nvSpPr>
          <p:cNvPr id="1631" name="Shape 1631"/>
          <p:cNvSpPr/>
          <p:nvPr/>
        </p:nvSpPr>
        <p:spPr>
          <a:xfrm>
            <a:off x="634007" y="6939894"/>
            <a:ext cx="4347397"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600"/>
            </a:lvl1pPr>
          </a:lstStyle>
          <a:p>
            <a:pPr/>
            <a:r>
              <a:t>Family Law</a:t>
            </a:r>
          </a:p>
        </p:txBody>
      </p:sp>
      <p:sp>
        <p:nvSpPr>
          <p:cNvPr id="1632" name="Shape 1632"/>
          <p:cNvSpPr/>
          <p:nvPr/>
        </p:nvSpPr>
        <p:spPr>
          <a:xfrm>
            <a:off x="5132192" y="2180574"/>
            <a:ext cx="4347398"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i="1" sz="3600">
                <a:latin typeface="Helvetica"/>
                <a:ea typeface="Helvetica"/>
                <a:cs typeface="Helvetica"/>
                <a:sym typeface="Helvetica"/>
              </a:defRPr>
            </a:lvl1pPr>
          </a:lstStyle>
          <a:p>
            <a:pPr/>
            <a:r>
              <a:t>Features</a:t>
            </a:r>
          </a:p>
        </p:txBody>
      </p:sp>
      <p:sp>
        <p:nvSpPr>
          <p:cNvPr id="1633" name="Shape 1633"/>
          <p:cNvSpPr/>
          <p:nvPr/>
        </p:nvSpPr>
        <p:spPr>
          <a:xfrm>
            <a:off x="5132192" y="5429250"/>
            <a:ext cx="4347398"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i="1" sz="3600">
                <a:latin typeface="Helvetica"/>
                <a:ea typeface="Helvetica"/>
                <a:cs typeface="Helvetica"/>
                <a:sym typeface="Helvetica"/>
              </a:defRPr>
            </a:lvl1pPr>
          </a:lstStyle>
          <a:p>
            <a:pPr/>
            <a:r>
              <a:t>Features</a:t>
            </a:r>
          </a:p>
        </p:txBody>
      </p:sp>
      <p:sp>
        <p:nvSpPr>
          <p:cNvPr id="1634" name="Shape 1634"/>
          <p:cNvSpPr/>
          <p:nvPr/>
        </p:nvSpPr>
        <p:spPr>
          <a:xfrm>
            <a:off x="5132192" y="4560234"/>
            <a:ext cx="4347398"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i="1" sz="3600">
                <a:latin typeface="Helvetica"/>
                <a:ea typeface="Helvetica"/>
                <a:cs typeface="Helvetica"/>
                <a:sym typeface="Helvetica"/>
              </a:defRPr>
            </a:lvl1pPr>
          </a:lstStyle>
          <a:p>
            <a:pPr/>
            <a:r>
              <a:t>Features</a:t>
            </a:r>
          </a:p>
        </p:txBody>
      </p:sp>
      <p:sp>
        <p:nvSpPr>
          <p:cNvPr id="1635" name="Shape 1635"/>
          <p:cNvSpPr/>
          <p:nvPr/>
        </p:nvSpPr>
        <p:spPr>
          <a:xfrm>
            <a:off x="5132192" y="3767014"/>
            <a:ext cx="4347398"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i="1" sz="3600">
                <a:latin typeface="Helvetica"/>
                <a:ea typeface="Helvetica"/>
                <a:cs typeface="Helvetica"/>
                <a:sym typeface="Helvetica"/>
              </a:defRPr>
            </a:lvl1pPr>
          </a:lstStyle>
          <a:p>
            <a:pPr/>
            <a:r>
              <a:t>Features</a:t>
            </a:r>
          </a:p>
        </p:txBody>
      </p:sp>
      <p:sp>
        <p:nvSpPr>
          <p:cNvPr id="1636" name="Shape 1636"/>
          <p:cNvSpPr/>
          <p:nvPr/>
        </p:nvSpPr>
        <p:spPr>
          <a:xfrm>
            <a:off x="5132192" y="2973794"/>
            <a:ext cx="4347398"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i="1" sz="3600">
                <a:latin typeface="Helvetica"/>
                <a:ea typeface="Helvetica"/>
                <a:cs typeface="Helvetica"/>
                <a:sym typeface="Helvetica"/>
              </a:defRPr>
            </a:lvl1pPr>
          </a:lstStyle>
          <a:p>
            <a:pPr/>
            <a:r>
              <a:t>Features</a:t>
            </a:r>
          </a:p>
        </p:txBody>
      </p:sp>
      <p:sp>
        <p:nvSpPr>
          <p:cNvPr id="1637" name="Shape 1637"/>
          <p:cNvSpPr/>
          <p:nvPr/>
        </p:nvSpPr>
        <p:spPr>
          <a:xfrm>
            <a:off x="5132192" y="6939894"/>
            <a:ext cx="4347398"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i="1" sz="3600">
                <a:latin typeface="Helvetica"/>
                <a:ea typeface="Helvetica"/>
                <a:cs typeface="Helvetica"/>
                <a:sym typeface="Helvetica"/>
              </a:defRPr>
            </a:lvl1pPr>
          </a:lstStyle>
          <a:p>
            <a:pPr/>
            <a:r>
              <a:t>Features</a:t>
            </a:r>
          </a:p>
        </p:txBody>
      </p:sp>
      <p:sp>
        <p:nvSpPr>
          <p:cNvPr id="1638" name="Shape 1638"/>
          <p:cNvSpPr/>
          <p:nvPr/>
        </p:nvSpPr>
        <p:spPr>
          <a:xfrm>
            <a:off x="5132192" y="6146674"/>
            <a:ext cx="4347398"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i="1" sz="3600">
                <a:latin typeface="Helvetica"/>
                <a:ea typeface="Helvetica"/>
                <a:cs typeface="Helvetica"/>
                <a:sym typeface="Helvetica"/>
              </a:defRPr>
            </a:lvl1pPr>
          </a:lstStyle>
          <a:p>
            <a:pPr/>
            <a:r>
              <a:t>Features</a:t>
            </a:r>
          </a:p>
        </p:txBody>
      </p:sp>
      <p:sp>
        <p:nvSpPr>
          <p:cNvPr id="1639" name="Shape 1639"/>
          <p:cNvSpPr/>
          <p:nvPr/>
        </p:nvSpPr>
        <p:spPr>
          <a:xfrm>
            <a:off x="3670647" y="4560234"/>
            <a:ext cx="1643763" cy="1156300"/>
          </a:xfrm>
          <a:prstGeom prst="rightArrow">
            <a:avLst>
              <a:gd name="adj1" fmla="val 32000"/>
              <a:gd name="adj2" fmla="val 70293"/>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640" name="Shape 1640"/>
          <p:cNvSpPr/>
          <p:nvPr/>
        </p:nvSpPr>
        <p:spPr>
          <a:xfrm>
            <a:off x="7696629" y="4560234"/>
            <a:ext cx="1643762" cy="1156300"/>
          </a:xfrm>
          <a:prstGeom prst="rightArrow">
            <a:avLst>
              <a:gd name="adj1" fmla="val 32000"/>
              <a:gd name="adj2" fmla="val 70293"/>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641" name="Shape 1641"/>
          <p:cNvSpPr/>
          <p:nvPr/>
        </p:nvSpPr>
        <p:spPr>
          <a:xfrm>
            <a:off x="9010610" y="2180575"/>
            <a:ext cx="2045680"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600">
                <a:latin typeface="Helvetica"/>
                <a:ea typeface="Helvetica"/>
                <a:cs typeface="Helvetica"/>
                <a:sym typeface="Helvetica"/>
              </a:defRPr>
            </a:lvl1pPr>
          </a:lstStyle>
          <a:p>
            <a:pPr/>
            <a:r>
              <a:t>0.2725</a:t>
            </a:r>
          </a:p>
        </p:txBody>
      </p:sp>
      <p:sp>
        <p:nvSpPr>
          <p:cNvPr id="1642" name="Shape 1642"/>
          <p:cNvSpPr/>
          <p:nvPr/>
        </p:nvSpPr>
        <p:spPr>
          <a:xfrm>
            <a:off x="9010610" y="2973794"/>
            <a:ext cx="2045680"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600">
                <a:latin typeface="Helvetica"/>
                <a:ea typeface="Helvetica"/>
                <a:cs typeface="Helvetica"/>
                <a:sym typeface="Helvetica"/>
              </a:defRPr>
            </a:lvl1pPr>
          </a:lstStyle>
          <a:p>
            <a:pPr/>
            <a:r>
              <a:t>0.0029</a:t>
            </a:r>
          </a:p>
        </p:txBody>
      </p:sp>
      <p:sp>
        <p:nvSpPr>
          <p:cNvPr id="1643" name="Shape 1643"/>
          <p:cNvSpPr/>
          <p:nvPr/>
        </p:nvSpPr>
        <p:spPr>
          <a:xfrm>
            <a:off x="9010610" y="3767014"/>
            <a:ext cx="2045680"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600">
                <a:latin typeface="Helvetica"/>
                <a:ea typeface="Helvetica"/>
                <a:cs typeface="Helvetica"/>
                <a:sym typeface="Helvetica"/>
              </a:defRPr>
            </a:lvl1pPr>
          </a:lstStyle>
          <a:p>
            <a:pPr/>
            <a:r>
              <a:t>0.2477</a:t>
            </a:r>
          </a:p>
        </p:txBody>
      </p:sp>
      <p:sp>
        <p:nvSpPr>
          <p:cNvPr id="1644" name="Shape 1644"/>
          <p:cNvSpPr/>
          <p:nvPr/>
        </p:nvSpPr>
        <p:spPr>
          <a:xfrm>
            <a:off x="9010610" y="4552950"/>
            <a:ext cx="2045680"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600">
                <a:latin typeface="Helvetica"/>
                <a:ea typeface="Helvetica"/>
                <a:cs typeface="Helvetica"/>
                <a:sym typeface="Helvetica"/>
              </a:defRPr>
            </a:lvl1pPr>
          </a:lstStyle>
          <a:p>
            <a:pPr/>
            <a:r>
              <a:t>0.0000</a:t>
            </a:r>
          </a:p>
        </p:txBody>
      </p:sp>
      <p:sp>
        <p:nvSpPr>
          <p:cNvPr id="1645" name="Shape 1645"/>
          <p:cNvSpPr/>
          <p:nvPr/>
        </p:nvSpPr>
        <p:spPr>
          <a:xfrm>
            <a:off x="9010610" y="5429250"/>
            <a:ext cx="2045680"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600">
                <a:latin typeface="Helvetica"/>
                <a:ea typeface="Helvetica"/>
                <a:cs typeface="Helvetica"/>
                <a:sym typeface="Helvetica"/>
              </a:defRPr>
            </a:lvl1pPr>
          </a:lstStyle>
          <a:p>
            <a:pPr/>
            <a:r>
              <a:t>0.4679</a:t>
            </a:r>
          </a:p>
        </p:txBody>
      </p:sp>
      <p:sp>
        <p:nvSpPr>
          <p:cNvPr id="1646" name="Shape 1646"/>
          <p:cNvSpPr/>
          <p:nvPr/>
        </p:nvSpPr>
        <p:spPr>
          <a:xfrm>
            <a:off x="9010610" y="6146674"/>
            <a:ext cx="2045680"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600">
                <a:latin typeface="Helvetica"/>
                <a:ea typeface="Helvetica"/>
                <a:cs typeface="Helvetica"/>
                <a:sym typeface="Helvetica"/>
              </a:defRPr>
            </a:lvl1pPr>
          </a:lstStyle>
          <a:p>
            <a:pPr/>
            <a:r>
              <a:t>0.0639</a:t>
            </a:r>
          </a:p>
        </p:txBody>
      </p:sp>
      <p:sp>
        <p:nvSpPr>
          <p:cNvPr id="1647" name="Shape 1647"/>
          <p:cNvSpPr/>
          <p:nvPr/>
        </p:nvSpPr>
        <p:spPr>
          <a:xfrm>
            <a:off x="9010610" y="6939894"/>
            <a:ext cx="2045680"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600">
                <a:latin typeface="Helvetica"/>
                <a:ea typeface="Helvetica"/>
                <a:cs typeface="Helvetica"/>
                <a:sym typeface="Helvetica"/>
              </a:defRPr>
            </a:lvl1pPr>
          </a:lstStyle>
          <a:p>
            <a:pPr/>
            <a:r>
              <a:t>0.0046</a:t>
            </a:r>
          </a:p>
        </p:txBody>
      </p:sp>
      <p:sp>
        <p:nvSpPr>
          <p:cNvPr id="1648" name="Shape 1648"/>
          <p:cNvSpPr/>
          <p:nvPr/>
        </p:nvSpPr>
        <p:spPr>
          <a:xfrm>
            <a:off x="7812684" y="3919414"/>
            <a:ext cx="118640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1"/>
                </a:solidFill>
                <a:latin typeface="Helvetica"/>
                <a:ea typeface="Helvetica"/>
                <a:cs typeface="Helvetica"/>
                <a:sym typeface="Helvetica"/>
              </a:defRPr>
            </a:lvl1pPr>
          </a:lstStyle>
          <a:p>
            <a:pPr/>
            <a:r>
              <a:t>Learn</a:t>
            </a:r>
          </a:p>
        </p:txBody>
      </p:sp>
      <p:sp>
        <p:nvSpPr>
          <p:cNvPr id="1649" name="Shape 1649"/>
          <p:cNvSpPr/>
          <p:nvPr/>
        </p:nvSpPr>
        <p:spPr>
          <a:xfrm>
            <a:off x="3767933" y="3930587"/>
            <a:ext cx="144919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1"/>
                </a:solidFill>
                <a:latin typeface="Helvetica"/>
                <a:ea typeface="Helvetica"/>
                <a:cs typeface="Helvetica"/>
                <a:sym typeface="Helvetica"/>
              </a:defRPr>
            </a:lvl1pPr>
          </a:lstStyle>
          <a:p>
            <a:pPr/>
            <a:r>
              <a:t>Extract</a:t>
            </a:r>
          </a:p>
        </p:txBody>
      </p:sp>
    </p:spTree>
  </p:cSld>
  <p:clrMapOvr>
    <a:masterClrMapping/>
  </p:clrMapOvr>
  <p:transition xmlns:p14="http://schemas.microsoft.com/office/powerpoint/2010/main" spd="med" advClick="1"/>
</p:sld>
</file>

<file path=ppt/slides/slide14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51" name="Shape 1651"/>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Subquery Ranking Problem</a:t>
            </a:r>
          </a:p>
        </p:txBody>
      </p:sp>
      <p:sp>
        <p:nvSpPr>
          <p:cNvPr id="1652" name="Shape 165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653" name="Shape 1653"/>
          <p:cNvSpPr/>
          <p:nvPr/>
        </p:nvSpPr>
        <p:spPr>
          <a:xfrm>
            <a:off x="659659" y="2130254"/>
            <a:ext cx="4347398"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000"/>
            </a:lvl1pPr>
          </a:lstStyle>
          <a:p>
            <a:pPr/>
            <a:r>
              <a:t>Family Leave</a:t>
            </a:r>
          </a:p>
        </p:txBody>
      </p:sp>
      <p:sp>
        <p:nvSpPr>
          <p:cNvPr id="1654" name="Shape 1654"/>
          <p:cNvSpPr/>
          <p:nvPr/>
        </p:nvSpPr>
        <p:spPr>
          <a:xfrm>
            <a:off x="4913635" y="2066754"/>
            <a:ext cx="4347398"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800">
                <a:latin typeface="Helvetica"/>
                <a:ea typeface="Helvetica"/>
                <a:cs typeface="Helvetica"/>
                <a:sym typeface="Helvetica"/>
              </a:defRPr>
            </a:lvl1pPr>
          </a:lstStyle>
          <a:p>
            <a:pPr/>
            <a:r>
              <a:t>Features</a:t>
            </a:r>
          </a:p>
        </p:txBody>
      </p:sp>
      <p:sp>
        <p:nvSpPr>
          <p:cNvPr id="1655" name="Shape 1655"/>
          <p:cNvSpPr/>
          <p:nvPr/>
        </p:nvSpPr>
        <p:spPr>
          <a:xfrm>
            <a:off x="7680720" y="1950721"/>
            <a:ext cx="1643762" cy="917868"/>
          </a:xfrm>
          <a:prstGeom prst="rightArrow">
            <a:avLst>
              <a:gd name="adj1" fmla="val 32000"/>
              <a:gd name="adj2" fmla="val 88553"/>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656" name="Shape 1656"/>
          <p:cNvSpPr/>
          <p:nvPr/>
        </p:nvSpPr>
        <p:spPr>
          <a:xfrm>
            <a:off x="9024849" y="2130254"/>
            <a:ext cx="2045681"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000"/>
            </a:lvl1pPr>
          </a:lstStyle>
          <a:p>
            <a:pPr/>
            <a:r>
              <a:t>0.4679</a:t>
            </a:r>
          </a:p>
        </p:txBody>
      </p:sp>
      <p:sp>
        <p:nvSpPr>
          <p:cNvPr id="1657" name="Shape 1657"/>
          <p:cNvSpPr/>
          <p:nvPr/>
        </p:nvSpPr>
        <p:spPr>
          <a:xfrm>
            <a:off x="3588328" y="1950721"/>
            <a:ext cx="1643762" cy="917868"/>
          </a:xfrm>
          <a:prstGeom prst="rightArrow">
            <a:avLst>
              <a:gd name="adj1" fmla="val 32000"/>
              <a:gd name="adj2" fmla="val 88553"/>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Tree>
  </p:cSld>
  <p:clrMapOvr>
    <a:masterClrMapping/>
  </p:clrMapOvr>
  <p:transition xmlns:p14="http://schemas.microsoft.com/office/powerpoint/2010/main" spd="med" advClick="1"/>
</p:sld>
</file>

<file path=ppt/slides/slide14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59" name="Shape 1659"/>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Previously Proposed Features</a:t>
            </a:r>
          </a:p>
        </p:txBody>
      </p:sp>
      <p:sp>
        <p:nvSpPr>
          <p:cNvPr id="1660" name="Shape 166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661" name="Shape 1661"/>
          <p:cNvSpPr/>
          <p:nvPr/>
        </p:nvSpPr>
        <p:spPr>
          <a:xfrm>
            <a:off x="659659" y="2130254"/>
            <a:ext cx="4347398"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000"/>
            </a:lvl1pPr>
          </a:lstStyle>
          <a:p>
            <a:pPr/>
            <a:r>
              <a:t>Family Leave</a:t>
            </a:r>
          </a:p>
        </p:txBody>
      </p:sp>
      <p:sp>
        <p:nvSpPr>
          <p:cNvPr id="1662" name="Shape 1662"/>
          <p:cNvSpPr/>
          <p:nvPr/>
        </p:nvSpPr>
        <p:spPr>
          <a:xfrm>
            <a:off x="4913635" y="2066754"/>
            <a:ext cx="4347398"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800">
                <a:latin typeface="Helvetica"/>
                <a:ea typeface="Helvetica"/>
                <a:cs typeface="Helvetica"/>
                <a:sym typeface="Helvetica"/>
              </a:defRPr>
            </a:lvl1pPr>
          </a:lstStyle>
          <a:p>
            <a:pPr/>
            <a:r>
              <a:t>Features</a:t>
            </a:r>
          </a:p>
        </p:txBody>
      </p:sp>
      <p:sp>
        <p:nvSpPr>
          <p:cNvPr id="1663" name="Shape 1663"/>
          <p:cNvSpPr/>
          <p:nvPr/>
        </p:nvSpPr>
        <p:spPr>
          <a:xfrm>
            <a:off x="7680720" y="1950721"/>
            <a:ext cx="1643762" cy="917868"/>
          </a:xfrm>
          <a:prstGeom prst="rightArrow">
            <a:avLst>
              <a:gd name="adj1" fmla="val 32000"/>
              <a:gd name="adj2" fmla="val 88553"/>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664" name="Shape 1664"/>
          <p:cNvSpPr/>
          <p:nvPr/>
        </p:nvSpPr>
        <p:spPr>
          <a:xfrm>
            <a:off x="9024849" y="2130254"/>
            <a:ext cx="2045681"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3000"/>
            </a:lvl1pPr>
          </a:lstStyle>
          <a:p>
            <a:pPr/>
            <a:r>
              <a:t>0.4679</a:t>
            </a:r>
          </a:p>
        </p:txBody>
      </p:sp>
      <p:sp>
        <p:nvSpPr>
          <p:cNvPr id="1665" name="Shape 1665"/>
          <p:cNvSpPr/>
          <p:nvPr/>
        </p:nvSpPr>
        <p:spPr>
          <a:xfrm>
            <a:off x="3588328" y="1950721"/>
            <a:ext cx="1643762" cy="917868"/>
          </a:xfrm>
          <a:prstGeom prst="rightArrow">
            <a:avLst>
              <a:gd name="adj1" fmla="val 32000"/>
              <a:gd name="adj2" fmla="val 88553"/>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666" name="Shape 1666"/>
          <p:cNvSpPr/>
          <p:nvPr/>
        </p:nvSpPr>
        <p:spPr>
          <a:xfrm rot="5400000">
            <a:off x="5736361" y="3049054"/>
            <a:ext cx="1440088" cy="1002076"/>
          </a:xfrm>
          <a:prstGeom prst="rightArrow">
            <a:avLst>
              <a:gd name="adj1" fmla="val 32000"/>
              <a:gd name="adj2" fmla="val 81112"/>
            </a:avLst>
          </a:prstGeom>
          <a:solidFill>
            <a:srgbClr val="53585F"/>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667" name="Shape 1667"/>
          <p:cNvSpPr/>
          <p:nvPr/>
        </p:nvSpPr>
        <p:spPr>
          <a:xfrm>
            <a:off x="1763141" y="4347629"/>
            <a:ext cx="947851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rgbClr val="53585F"/>
                </a:solidFill>
                <a:latin typeface="Helvetica"/>
                <a:ea typeface="Helvetica"/>
                <a:cs typeface="Helvetica"/>
                <a:sym typeface="Helvetica"/>
              </a:defRPr>
            </a:lvl1pPr>
          </a:lstStyle>
          <a:p>
            <a:pPr/>
            <a:r>
              <a:t>Previously Proposed Features (for verbose query)</a:t>
            </a:r>
          </a:p>
        </p:txBody>
      </p:sp>
      <p:sp>
        <p:nvSpPr>
          <p:cNvPr id="1668" name="Shape 1668"/>
          <p:cNvSpPr/>
          <p:nvPr/>
        </p:nvSpPr>
        <p:spPr>
          <a:xfrm flipH="1">
            <a:off x="4440694" y="5027426"/>
            <a:ext cx="2033357" cy="604126"/>
          </a:xfrm>
          <a:prstGeom prst="line">
            <a:avLst/>
          </a:prstGeom>
          <a:ln w="76200">
            <a:solidFill>
              <a:srgbClr val="000000"/>
            </a:solidFill>
            <a:miter lim="400000"/>
            <a:tailEnd type="triangle"/>
          </a:ln>
        </p:spPr>
        <p:txBody>
          <a:bodyPr lIns="50800" tIns="50800" rIns="50800" bIns="50800" anchor="ctr"/>
          <a:lstStyle/>
          <a:p>
            <a:pPr>
              <a:defRPr sz="2400"/>
            </a:pPr>
          </a:p>
        </p:txBody>
      </p:sp>
      <p:sp>
        <p:nvSpPr>
          <p:cNvPr id="1669" name="Shape 1669"/>
          <p:cNvSpPr/>
          <p:nvPr/>
        </p:nvSpPr>
        <p:spPr>
          <a:xfrm>
            <a:off x="6601050" y="4990904"/>
            <a:ext cx="1" cy="849323"/>
          </a:xfrm>
          <a:prstGeom prst="line">
            <a:avLst/>
          </a:prstGeom>
          <a:ln w="76200">
            <a:solidFill>
              <a:srgbClr val="000000"/>
            </a:solidFill>
            <a:miter lim="400000"/>
            <a:tailEnd type="triangle"/>
          </a:ln>
        </p:spPr>
        <p:txBody>
          <a:bodyPr lIns="50800" tIns="50800" rIns="50800" bIns="50800" anchor="ctr"/>
          <a:lstStyle/>
          <a:p>
            <a:pPr>
              <a:defRPr sz="2400"/>
            </a:pPr>
          </a:p>
        </p:txBody>
      </p:sp>
      <p:sp>
        <p:nvSpPr>
          <p:cNvPr id="1670" name="Shape 1670"/>
          <p:cNvSpPr/>
          <p:nvPr/>
        </p:nvSpPr>
        <p:spPr>
          <a:xfrm>
            <a:off x="6767954" y="5026713"/>
            <a:ext cx="1902154" cy="627522"/>
          </a:xfrm>
          <a:prstGeom prst="line">
            <a:avLst/>
          </a:prstGeom>
          <a:ln w="76200">
            <a:solidFill>
              <a:srgbClr val="000000"/>
            </a:solidFill>
            <a:miter lim="400000"/>
            <a:tailEnd type="triangle"/>
          </a:ln>
        </p:spPr>
        <p:txBody>
          <a:bodyPr lIns="50800" tIns="50800" rIns="50800" bIns="50800" anchor="ctr"/>
          <a:lstStyle/>
          <a:p>
            <a:pPr>
              <a:defRPr sz="2400"/>
            </a:pPr>
          </a:p>
        </p:txBody>
      </p:sp>
      <p:sp>
        <p:nvSpPr>
          <p:cNvPr id="1671" name="Shape 1671"/>
          <p:cNvSpPr/>
          <p:nvPr/>
        </p:nvSpPr>
        <p:spPr>
          <a:xfrm>
            <a:off x="1846264" y="5669691"/>
            <a:ext cx="197418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Statistical</a:t>
            </a:r>
          </a:p>
        </p:txBody>
      </p:sp>
      <p:sp>
        <p:nvSpPr>
          <p:cNvPr id="1672" name="Shape 1672"/>
          <p:cNvSpPr/>
          <p:nvPr/>
        </p:nvSpPr>
        <p:spPr>
          <a:xfrm>
            <a:off x="5974977" y="5669691"/>
            <a:ext cx="125214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Query</a:t>
            </a:r>
          </a:p>
        </p:txBody>
      </p:sp>
      <p:sp>
        <p:nvSpPr>
          <p:cNvPr id="1673" name="Shape 1673"/>
          <p:cNvSpPr/>
          <p:nvPr/>
        </p:nvSpPr>
        <p:spPr>
          <a:xfrm>
            <a:off x="8831654" y="5669691"/>
            <a:ext cx="276178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Post-Retrieval</a:t>
            </a:r>
          </a:p>
        </p:txBody>
      </p:sp>
      <p:sp>
        <p:nvSpPr>
          <p:cNvPr id="1674" name="Shape 1674"/>
          <p:cNvSpPr/>
          <p:nvPr/>
        </p:nvSpPr>
        <p:spPr>
          <a:xfrm>
            <a:off x="975806" y="6411601"/>
            <a:ext cx="3381618" cy="2451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a:latin typeface="Helvetica"/>
                <a:ea typeface="Helvetica"/>
                <a:cs typeface="Helvetica"/>
                <a:sym typeface="Helvetica"/>
              </a:defRPr>
            </a:pPr>
            <a:r>
              <a:t>TF</a:t>
            </a:r>
          </a:p>
          <a:p>
            <a:pPr>
              <a:defRPr i="1">
                <a:latin typeface="Helvetica"/>
                <a:ea typeface="Helvetica"/>
                <a:cs typeface="Helvetica"/>
                <a:sym typeface="Helvetica"/>
              </a:defRPr>
            </a:pPr>
            <a:r>
              <a:t>IDF</a:t>
            </a:r>
          </a:p>
          <a:p>
            <a:pPr>
              <a:defRPr i="1">
                <a:latin typeface="Helvetica"/>
                <a:ea typeface="Helvetica"/>
                <a:cs typeface="Helvetica"/>
                <a:sym typeface="Helvetica"/>
              </a:defRPr>
            </a:pPr>
            <a:r>
              <a:t>Collection TF</a:t>
            </a:r>
          </a:p>
          <a:p>
            <a:pPr>
              <a:defRPr i="1">
                <a:latin typeface="Helvetica"/>
                <a:ea typeface="Helvetica"/>
                <a:cs typeface="Helvetica"/>
                <a:sym typeface="Helvetica"/>
              </a:defRPr>
            </a:pPr>
            <a:r>
              <a:t>Collection IDF</a:t>
            </a:r>
          </a:p>
          <a:p>
            <a:pPr>
              <a:defRPr i="1">
                <a:latin typeface="Helvetica"/>
                <a:ea typeface="Helvetica"/>
                <a:cs typeface="Helvetica"/>
                <a:sym typeface="Helvetica"/>
              </a:defRPr>
            </a:pPr>
            <a:r>
              <a:t>Mutual Information</a:t>
            </a:r>
          </a:p>
        </p:txBody>
      </p:sp>
      <p:sp>
        <p:nvSpPr>
          <p:cNvPr id="1675" name="Shape 1675"/>
          <p:cNvSpPr/>
          <p:nvPr/>
        </p:nvSpPr>
        <p:spPr>
          <a:xfrm>
            <a:off x="4630754" y="6398169"/>
            <a:ext cx="3651302"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a:latin typeface="Helvetica"/>
                <a:ea typeface="Helvetica"/>
                <a:cs typeface="Helvetica"/>
                <a:sym typeface="Helvetica"/>
              </a:defRPr>
            </a:pPr>
            <a:r>
              <a:t>Similarity with Orig.</a:t>
            </a:r>
          </a:p>
          <a:p>
            <a:pPr>
              <a:defRPr i="1">
                <a:latin typeface="Helvetica"/>
                <a:ea typeface="Helvetica"/>
                <a:cs typeface="Helvetica"/>
                <a:sym typeface="Helvetica"/>
              </a:defRPr>
            </a:pPr>
            <a:r>
              <a:t>Contain Stopwords?</a:t>
            </a:r>
          </a:p>
        </p:txBody>
      </p:sp>
      <p:sp>
        <p:nvSpPr>
          <p:cNvPr id="1676" name="Shape 1676"/>
          <p:cNvSpPr/>
          <p:nvPr/>
        </p:nvSpPr>
        <p:spPr>
          <a:xfrm>
            <a:off x="7971727" y="6398169"/>
            <a:ext cx="4818622" cy="198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a:latin typeface="Helvetica"/>
                <a:ea typeface="Helvetica"/>
                <a:cs typeface="Helvetica"/>
                <a:sym typeface="Helvetica"/>
              </a:defRPr>
            </a:pPr>
            <a:r>
              <a:t>Query Drift</a:t>
            </a:r>
          </a:p>
          <a:p>
            <a:pPr>
              <a:defRPr i="1">
                <a:latin typeface="Helvetica"/>
                <a:ea typeface="Helvetica"/>
                <a:cs typeface="Helvetica"/>
                <a:sym typeface="Helvetica"/>
              </a:defRPr>
            </a:pPr>
            <a:r>
              <a:t>Query Scope</a:t>
            </a:r>
          </a:p>
          <a:p>
            <a:pPr>
              <a:defRPr i="1">
                <a:latin typeface="Helvetica"/>
                <a:ea typeface="Helvetica"/>
                <a:cs typeface="Helvetica"/>
                <a:sym typeface="Helvetica"/>
              </a:defRPr>
            </a:pPr>
            <a:r>
              <a:t>Clarity Score</a:t>
            </a:r>
          </a:p>
          <a:p>
            <a:pPr>
              <a:defRPr i="1">
                <a:latin typeface="Helvetica"/>
                <a:ea typeface="Helvetica"/>
                <a:cs typeface="Helvetica"/>
                <a:sym typeface="Helvetica"/>
              </a:defRPr>
            </a:pPr>
            <a:r>
              <a:t>Weighted Information Gain</a:t>
            </a:r>
          </a:p>
        </p:txBody>
      </p:sp>
    </p:spTree>
  </p:cSld>
  <p:clrMapOvr>
    <a:masterClrMapping/>
  </p:clrMapOvr>
  <p:transition xmlns:p14="http://schemas.microsoft.com/office/powerpoint/2010/main" spd="med" advClick="1"/>
</p:sld>
</file>

<file path=ppt/slides/slide14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78" name="Shape 1678"/>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The Problem of Previously Proposed Features</a:t>
            </a:r>
          </a:p>
        </p:txBody>
      </p:sp>
      <p:sp>
        <p:nvSpPr>
          <p:cNvPr id="1679" name="Shape 167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680" name="Shape 1680"/>
          <p:cNvSpPr/>
          <p:nvPr/>
        </p:nvSpPr>
        <p:spPr>
          <a:xfrm>
            <a:off x="3826031" y="2054054"/>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4000"/>
            </a:lvl1pPr>
          </a:lstStyle>
          <a:p>
            <a:pPr/>
            <a:r>
              <a:t>Family Leave Law</a:t>
            </a:r>
          </a:p>
        </p:txBody>
      </p:sp>
      <p:sp>
        <p:nvSpPr>
          <p:cNvPr id="1681" name="Shape 1681"/>
          <p:cNvSpPr/>
          <p:nvPr/>
        </p:nvSpPr>
        <p:spPr>
          <a:xfrm>
            <a:off x="5972682" y="4334929"/>
            <a:ext cx="96744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IDFs</a:t>
            </a:r>
          </a:p>
        </p:txBody>
      </p:sp>
      <p:sp>
        <p:nvSpPr>
          <p:cNvPr id="1682" name="Shape 1682"/>
          <p:cNvSpPr/>
          <p:nvPr/>
        </p:nvSpPr>
        <p:spPr>
          <a:xfrm rot="5400000">
            <a:off x="5736361" y="3049054"/>
            <a:ext cx="1440088" cy="1002076"/>
          </a:xfrm>
          <a:prstGeom prst="rightArrow">
            <a:avLst>
              <a:gd name="adj1" fmla="val 32000"/>
              <a:gd name="adj2" fmla="val 81112"/>
            </a:avLst>
          </a:prstGeom>
          <a:solidFill>
            <a:srgbClr val="53585F"/>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683" name="Shape 1683"/>
          <p:cNvSpPr/>
          <p:nvPr/>
        </p:nvSpPr>
        <p:spPr>
          <a:xfrm>
            <a:off x="3780036" y="4958522"/>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4000"/>
            </a:lvl1pPr>
          </a:lstStyle>
          <a:p>
            <a:pPr/>
            <a:r>
              <a:t>13.26  12.39  8.98</a:t>
            </a:r>
          </a:p>
        </p:txBody>
      </p:sp>
    </p:spTree>
  </p:cSld>
  <p:clrMapOvr>
    <a:masterClrMapping/>
  </p:clrMapOvr>
  <p:transition xmlns:p14="http://schemas.microsoft.com/office/powerpoint/2010/main" spd="med" advClick="1"/>
</p:sld>
</file>

<file path=ppt/slides/slide14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85" name="Shape 1685"/>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The Problem of Previously Proposed Features</a:t>
            </a:r>
          </a:p>
        </p:txBody>
      </p:sp>
      <p:sp>
        <p:nvSpPr>
          <p:cNvPr id="1686" name="Shape 168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687" name="Shape 1687"/>
          <p:cNvSpPr/>
          <p:nvPr/>
        </p:nvSpPr>
        <p:spPr>
          <a:xfrm>
            <a:off x="3826031" y="2054054"/>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4000"/>
            </a:lvl1pPr>
          </a:lstStyle>
          <a:p>
            <a:pPr/>
            <a:r>
              <a:t>Family Leave Law</a:t>
            </a:r>
          </a:p>
        </p:txBody>
      </p:sp>
      <p:sp>
        <p:nvSpPr>
          <p:cNvPr id="1688" name="Shape 1688"/>
          <p:cNvSpPr/>
          <p:nvPr/>
        </p:nvSpPr>
        <p:spPr>
          <a:xfrm>
            <a:off x="5972682" y="4334929"/>
            <a:ext cx="96744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IDFs</a:t>
            </a:r>
          </a:p>
        </p:txBody>
      </p:sp>
      <p:sp>
        <p:nvSpPr>
          <p:cNvPr id="1689" name="Shape 1689"/>
          <p:cNvSpPr/>
          <p:nvPr/>
        </p:nvSpPr>
        <p:spPr>
          <a:xfrm rot="5400000">
            <a:off x="5736361" y="3049054"/>
            <a:ext cx="1440088" cy="1002076"/>
          </a:xfrm>
          <a:prstGeom prst="rightArrow">
            <a:avLst>
              <a:gd name="adj1" fmla="val 32000"/>
              <a:gd name="adj2" fmla="val 81112"/>
            </a:avLst>
          </a:prstGeom>
          <a:solidFill>
            <a:srgbClr val="53585F"/>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690" name="Shape 1690"/>
          <p:cNvSpPr/>
          <p:nvPr/>
        </p:nvSpPr>
        <p:spPr>
          <a:xfrm>
            <a:off x="3780036" y="4958522"/>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4000"/>
            </a:lvl1pPr>
          </a:lstStyle>
          <a:p>
            <a:pPr/>
            <a:r>
              <a:t>13.26  12.39  8.98</a:t>
            </a:r>
          </a:p>
        </p:txBody>
      </p:sp>
      <p:sp>
        <p:nvSpPr>
          <p:cNvPr id="1691" name="Shape 1691"/>
          <p:cNvSpPr/>
          <p:nvPr/>
        </p:nvSpPr>
        <p:spPr>
          <a:xfrm>
            <a:off x="7318118" y="5314122"/>
            <a:ext cx="1060899" cy="1"/>
          </a:xfrm>
          <a:prstGeom prst="line">
            <a:avLst/>
          </a:prstGeom>
          <a:ln w="50800">
            <a:solidFill>
              <a:schemeClr val="accent5"/>
            </a:solidFill>
            <a:miter lim="400000"/>
          </a:ln>
        </p:spPr>
        <p:txBody>
          <a:bodyPr lIns="50800" tIns="50800" rIns="50800" bIns="50800" anchor="ctr"/>
          <a:lstStyle/>
          <a:p>
            <a:pPr>
              <a:defRPr sz="2400"/>
            </a:pPr>
          </a:p>
        </p:txBody>
      </p:sp>
      <p:sp>
        <p:nvSpPr>
          <p:cNvPr id="1692" name="Shape 1692"/>
          <p:cNvSpPr/>
          <p:nvPr/>
        </p:nvSpPr>
        <p:spPr>
          <a:xfrm>
            <a:off x="7419718" y="2409654"/>
            <a:ext cx="1060899" cy="1"/>
          </a:xfrm>
          <a:prstGeom prst="line">
            <a:avLst/>
          </a:prstGeom>
          <a:ln w="50800">
            <a:solidFill>
              <a:schemeClr val="accent5"/>
            </a:solidFill>
            <a:miter lim="400000"/>
          </a:ln>
        </p:spPr>
        <p:txBody>
          <a:bodyPr lIns="50800" tIns="50800" rIns="50800" bIns="50800" anchor="ctr"/>
          <a:lstStyle/>
          <a:p>
            <a:pPr>
              <a:defRPr sz="2400"/>
            </a:pPr>
          </a:p>
        </p:txBody>
      </p:sp>
      <p:sp>
        <p:nvSpPr>
          <p:cNvPr id="1693" name="Shape 1693"/>
          <p:cNvSpPr/>
          <p:nvPr/>
        </p:nvSpPr>
        <p:spPr>
          <a:xfrm>
            <a:off x="3564546" y="6358110"/>
            <a:ext cx="587570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Remove the term with lowest IDF</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4" name="Shape 324"/>
          <p:cNvSpPr/>
          <p:nvPr>
            <p:ph type="title"/>
          </p:nvPr>
        </p:nvSpPr>
        <p:spPr>
          <a:xfrm>
            <a:off x="782417" y="-93147"/>
            <a:ext cx="11099801" cy="2159001"/>
          </a:xfrm>
          <a:prstGeom prst="rect">
            <a:avLst/>
          </a:prstGeom>
        </p:spPr>
        <p:txBody>
          <a:bodyPr/>
          <a:lstStyle>
            <a:lvl1pPr algn="l">
              <a:defRPr b="1" sz="4700">
                <a:latin typeface="Helvetica"/>
                <a:ea typeface="Helvetica"/>
                <a:cs typeface="Helvetica"/>
                <a:sym typeface="Helvetica"/>
              </a:defRPr>
            </a:lvl1pPr>
          </a:lstStyle>
          <a:p>
            <a:pPr/>
            <a:r>
              <a:t>IR tools are facing new challenges…</a:t>
            </a:r>
          </a:p>
        </p:txBody>
      </p:sp>
      <p:sp>
        <p:nvSpPr>
          <p:cNvPr id="325" name="Shape 325"/>
          <p:cNvSpPr/>
          <p:nvPr>
            <p:ph type="sldNum" sz="quarter" idx="2"/>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26" name="Shape 326"/>
          <p:cNvSpPr/>
          <p:nvPr/>
        </p:nvSpPr>
        <p:spPr>
          <a:xfrm>
            <a:off x="5029506" y="3195135"/>
            <a:ext cx="4373145" cy="3892079"/>
          </a:xfrm>
          <a:prstGeom prst="ellipse">
            <a:avLst/>
          </a:prstGeom>
          <a:ln w="25400">
            <a:solidFill>
              <a:srgbClr val="000000"/>
            </a:solidFill>
            <a:prstDash val="sysDot"/>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327" name="Shape 327"/>
          <p:cNvSpPr/>
          <p:nvPr/>
        </p:nvSpPr>
        <p:spPr>
          <a:xfrm>
            <a:off x="5682828" y="3862384"/>
            <a:ext cx="1738495" cy="980328"/>
          </a:xfrm>
          <a:prstGeom prst="ellipse">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Indexing</a:t>
            </a:r>
          </a:p>
        </p:txBody>
      </p:sp>
      <p:sp>
        <p:nvSpPr>
          <p:cNvPr id="328" name="Shape 328"/>
          <p:cNvSpPr/>
          <p:nvPr/>
        </p:nvSpPr>
        <p:spPr>
          <a:xfrm>
            <a:off x="6598608" y="5437561"/>
            <a:ext cx="1996379" cy="980328"/>
          </a:xfrm>
          <a:prstGeom prst="ellipse">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Searching</a:t>
            </a:r>
          </a:p>
        </p:txBody>
      </p:sp>
      <p:sp>
        <p:nvSpPr>
          <p:cNvPr id="329" name="Shape 329"/>
          <p:cNvSpPr/>
          <p:nvPr/>
        </p:nvSpPr>
        <p:spPr>
          <a:xfrm>
            <a:off x="1124302" y="4855424"/>
            <a:ext cx="360090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Traditional IR Toolkit</a:t>
            </a:r>
          </a:p>
        </p:txBody>
      </p:sp>
      <p:pic>
        <p:nvPicPr>
          <p:cNvPr id="330" name="pasted-image.png"/>
          <p:cNvPicPr>
            <a:picLocks noChangeAspect="1"/>
          </p:cNvPicPr>
          <p:nvPr/>
        </p:nvPicPr>
        <p:blipFill>
          <a:blip r:embed="rId4">
            <a:extLst/>
          </a:blip>
          <a:stretch>
            <a:fillRect/>
          </a:stretch>
        </p:blipFill>
        <p:spPr>
          <a:xfrm>
            <a:off x="607709" y="4918387"/>
            <a:ext cx="445574" cy="445575"/>
          </a:xfrm>
          <a:prstGeom prst="rect">
            <a:avLst/>
          </a:prstGeom>
          <a:ln w="12700">
            <a:miter lim="400000"/>
          </a:ln>
        </p:spPr>
      </p:pic>
      <p:sp>
        <p:nvSpPr>
          <p:cNvPr id="331" name="Shape 331"/>
          <p:cNvSpPr/>
          <p:nvPr/>
        </p:nvSpPr>
        <p:spPr>
          <a:xfrm rot="2362423">
            <a:off x="3826405" y="2998886"/>
            <a:ext cx="1839533"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332" name="Shape 332"/>
          <p:cNvSpPr/>
          <p:nvPr/>
        </p:nvSpPr>
        <p:spPr>
          <a:xfrm rot="19073297">
            <a:off x="4123488" y="6906959"/>
            <a:ext cx="1839533"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333" name="Shape 333"/>
          <p:cNvSpPr/>
          <p:nvPr/>
        </p:nvSpPr>
        <p:spPr>
          <a:xfrm rot="13405117">
            <a:off x="8437143" y="6907824"/>
            <a:ext cx="1839534"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334" name="Shape 334"/>
          <p:cNvSpPr/>
          <p:nvPr/>
        </p:nvSpPr>
        <p:spPr>
          <a:xfrm rot="8245572">
            <a:off x="8655726" y="2900502"/>
            <a:ext cx="1839534" cy="698117"/>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335" name="Shape 335"/>
          <p:cNvSpPr/>
          <p:nvPr/>
        </p:nvSpPr>
        <p:spPr>
          <a:xfrm>
            <a:off x="706193" y="1922222"/>
            <a:ext cx="467566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lgn="l">
              <a:buSzPct val="60000"/>
              <a:buChar char="•"/>
              <a:defRPr b="1" sz="3000">
                <a:latin typeface="Helvetica"/>
                <a:ea typeface="Helvetica"/>
                <a:cs typeface="Helvetica"/>
                <a:sym typeface="Helvetica"/>
              </a:defRPr>
            </a:pPr>
            <a:r>
              <a:t>IR Teaching &amp; Learning</a:t>
            </a:r>
          </a:p>
          <a:p>
            <a:pPr marL="228599" indent="-228599" algn="l">
              <a:buSzPct val="60000"/>
              <a:buChar char="•"/>
              <a:defRPr b="1" sz="3000">
                <a:latin typeface="Helvetica"/>
                <a:ea typeface="Helvetica"/>
                <a:cs typeface="Helvetica"/>
                <a:sym typeface="Helvetica"/>
              </a:defRPr>
            </a:pPr>
            <a:r>
              <a:t>Web scale data</a:t>
            </a:r>
          </a:p>
        </p:txBody>
      </p:sp>
      <p:sp>
        <p:nvSpPr>
          <p:cNvPr id="336" name="Shape 336"/>
          <p:cNvSpPr/>
          <p:nvPr/>
        </p:nvSpPr>
        <p:spPr>
          <a:xfrm>
            <a:off x="8344631" y="1839174"/>
            <a:ext cx="4280149"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599" indent="-228599">
              <a:buSzPct val="60000"/>
              <a:buChar char="•"/>
              <a:defRPr b="1" sz="3000">
                <a:latin typeface="Helvetica"/>
                <a:ea typeface="Helvetica"/>
                <a:cs typeface="Helvetica"/>
                <a:sym typeface="Helvetica"/>
              </a:defRPr>
            </a:lvl1pPr>
          </a:lstStyle>
          <a:p>
            <a:pPr/>
            <a:r>
              <a:t>Reproducibility Study</a:t>
            </a:r>
          </a:p>
        </p:txBody>
      </p:sp>
      <p:sp>
        <p:nvSpPr>
          <p:cNvPr id="337" name="Shape 337"/>
          <p:cNvSpPr/>
          <p:nvPr/>
        </p:nvSpPr>
        <p:spPr>
          <a:xfrm>
            <a:off x="381501" y="7884374"/>
            <a:ext cx="542315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buSzPct val="60000"/>
              <a:buChar char="•"/>
              <a:defRPr b="1" sz="3000">
                <a:latin typeface="Helvetica"/>
                <a:ea typeface="Helvetica"/>
                <a:cs typeface="Helvetica"/>
                <a:sym typeface="Helvetica"/>
              </a:defRPr>
            </a:pPr>
            <a:r>
              <a:t>Understanding more about </a:t>
            </a:r>
          </a:p>
          <a:p>
            <a:pPr>
              <a:defRPr b="1" sz="3000">
                <a:latin typeface="Helvetica"/>
                <a:ea typeface="Helvetica"/>
                <a:cs typeface="Helvetica"/>
                <a:sym typeface="Helvetica"/>
              </a:defRPr>
            </a:pPr>
            <a:r>
              <a:t>Models and Queries</a:t>
            </a:r>
          </a:p>
        </p:txBody>
      </p:sp>
      <p:sp>
        <p:nvSpPr>
          <p:cNvPr id="338" name="Shape 338"/>
          <p:cNvSpPr/>
          <p:nvPr/>
        </p:nvSpPr>
        <p:spPr>
          <a:xfrm>
            <a:off x="7344130" y="7884374"/>
            <a:ext cx="5253857"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buSzPct val="60000"/>
              <a:buChar char="•"/>
              <a:defRPr b="1" sz="3000">
                <a:latin typeface="Helvetica"/>
                <a:ea typeface="Helvetica"/>
                <a:cs typeface="Helvetica"/>
                <a:sym typeface="Helvetica"/>
              </a:defRPr>
            </a:pPr>
            <a:r>
              <a:t>New Applications</a:t>
            </a:r>
          </a:p>
          <a:p>
            <a:pPr>
              <a:defRPr b="1" sz="3000">
                <a:latin typeface="Helvetica"/>
                <a:ea typeface="Helvetica"/>
                <a:cs typeface="Helvetica"/>
                <a:sym typeface="Helvetica"/>
              </a:defRPr>
            </a:pPr>
            <a:r>
              <a:t>e.g. Contextual Suggestion</a:t>
            </a:r>
          </a:p>
        </p:txBody>
      </p:sp>
    </p:spTree>
  </p:cSld>
  <p:clrMapOvr>
    <a:masterClrMapping/>
  </p:clrMapOvr>
  <p:transition xmlns:p14="http://schemas.microsoft.com/office/powerpoint/2010/main" spd="med" advClick="1"/>
</p:sld>
</file>

<file path=ppt/slides/slide15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95" name="Shape 1695"/>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The Problem of Previously Proposed Features</a:t>
            </a:r>
          </a:p>
        </p:txBody>
      </p:sp>
      <p:sp>
        <p:nvSpPr>
          <p:cNvPr id="1696" name="Shape 169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697" name="Shape 1697"/>
          <p:cNvSpPr/>
          <p:nvPr/>
        </p:nvSpPr>
        <p:spPr>
          <a:xfrm>
            <a:off x="3826031" y="2054054"/>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4000"/>
            </a:lvl1pPr>
          </a:lstStyle>
          <a:p>
            <a:pPr/>
            <a:r>
              <a:t>Family Leave Law</a:t>
            </a:r>
          </a:p>
        </p:txBody>
      </p:sp>
      <p:sp>
        <p:nvSpPr>
          <p:cNvPr id="1698" name="Shape 1698"/>
          <p:cNvSpPr/>
          <p:nvPr/>
        </p:nvSpPr>
        <p:spPr>
          <a:xfrm>
            <a:off x="5972682" y="4334929"/>
            <a:ext cx="96744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IDFs</a:t>
            </a:r>
          </a:p>
        </p:txBody>
      </p:sp>
      <p:sp>
        <p:nvSpPr>
          <p:cNvPr id="1699" name="Shape 1699"/>
          <p:cNvSpPr/>
          <p:nvPr/>
        </p:nvSpPr>
        <p:spPr>
          <a:xfrm rot="5400000">
            <a:off x="5736361" y="3049054"/>
            <a:ext cx="1440088" cy="1002076"/>
          </a:xfrm>
          <a:prstGeom prst="rightArrow">
            <a:avLst>
              <a:gd name="adj1" fmla="val 32000"/>
              <a:gd name="adj2" fmla="val 81112"/>
            </a:avLst>
          </a:prstGeom>
          <a:solidFill>
            <a:srgbClr val="53585F"/>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700" name="Shape 1700"/>
          <p:cNvSpPr/>
          <p:nvPr/>
        </p:nvSpPr>
        <p:spPr>
          <a:xfrm>
            <a:off x="3780036" y="4958522"/>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4000"/>
            </a:lvl1pPr>
          </a:lstStyle>
          <a:p>
            <a:pPr/>
            <a:r>
              <a:t>13.26  12.39  8.98</a:t>
            </a:r>
          </a:p>
        </p:txBody>
      </p:sp>
      <p:sp>
        <p:nvSpPr>
          <p:cNvPr id="1701" name="Shape 1701"/>
          <p:cNvSpPr/>
          <p:nvPr/>
        </p:nvSpPr>
        <p:spPr>
          <a:xfrm>
            <a:off x="7318118" y="5314122"/>
            <a:ext cx="1060899" cy="1"/>
          </a:xfrm>
          <a:prstGeom prst="line">
            <a:avLst/>
          </a:prstGeom>
          <a:ln w="50800">
            <a:solidFill>
              <a:schemeClr val="accent5"/>
            </a:solidFill>
            <a:miter lim="400000"/>
          </a:ln>
        </p:spPr>
        <p:txBody>
          <a:bodyPr lIns="50800" tIns="50800" rIns="50800" bIns="50800" anchor="ctr"/>
          <a:lstStyle/>
          <a:p>
            <a:pPr>
              <a:defRPr sz="2400"/>
            </a:pPr>
          </a:p>
        </p:txBody>
      </p:sp>
      <p:sp>
        <p:nvSpPr>
          <p:cNvPr id="1702" name="Shape 1702"/>
          <p:cNvSpPr/>
          <p:nvPr/>
        </p:nvSpPr>
        <p:spPr>
          <a:xfrm>
            <a:off x="7419718" y="2409654"/>
            <a:ext cx="1060899" cy="1"/>
          </a:xfrm>
          <a:prstGeom prst="line">
            <a:avLst/>
          </a:prstGeom>
          <a:ln w="50800">
            <a:solidFill>
              <a:schemeClr val="accent5"/>
            </a:solidFill>
            <a:miter lim="400000"/>
          </a:ln>
        </p:spPr>
        <p:txBody>
          <a:bodyPr lIns="50800" tIns="50800" rIns="50800" bIns="50800" anchor="ctr"/>
          <a:lstStyle/>
          <a:p>
            <a:pPr>
              <a:defRPr sz="2400"/>
            </a:pPr>
          </a:p>
        </p:txBody>
      </p:sp>
      <p:sp>
        <p:nvSpPr>
          <p:cNvPr id="1703" name="Shape 1703"/>
          <p:cNvSpPr/>
          <p:nvPr/>
        </p:nvSpPr>
        <p:spPr>
          <a:xfrm>
            <a:off x="3564546" y="6358110"/>
            <a:ext cx="587570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Remove the term with lowest IDF</a:t>
            </a:r>
          </a:p>
        </p:txBody>
      </p:sp>
      <p:sp>
        <p:nvSpPr>
          <p:cNvPr id="1704" name="Shape 1704"/>
          <p:cNvSpPr/>
          <p:nvPr/>
        </p:nvSpPr>
        <p:spPr>
          <a:xfrm>
            <a:off x="6251308" y="4882322"/>
            <a:ext cx="502184"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5000">
                <a:solidFill>
                  <a:schemeClr val="accent5"/>
                </a:solidFill>
                <a:latin typeface="Helvetica"/>
                <a:ea typeface="Helvetica"/>
                <a:cs typeface="Helvetica"/>
                <a:sym typeface="Helvetica"/>
              </a:defRPr>
            </a:lvl1pPr>
          </a:lstStyle>
          <a:p>
            <a:pPr/>
            <a:r>
              <a:t>?</a:t>
            </a:r>
          </a:p>
        </p:txBody>
      </p:sp>
      <p:sp>
        <p:nvSpPr>
          <p:cNvPr id="1705" name="Shape 1705"/>
          <p:cNvSpPr/>
          <p:nvPr/>
        </p:nvSpPr>
        <p:spPr>
          <a:xfrm>
            <a:off x="6251308" y="1977854"/>
            <a:ext cx="502184"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5000">
                <a:solidFill>
                  <a:schemeClr val="accent5"/>
                </a:solidFill>
                <a:latin typeface="Helvetica"/>
                <a:ea typeface="Helvetica"/>
                <a:cs typeface="Helvetica"/>
                <a:sym typeface="Helvetica"/>
              </a:defRPr>
            </a:lvl1pPr>
          </a:lstStyle>
          <a:p>
            <a:pPr/>
            <a:r>
              <a:t>?</a:t>
            </a:r>
          </a:p>
        </p:txBody>
      </p:sp>
      <p:sp>
        <p:nvSpPr>
          <p:cNvPr id="1706" name="Shape 1706"/>
          <p:cNvSpPr/>
          <p:nvPr/>
        </p:nvSpPr>
        <p:spPr>
          <a:xfrm>
            <a:off x="4534427" y="6947296"/>
            <a:ext cx="393594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When stop removing?</a:t>
            </a:r>
          </a:p>
        </p:txBody>
      </p:sp>
    </p:spTree>
  </p:cSld>
  <p:clrMapOvr>
    <a:masterClrMapping/>
  </p:clrMapOvr>
  <p:transition xmlns:p14="http://schemas.microsoft.com/office/powerpoint/2010/main" spd="med" advClick="1"/>
</p:sld>
</file>

<file path=ppt/slides/slide15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8" name="Shape 1708"/>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The Problem of Previously Proposed Features</a:t>
            </a:r>
          </a:p>
        </p:txBody>
      </p:sp>
      <p:sp>
        <p:nvSpPr>
          <p:cNvPr id="1709" name="Shape 170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710" name="Shape 1710"/>
          <p:cNvSpPr/>
          <p:nvPr/>
        </p:nvSpPr>
        <p:spPr>
          <a:xfrm>
            <a:off x="3826031" y="2054054"/>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4000"/>
            </a:lvl1pPr>
          </a:lstStyle>
          <a:p>
            <a:pPr/>
            <a:r>
              <a:t>Family Leave Law</a:t>
            </a:r>
          </a:p>
        </p:txBody>
      </p:sp>
      <p:sp>
        <p:nvSpPr>
          <p:cNvPr id="1711" name="Shape 1711"/>
          <p:cNvSpPr/>
          <p:nvPr/>
        </p:nvSpPr>
        <p:spPr>
          <a:xfrm>
            <a:off x="5972682" y="4334929"/>
            <a:ext cx="96744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IDFs</a:t>
            </a:r>
          </a:p>
        </p:txBody>
      </p:sp>
      <p:sp>
        <p:nvSpPr>
          <p:cNvPr id="1712" name="Shape 1712"/>
          <p:cNvSpPr/>
          <p:nvPr/>
        </p:nvSpPr>
        <p:spPr>
          <a:xfrm rot="5400000">
            <a:off x="5736361" y="3049054"/>
            <a:ext cx="1440088" cy="1002076"/>
          </a:xfrm>
          <a:prstGeom prst="rightArrow">
            <a:avLst>
              <a:gd name="adj1" fmla="val 32000"/>
              <a:gd name="adj2" fmla="val 81112"/>
            </a:avLst>
          </a:prstGeom>
          <a:solidFill>
            <a:srgbClr val="53585F"/>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713" name="Shape 1713"/>
          <p:cNvSpPr/>
          <p:nvPr/>
        </p:nvSpPr>
        <p:spPr>
          <a:xfrm>
            <a:off x="3780036" y="4958522"/>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sz="4000"/>
            </a:lvl1pPr>
          </a:lstStyle>
          <a:p>
            <a:pPr/>
            <a:r>
              <a:t>13.26  12.39  8.98</a:t>
            </a:r>
          </a:p>
        </p:txBody>
      </p:sp>
      <p:sp>
        <p:nvSpPr>
          <p:cNvPr id="1714" name="Shape 1714"/>
          <p:cNvSpPr/>
          <p:nvPr/>
        </p:nvSpPr>
        <p:spPr>
          <a:xfrm>
            <a:off x="7318118" y="5314122"/>
            <a:ext cx="1060899" cy="1"/>
          </a:xfrm>
          <a:prstGeom prst="line">
            <a:avLst/>
          </a:prstGeom>
          <a:ln w="50800">
            <a:solidFill>
              <a:schemeClr val="accent5"/>
            </a:solidFill>
            <a:miter lim="400000"/>
          </a:ln>
        </p:spPr>
        <p:txBody>
          <a:bodyPr lIns="50800" tIns="50800" rIns="50800" bIns="50800" anchor="ctr"/>
          <a:lstStyle/>
          <a:p>
            <a:pPr>
              <a:defRPr sz="2400"/>
            </a:pPr>
          </a:p>
        </p:txBody>
      </p:sp>
      <p:sp>
        <p:nvSpPr>
          <p:cNvPr id="1715" name="Shape 1715"/>
          <p:cNvSpPr/>
          <p:nvPr/>
        </p:nvSpPr>
        <p:spPr>
          <a:xfrm>
            <a:off x="7419718" y="2409654"/>
            <a:ext cx="1060899" cy="1"/>
          </a:xfrm>
          <a:prstGeom prst="line">
            <a:avLst/>
          </a:prstGeom>
          <a:ln w="50800">
            <a:solidFill>
              <a:schemeClr val="accent5"/>
            </a:solidFill>
            <a:miter lim="400000"/>
          </a:ln>
        </p:spPr>
        <p:txBody>
          <a:bodyPr lIns="50800" tIns="50800" rIns="50800" bIns="50800" anchor="ctr"/>
          <a:lstStyle/>
          <a:p>
            <a:pPr>
              <a:defRPr sz="2400"/>
            </a:pPr>
          </a:p>
        </p:txBody>
      </p:sp>
      <p:sp>
        <p:nvSpPr>
          <p:cNvPr id="1716" name="Shape 1716"/>
          <p:cNvSpPr/>
          <p:nvPr/>
        </p:nvSpPr>
        <p:spPr>
          <a:xfrm>
            <a:off x="3564546" y="6358110"/>
            <a:ext cx="587570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Remove the term with lowest IDF</a:t>
            </a:r>
          </a:p>
        </p:txBody>
      </p:sp>
      <p:sp>
        <p:nvSpPr>
          <p:cNvPr id="1717" name="Shape 1717"/>
          <p:cNvSpPr/>
          <p:nvPr/>
        </p:nvSpPr>
        <p:spPr>
          <a:xfrm>
            <a:off x="6251308" y="4882322"/>
            <a:ext cx="502184"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5000">
                <a:solidFill>
                  <a:schemeClr val="accent5"/>
                </a:solidFill>
                <a:latin typeface="Helvetica"/>
                <a:ea typeface="Helvetica"/>
                <a:cs typeface="Helvetica"/>
                <a:sym typeface="Helvetica"/>
              </a:defRPr>
            </a:lvl1pPr>
          </a:lstStyle>
          <a:p>
            <a:pPr/>
            <a:r>
              <a:t>?</a:t>
            </a:r>
          </a:p>
        </p:txBody>
      </p:sp>
      <p:sp>
        <p:nvSpPr>
          <p:cNvPr id="1718" name="Shape 1718"/>
          <p:cNvSpPr/>
          <p:nvPr/>
        </p:nvSpPr>
        <p:spPr>
          <a:xfrm>
            <a:off x="6251308" y="1977854"/>
            <a:ext cx="502184"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5000">
                <a:solidFill>
                  <a:schemeClr val="accent5"/>
                </a:solidFill>
                <a:latin typeface="Helvetica"/>
                <a:ea typeface="Helvetica"/>
                <a:cs typeface="Helvetica"/>
                <a:sym typeface="Helvetica"/>
              </a:defRPr>
            </a:lvl1pPr>
          </a:lstStyle>
          <a:p>
            <a:pPr/>
            <a:r>
              <a:t>?</a:t>
            </a:r>
          </a:p>
        </p:txBody>
      </p:sp>
      <p:sp>
        <p:nvSpPr>
          <p:cNvPr id="1719" name="Shape 1719"/>
          <p:cNvSpPr/>
          <p:nvPr/>
        </p:nvSpPr>
        <p:spPr>
          <a:xfrm>
            <a:off x="4534427" y="6947296"/>
            <a:ext cx="393594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When stop removing?</a:t>
            </a:r>
          </a:p>
        </p:txBody>
      </p:sp>
      <p:sp>
        <p:nvSpPr>
          <p:cNvPr id="1720" name="Shape 1720"/>
          <p:cNvSpPr/>
          <p:nvPr/>
        </p:nvSpPr>
        <p:spPr>
          <a:xfrm>
            <a:off x="2256743" y="7617997"/>
            <a:ext cx="839932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Other features do not work well (details in exp.)</a:t>
            </a:r>
          </a:p>
        </p:txBody>
      </p:sp>
    </p:spTree>
  </p:cSld>
  <p:clrMapOvr>
    <a:masterClrMapping/>
  </p:clrMapOvr>
  <p:transition xmlns:p14="http://schemas.microsoft.com/office/powerpoint/2010/main" spd="med" advClick="1"/>
</p:sld>
</file>

<file path=ppt/slides/slide15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22" name="Shape 1722"/>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We propose new futures</a:t>
            </a:r>
          </a:p>
        </p:txBody>
      </p:sp>
      <p:sp>
        <p:nvSpPr>
          <p:cNvPr id="1723" name="Shape 1723"/>
          <p:cNvSpPr/>
          <p:nvPr/>
        </p:nvSpPr>
        <p:spPr>
          <a:xfrm>
            <a:off x="1078153" y="1957531"/>
            <a:ext cx="10848493" cy="228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lnSpc>
                <a:spcPct val="150000"/>
              </a:lnSpc>
              <a:buSzPct val="75000"/>
              <a:buChar char="•"/>
              <a:defRPr sz="3600"/>
            </a:pPr>
            <a:r>
              <a:t>Post-retrieval</a:t>
            </a:r>
          </a:p>
          <a:p>
            <a:pPr marL="444500" indent="-444500" algn="l">
              <a:lnSpc>
                <a:spcPct val="150000"/>
              </a:lnSpc>
              <a:buSzPct val="75000"/>
              <a:buChar char="•"/>
              <a:defRPr sz="3600"/>
            </a:pPr>
            <a:r>
              <a:t>Focus on term relationship</a:t>
            </a:r>
          </a:p>
          <a:p>
            <a:pPr lvl="1" marL="889000" indent="-444500" algn="l">
              <a:lnSpc>
                <a:spcPct val="150000"/>
              </a:lnSpc>
              <a:buSzPct val="75000"/>
              <a:buChar char="•"/>
              <a:defRPr sz="3600"/>
            </a:pPr>
            <a:r>
              <a:t>document level features —&gt; term level features</a:t>
            </a:r>
          </a:p>
        </p:txBody>
      </p:sp>
      <p:sp>
        <p:nvSpPr>
          <p:cNvPr id="1724" name="Shape 172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5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26" name="Shape 1726"/>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We propose new futures</a:t>
            </a:r>
          </a:p>
        </p:txBody>
      </p:sp>
      <p:sp>
        <p:nvSpPr>
          <p:cNvPr id="1727" name="Shape 1727"/>
          <p:cNvSpPr/>
          <p:nvPr/>
        </p:nvSpPr>
        <p:spPr>
          <a:xfrm>
            <a:off x="1078153" y="1957890"/>
            <a:ext cx="10848493" cy="638175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lnSpc>
                <a:spcPct val="150000"/>
              </a:lnSpc>
              <a:buSzPct val="75000"/>
              <a:buChar char="•"/>
              <a:defRPr sz="3600"/>
            </a:pPr>
            <a:r>
              <a:t>Post-retrieval</a:t>
            </a:r>
          </a:p>
          <a:p>
            <a:pPr marL="444500" indent="-444500" algn="l">
              <a:lnSpc>
                <a:spcPct val="150000"/>
              </a:lnSpc>
              <a:buSzPct val="75000"/>
              <a:buChar char="•"/>
              <a:defRPr sz="3600"/>
            </a:pPr>
            <a:r>
              <a:t>Focus on term relationship</a:t>
            </a:r>
          </a:p>
          <a:p>
            <a:pPr lvl="1" marL="889000" indent="-444500" algn="l">
              <a:lnSpc>
                <a:spcPct val="150000"/>
              </a:lnSpc>
              <a:buSzPct val="75000"/>
              <a:buChar char="•"/>
              <a:defRPr sz="3600"/>
            </a:pPr>
            <a:r>
              <a:t>document level features —&gt; term level features</a:t>
            </a:r>
          </a:p>
          <a:p>
            <a:pPr marL="444500" indent="-444500" algn="l">
              <a:lnSpc>
                <a:spcPct val="150000"/>
              </a:lnSpc>
              <a:buSzPct val="75000"/>
              <a:buChar char="•"/>
              <a:defRPr sz="3600"/>
            </a:pPr>
            <a:r>
              <a:t>3 Categories of features</a:t>
            </a:r>
          </a:p>
          <a:p>
            <a:pPr lvl="1" marL="889000" indent="-444500" algn="l">
              <a:lnSpc>
                <a:spcPct val="150000"/>
              </a:lnSpc>
              <a:buSzPct val="75000"/>
              <a:buChar char="•"/>
              <a:defRPr sz="3600"/>
            </a:pPr>
            <a:r>
              <a:t>Term Proximity based Features</a:t>
            </a:r>
          </a:p>
          <a:p>
            <a:pPr lvl="1" marL="889000" indent="-444500" algn="l">
              <a:lnSpc>
                <a:spcPct val="150000"/>
              </a:lnSpc>
              <a:buSzPct val="75000"/>
              <a:buChar char="•"/>
              <a:defRPr sz="3600"/>
            </a:pPr>
            <a:r>
              <a:t>Term Score based Features</a:t>
            </a:r>
          </a:p>
          <a:p>
            <a:pPr lvl="1" marL="889000" indent="-444500" algn="l">
              <a:lnSpc>
                <a:spcPct val="150000"/>
              </a:lnSpc>
              <a:buSzPct val="75000"/>
              <a:buChar char="•"/>
              <a:defRPr sz="3600"/>
            </a:pPr>
            <a:r>
              <a:t>Compactness and Positions of Term Score Tensors </a:t>
            </a:r>
          </a:p>
        </p:txBody>
      </p:sp>
      <p:sp>
        <p:nvSpPr>
          <p:cNvPr id="1728" name="Shape 172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5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30" name="Shape 1730"/>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Term Proximity based Features (PXM)</a:t>
            </a:r>
          </a:p>
        </p:txBody>
      </p:sp>
      <p:sp>
        <p:nvSpPr>
          <p:cNvPr id="1731" name="Shape 1731"/>
          <p:cNvSpPr/>
          <p:nvPr/>
        </p:nvSpPr>
        <p:spPr>
          <a:xfrm>
            <a:off x="1078153" y="1801296"/>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 Term Dependency Model [Metzler05]</a:t>
            </a:r>
          </a:p>
        </p:txBody>
      </p:sp>
      <p:sp>
        <p:nvSpPr>
          <p:cNvPr id="1732" name="Shape 173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733" name="Shape 1733"/>
          <p:cNvSpPr/>
          <p:nvPr/>
        </p:nvSpPr>
        <p:spPr>
          <a:xfrm>
            <a:off x="3394231" y="3061928"/>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4000">
                <a:latin typeface="Helvetica"/>
                <a:ea typeface="Helvetica"/>
                <a:cs typeface="Helvetica"/>
                <a:sym typeface="Helvetica"/>
              </a:defRPr>
            </a:lvl1pPr>
          </a:lstStyle>
          <a:p>
            <a:pPr/>
            <a:r>
              <a:t>Family  Leave  Law</a:t>
            </a:r>
          </a:p>
        </p:txBody>
      </p:sp>
    </p:spTree>
  </p:cSld>
  <p:clrMapOvr>
    <a:masterClrMapping/>
  </p:clrMapOvr>
  <p:transition xmlns:p14="http://schemas.microsoft.com/office/powerpoint/2010/main" spd="med" advClick="1"/>
</p:sld>
</file>

<file path=ppt/slides/slide15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35" name="Shape 1735"/>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Term Proximity based Features (PXM)</a:t>
            </a:r>
          </a:p>
        </p:txBody>
      </p:sp>
      <p:sp>
        <p:nvSpPr>
          <p:cNvPr id="1736" name="Shape 1736"/>
          <p:cNvSpPr/>
          <p:nvPr/>
        </p:nvSpPr>
        <p:spPr>
          <a:xfrm>
            <a:off x="1078153" y="1801296"/>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 Term Dependency Model [Metzler05]</a:t>
            </a:r>
          </a:p>
        </p:txBody>
      </p:sp>
      <p:sp>
        <p:nvSpPr>
          <p:cNvPr id="1737" name="Shape 173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738" name="Shape 1738"/>
          <p:cNvSpPr/>
          <p:nvPr/>
        </p:nvSpPr>
        <p:spPr>
          <a:xfrm>
            <a:off x="3394231" y="3061928"/>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4000">
                <a:latin typeface="Helvetica"/>
                <a:ea typeface="Helvetica"/>
                <a:cs typeface="Helvetica"/>
                <a:sym typeface="Helvetica"/>
              </a:defRPr>
            </a:lvl1pPr>
          </a:lstStyle>
          <a:p>
            <a:pPr/>
            <a:r>
              <a:t>Family  Leave  Law</a:t>
            </a:r>
          </a:p>
        </p:txBody>
      </p:sp>
      <p:sp>
        <p:nvSpPr>
          <p:cNvPr id="1739" name="Shape 1739"/>
          <p:cNvSpPr/>
          <p:nvPr/>
        </p:nvSpPr>
        <p:spPr>
          <a:xfrm>
            <a:off x="3864242" y="3773221"/>
            <a:ext cx="3340713" cy="1"/>
          </a:xfrm>
          <a:prstGeom prst="line">
            <a:avLst/>
          </a:prstGeom>
          <a:ln w="63500">
            <a:solidFill>
              <a:schemeClr val="accent5"/>
            </a:solidFill>
            <a:miter lim="400000"/>
            <a:tailEnd type="triangle"/>
          </a:ln>
        </p:spPr>
        <p:txBody>
          <a:bodyPr lIns="50800" tIns="50800" rIns="50800" bIns="50800" anchor="ctr"/>
          <a:lstStyle/>
          <a:p>
            <a:pPr>
              <a:defRPr sz="2400"/>
            </a:pPr>
          </a:p>
        </p:txBody>
      </p:sp>
      <p:sp>
        <p:nvSpPr>
          <p:cNvPr id="1740" name="Shape 1740"/>
          <p:cNvSpPr/>
          <p:nvPr/>
        </p:nvSpPr>
        <p:spPr>
          <a:xfrm>
            <a:off x="5479200" y="3417528"/>
            <a:ext cx="319200" cy="1"/>
          </a:xfrm>
          <a:prstGeom prst="line">
            <a:avLst/>
          </a:prstGeom>
          <a:ln w="63500">
            <a:solidFill>
              <a:schemeClr val="accent5"/>
            </a:solidFill>
            <a:miter lim="400000"/>
          </a:ln>
        </p:spPr>
        <p:txBody>
          <a:bodyPr lIns="50800" tIns="50800" rIns="50800" bIns="50800" anchor="ctr"/>
          <a:lstStyle/>
          <a:p>
            <a:pPr>
              <a:defRPr sz="2400"/>
            </a:pPr>
          </a:p>
        </p:txBody>
      </p:sp>
      <p:sp>
        <p:nvSpPr>
          <p:cNvPr id="1741" name="Shape 1741"/>
          <p:cNvSpPr/>
          <p:nvPr/>
        </p:nvSpPr>
        <p:spPr>
          <a:xfrm>
            <a:off x="7397975" y="3417528"/>
            <a:ext cx="1164595" cy="1"/>
          </a:xfrm>
          <a:prstGeom prst="line">
            <a:avLst/>
          </a:prstGeom>
          <a:ln w="63500">
            <a:solidFill>
              <a:schemeClr val="accent5"/>
            </a:solidFill>
            <a:miter lim="400000"/>
          </a:ln>
        </p:spPr>
        <p:txBody>
          <a:bodyPr lIns="50800" tIns="50800" rIns="50800" bIns="50800" anchor="ctr"/>
          <a:lstStyle/>
          <a:p>
            <a:pPr>
              <a:defRPr sz="2400"/>
            </a:pPr>
          </a:p>
        </p:txBody>
      </p:sp>
      <p:sp>
        <p:nvSpPr>
          <p:cNvPr id="1742" name="Shape 1742"/>
          <p:cNvSpPr/>
          <p:nvPr/>
        </p:nvSpPr>
        <p:spPr>
          <a:xfrm>
            <a:off x="2744215" y="4386060"/>
            <a:ext cx="6652770" cy="228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lnSpc>
                <a:spcPct val="150000"/>
              </a:lnSpc>
              <a:buSzPct val="75000"/>
              <a:buChar char="•"/>
              <a:defRPr sz="3600"/>
            </a:pPr>
            <a:r>
              <a:t>Already know it is a law code</a:t>
            </a:r>
          </a:p>
          <a:p>
            <a:pPr marL="444500" indent="-444500" algn="l">
              <a:lnSpc>
                <a:spcPct val="150000"/>
              </a:lnSpc>
              <a:buSzPct val="75000"/>
              <a:buChar char="•"/>
              <a:defRPr sz="3600"/>
            </a:pPr>
            <a:r>
              <a:t>Occur together</a:t>
            </a:r>
          </a:p>
          <a:p>
            <a:pPr marL="444500" indent="-444500" algn="l">
              <a:lnSpc>
                <a:spcPct val="150000"/>
              </a:lnSpc>
              <a:buSzPct val="75000"/>
              <a:buChar char="•"/>
              <a:defRPr sz="3600"/>
            </a:pPr>
            <a:r>
              <a:t>In that order</a:t>
            </a:r>
          </a:p>
        </p:txBody>
      </p:sp>
    </p:spTree>
  </p:cSld>
  <p:clrMapOvr>
    <a:masterClrMapping/>
  </p:clrMapOvr>
  <p:transition xmlns:p14="http://schemas.microsoft.com/office/powerpoint/2010/main" spd="med" advClick="1"/>
</p:sld>
</file>

<file path=ppt/slides/slide15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44" name="Shape 1744"/>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Term Proximity based Features (PXM)</a:t>
            </a:r>
          </a:p>
        </p:txBody>
      </p:sp>
      <p:sp>
        <p:nvSpPr>
          <p:cNvPr id="1745" name="Shape 1745"/>
          <p:cNvSpPr/>
          <p:nvPr/>
        </p:nvSpPr>
        <p:spPr>
          <a:xfrm>
            <a:off x="1078153" y="1801296"/>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 Term Dependency Model [Metzler05]</a:t>
            </a:r>
          </a:p>
        </p:txBody>
      </p:sp>
      <p:sp>
        <p:nvSpPr>
          <p:cNvPr id="1746" name="Shape 174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747" name="Shape 1747"/>
          <p:cNvSpPr/>
          <p:nvPr/>
        </p:nvSpPr>
        <p:spPr>
          <a:xfrm>
            <a:off x="3394231" y="3061928"/>
            <a:ext cx="535273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4000">
                <a:latin typeface="Helvetica"/>
                <a:ea typeface="Helvetica"/>
                <a:cs typeface="Helvetica"/>
                <a:sym typeface="Helvetica"/>
              </a:defRPr>
            </a:lvl1pPr>
          </a:lstStyle>
          <a:p>
            <a:pPr/>
            <a:r>
              <a:t>Family  Leave  Law</a:t>
            </a:r>
          </a:p>
        </p:txBody>
      </p:sp>
      <p:sp>
        <p:nvSpPr>
          <p:cNvPr id="1748" name="Shape 1748"/>
          <p:cNvSpPr/>
          <p:nvPr/>
        </p:nvSpPr>
        <p:spPr>
          <a:xfrm>
            <a:off x="3864242" y="3773221"/>
            <a:ext cx="3340713" cy="1"/>
          </a:xfrm>
          <a:prstGeom prst="line">
            <a:avLst/>
          </a:prstGeom>
          <a:ln w="63500">
            <a:solidFill>
              <a:schemeClr val="accent5"/>
            </a:solidFill>
            <a:miter lim="400000"/>
            <a:tailEnd type="triangle"/>
          </a:ln>
        </p:spPr>
        <p:txBody>
          <a:bodyPr lIns="50800" tIns="50800" rIns="50800" bIns="50800" anchor="ctr"/>
          <a:lstStyle/>
          <a:p>
            <a:pPr>
              <a:defRPr sz="2400"/>
            </a:pPr>
          </a:p>
        </p:txBody>
      </p:sp>
      <p:sp>
        <p:nvSpPr>
          <p:cNvPr id="1749" name="Shape 1749"/>
          <p:cNvSpPr/>
          <p:nvPr/>
        </p:nvSpPr>
        <p:spPr>
          <a:xfrm>
            <a:off x="5479200" y="3417528"/>
            <a:ext cx="319200" cy="1"/>
          </a:xfrm>
          <a:prstGeom prst="line">
            <a:avLst/>
          </a:prstGeom>
          <a:ln w="63500">
            <a:solidFill>
              <a:schemeClr val="accent5"/>
            </a:solidFill>
            <a:miter lim="400000"/>
          </a:ln>
        </p:spPr>
        <p:txBody>
          <a:bodyPr lIns="50800" tIns="50800" rIns="50800" bIns="50800" anchor="ctr"/>
          <a:lstStyle/>
          <a:p>
            <a:pPr>
              <a:defRPr sz="2400"/>
            </a:pPr>
          </a:p>
        </p:txBody>
      </p:sp>
      <p:sp>
        <p:nvSpPr>
          <p:cNvPr id="1750" name="Shape 1750"/>
          <p:cNvSpPr/>
          <p:nvPr/>
        </p:nvSpPr>
        <p:spPr>
          <a:xfrm>
            <a:off x="7397975" y="3417528"/>
            <a:ext cx="1164595" cy="1"/>
          </a:xfrm>
          <a:prstGeom prst="line">
            <a:avLst/>
          </a:prstGeom>
          <a:ln w="63500">
            <a:solidFill>
              <a:schemeClr val="accent5"/>
            </a:solidFill>
            <a:miter lim="400000"/>
          </a:ln>
        </p:spPr>
        <p:txBody>
          <a:bodyPr lIns="50800" tIns="50800" rIns="50800" bIns="50800" anchor="ctr"/>
          <a:lstStyle/>
          <a:p>
            <a:pPr>
              <a:defRPr sz="2400"/>
            </a:pPr>
          </a:p>
        </p:txBody>
      </p:sp>
      <p:sp>
        <p:nvSpPr>
          <p:cNvPr id="1751" name="Shape 1751"/>
          <p:cNvSpPr/>
          <p:nvPr/>
        </p:nvSpPr>
        <p:spPr>
          <a:xfrm>
            <a:off x="2744215" y="4386060"/>
            <a:ext cx="6652770" cy="228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lnSpc>
                <a:spcPct val="150000"/>
              </a:lnSpc>
              <a:buSzPct val="75000"/>
              <a:buChar char="•"/>
              <a:defRPr sz="3600"/>
            </a:pPr>
            <a:r>
              <a:t>Already know it is a law code</a:t>
            </a:r>
          </a:p>
          <a:p>
            <a:pPr marL="444500" indent="-444500" algn="l">
              <a:lnSpc>
                <a:spcPct val="150000"/>
              </a:lnSpc>
              <a:buSzPct val="75000"/>
              <a:buChar char="•"/>
              <a:defRPr sz="3600"/>
            </a:pPr>
            <a:r>
              <a:t>Occur together</a:t>
            </a:r>
          </a:p>
          <a:p>
            <a:pPr marL="444500" indent="-444500" algn="l">
              <a:lnSpc>
                <a:spcPct val="150000"/>
              </a:lnSpc>
              <a:buSzPct val="75000"/>
              <a:buChar char="•"/>
              <a:defRPr sz="3600"/>
            </a:pPr>
            <a:r>
              <a:t>In that order</a:t>
            </a:r>
          </a:p>
        </p:txBody>
      </p:sp>
      <p:sp>
        <p:nvSpPr>
          <p:cNvPr id="1752" name="Shape 1752"/>
          <p:cNvSpPr/>
          <p:nvPr/>
        </p:nvSpPr>
        <p:spPr>
          <a:xfrm>
            <a:off x="3086447" y="7538991"/>
            <a:ext cx="6831906"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000">
                <a:solidFill>
                  <a:schemeClr val="accent1"/>
                </a:solidFill>
                <a:latin typeface="Helvetica"/>
                <a:ea typeface="Helvetica"/>
                <a:cs typeface="Helvetica"/>
                <a:sym typeface="Helvetica"/>
              </a:defRPr>
            </a:lvl1pPr>
          </a:lstStyle>
          <a:p>
            <a:pPr/>
            <a:r>
              <a:t>How to capture the feature?</a:t>
            </a:r>
          </a:p>
        </p:txBody>
      </p:sp>
    </p:spTree>
  </p:cSld>
  <p:clrMapOvr>
    <a:masterClrMapping/>
  </p:clrMapOvr>
  <p:transition xmlns:p14="http://schemas.microsoft.com/office/powerpoint/2010/main" spd="med" advClick="1"/>
</p:sld>
</file>

<file path=ppt/slides/slide15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54" name="Shape 1754"/>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How to Capture PXM?</a:t>
            </a:r>
          </a:p>
        </p:txBody>
      </p:sp>
      <p:sp>
        <p:nvSpPr>
          <p:cNvPr id="1755" name="Shape 1755"/>
          <p:cNvSpPr/>
          <p:nvPr/>
        </p:nvSpPr>
        <p:spPr>
          <a:xfrm>
            <a:off x="1078153" y="1603161"/>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Use proximity query</a:t>
            </a:r>
          </a:p>
        </p:txBody>
      </p:sp>
      <p:sp>
        <p:nvSpPr>
          <p:cNvPr id="1756" name="Shape 175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757" name="Shape 1757"/>
          <p:cNvSpPr/>
          <p:nvPr/>
        </p:nvSpPr>
        <p:spPr>
          <a:xfrm>
            <a:off x="1768024" y="2643276"/>
            <a:ext cx="9697353"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latin typeface="American Typewriter"/>
                <a:ea typeface="American Typewriter"/>
                <a:cs typeface="American Typewriter"/>
                <a:sym typeface="American Typewriter"/>
              </a:defRPr>
            </a:lvl1pPr>
          </a:lstStyle>
          <a:p>
            <a:pPr/>
            <a:r>
              <a:t>#combine(#uw4(family leave) #ow4(family leave))</a:t>
            </a:r>
          </a:p>
        </p:txBody>
      </p:sp>
    </p:spTree>
  </p:cSld>
  <p:clrMapOvr>
    <a:masterClrMapping/>
  </p:clrMapOvr>
  <p:transition xmlns:p14="http://schemas.microsoft.com/office/powerpoint/2010/main" spd="med" advClick="1"/>
</p:sld>
</file>

<file path=ppt/slides/slide15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59" name="Shape 1759"/>
          <p:cNvSpPr/>
          <p:nvPr/>
        </p:nvSpPr>
        <p:spPr>
          <a:xfrm>
            <a:off x="1078153" y="1603161"/>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Use proximity query</a:t>
            </a:r>
          </a:p>
        </p:txBody>
      </p:sp>
      <p:sp>
        <p:nvSpPr>
          <p:cNvPr id="1760" name="Shape 176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761" name="Shape 1761"/>
          <p:cNvSpPr/>
          <p:nvPr/>
        </p:nvSpPr>
        <p:spPr>
          <a:xfrm>
            <a:off x="1765451" y="2639315"/>
            <a:ext cx="9697353"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latin typeface="American Typewriter"/>
                <a:ea typeface="American Typewriter"/>
                <a:cs typeface="American Typewriter"/>
                <a:sym typeface="American Typewriter"/>
              </a:defRPr>
            </a:lvl1pPr>
          </a:lstStyle>
          <a:p>
            <a:pPr/>
            <a:r>
              <a:t>#combine(#uw4(family leave) #ow4(family leave))</a:t>
            </a:r>
          </a:p>
        </p:txBody>
      </p:sp>
      <p:sp>
        <p:nvSpPr>
          <p:cNvPr id="1762" name="Shape 1762"/>
          <p:cNvSpPr/>
          <p:nvPr/>
        </p:nvSpPr>
        <p:spPr>
          <a:xfrm flipV="1">
            <a:off x="4354997" y="3241534"/>
            <a:ext cx="1" cy="831872"/>
          </a:xfrm>
          <a:prstGeom prst="line">
            <a:avLst/>
          </a:prstGeom>
          <a:ln w="63500">
            <a:solidFill>
              <a:schemeClr val="accent5"/>
            </a:solidFill>
            <a:miter lim="400000"/>
            <a:tailEnd type="triangle"/>
          </a:ln>
        </p:spPr>
        <p:txBody>
          <a:bodyPr lIns="50800" tIns="50800" rIns="50800" bIns="50800" anchor="ctr"/>
          <a:lstStyle/>
          <a:p>
            <a:pPr>
              <a:defRPr sz="2400"/>
            </a:pPr>
          </a:p>
        </p:txBody>
      </p:sp>
      <p:sp>
        <p:nvSpPr>
          <p:cNvPr id="1763" name="Shape 1763"/>
          <p:cNvSpPr/>
          <p:nvPr/>
        </p:nvSpPr>
        <p:spPr>
          <a:xfrm flipV="1">
            <a:off x="8113540" y="3241534"/>
            <a:ext cx="1" cy="831872"/>
          </a:xfrm>
          <a:prstGeom prst="line">
            <a:avLst/>
          </a:prstGeom>
          <a:ln w="63500">
            <a:solidFill>
              <a:schemeClr val="accent5"/>
            </a:solidFill>
            <a:miter lim="400000"/>
            <a:tailEnd type="triangle"/>
          </a:ln>
        </p:spPr>
        <p:txBody>
          <a:bodyPr lIns="50800" tIns="50800" rIns="50800" bIns="50800" anchor="ctr"/>
          <a:lstStyle/>
          <a:p>
            <a:pPr>
              <a:defRPr sz="2400"/>
            </a:pPr>
          </a:p>
        </p:txBody>
      </p:sp>
      <p:sp>
        <p:nvSpPr>
          <p:cNvPr id="1764" name="Shape 1764"/>
          <p:cNvSpPr/>
          <p:nvPr/>
        </p:nvSpPr>
        <p:spPr>
          <a:xfrm>
            <a:off x="3719997" y="2650684"/>
            <a:ext cx="1170701" cy="537344"/>
          </a:xfrm>
          <a:prstGeom prst="rect">
            <a:avLst/>
          </a:prstGeom>
          <a:ln w="63500">
            <a:solidFill>
              <a:schemeClr val="accent5"/>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765" name="Shape 1765"/>
          <p:cNvSpPr/>
          <p:nvPr/>
        </p:nvSpPr>
        <p:spPr>
          <a:xfrm>
            <a:off x="7528190" y="2650043"/>
            <a:ext cx="1170701" cy="537344"/>
          </a:xfrm>
          <a:prstGeom prst="rect">
            <a:avLst/>
          </a:prstGeom>
          <a:ln w="63500">
            <a:solidFill>
              <a:schemeClr val="accent5"/>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766" name="Shape 1766"/>
          <p:cNvSpPr/>
          <p:nvPr/>
        </p:nvSpPr>
        <p:spPr>
          <a:xfrm>
            <a:off x="1541996" y="4023806"/>
            <a:ext cx="427886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Unordered Window of 4</a:t>
            </a:r>
          </a:p>
        </p:txBody>
      </p:sp>
      <p:sp>
        <p:nvSpPr>
          <p:cNvPr id="1767" name="Shape 1767"/>
          <p:cNvSpPr/>
          <p:nvPr/>
        </p:nvSpPr>
        <p:spPr>
          <a:xfrm>
            <a:off x="6964230" y="4023806"/>
            <a:ext cx="386311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Ordered Window of 4</a:t>
            </a:r>
          </a:p>
        </p:txBody>
      </p:sp>
      <p:sp>
        <p:nvSpPr>
          <p:cNvPr id="1768" name="Shape 1768"/>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How to Capture PXM?</a:t>
            </a:r>
          </a:p>
        </p:txBody>
      </p:sp>
    </p:spTree>
  </p:cSld>
  <p:clrMapOvr>
    <a:masterClrMapping/>
  </p:clrMapOvr>
  <p:transition xmlns:p14="http://schemas.microsoft.com/office/powerpoint/2010/main" spd="med" advClick="1"/>
</p:sld>
</file>

<file path=ppt/slides/slide15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70" name="Shape 1770"/>
          <p:cNvSpPr/>
          <p:nvPr/>
        </p:nvSpPr>
        <p:spPr>
          <a:xfrm>
            <a:off x="1078153" y="1590024"/>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Use proximity query</a:t>
            </a:r>
          </a:p>
        </p:txBody>
      </p:sp>
      <p:sp>
        <p:nvSpPr>
          <p:cNvPr id="1771" name="Shape 1771"/>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772" name="Shape 1772"/>
          <p:cNvSpPr/>
          <p:nvPr/>
        </p:nvSpPr>
        <p:spPr>
          <a:xfrm>
            <a:off x="1765451" y="2626178"/>
            <a:ext cx="9697353"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latin typeface="American Typewriter"/>
                <a:ea typeface="American Typewriter"/>
                <a:cs typeface="American Typewriter"/>
                <a:sym typeface="American Typewriter"/>
              </a:defRPr>
            </a:lvl1pPr>
          </a:lstStyle>
          <a:p>
            <a:pPr/>
            <a:r>
              <a:t>#combine(#uw4(family leave) #ow4(family leave))</a:t>
            </a:r>
          </a:p>
        </p:txBody>
      </p:sp>
      <p:sp>
        <p:nvSpPr>
          <p:cNvPr id="1773" name="Shape 1773"/>
          <p:cNvSpPr/>
          <p:nvPr/>
        </p:nvSpPr>
        <p:spPr>
          <a:xfrm flipV="1">
            <a:off x="4354997" y="3228397"/>
            <a:ext cx="1" cy="831872"/>
          </a:xfrm>
          <a:prstGeom prst="line">
            <a:avLst/>
          </a:prstGeom>
          <a:ln w="63500">
            <a:solidFill>
              <a:schemeClr val="accent5"/>
            </a:solidFill>
            <a:miter lim="400000"/>
            <a:tailEnd type="triangle"/>
          </a:ln>
        </p:spPr>
        <p:txBody>
          <a:bodyPr lIns="50800" tIns="50800" rIns="50800" bIns="50800" anchor="ctr"/>
          <a:lstStyle/>
          <a:p>
            <a:pPr>
              <a:defRPr sz="2400"/>
            </a:pPr>
          </a:p>
        </p:txBody>
      </p:sp>
      <p:sp>
        <p:nvSpPr>
          <p:cNvPr id="1774" name="Shape 1774"/>
          <p:cNvSpPr/>
          <p:nvPr/>
        </p:nvSpPr>
        <p:spPr>
          <a:xfrm flipV="1">
            <a:off x="8113540" y="3228397"/>
            <a:ext cx="1" cy="831872"/>
          </a:xfrm>
          <a:prstGeom prst="line">
            <a:avLst/>
          </a:prstGeom>
          <a:ln w="63500">
            <a:solidFill>
              <a:schemeClr val="accent5"/>
            </a:solidFill>
            <a:miter lim="400000"/>
            <a:tailEnd type="triangle"/>
          </a:ln>
        </p:spPr>
        <p:txBody>
          <a:bodyPr lIns="50800" tIns="50800" rIns="50800" bIns="50800" anchor="ctr"/>
          <a:lstStyle/>
          <a:p>
            <a:pPr>
              <a:defRPr sz="2400"/>
            </a:pPr>
          </a:p>
        </p:txBody>
      </p:sp>
      <p:sp>
        <p:nvSpPr>
          <p:cNvPr id="1775" name="Shape 1775"/>
          <p:cNvSpPr/>
          <p:nvPr/>
        </p:nvSpPr>
        <p:spPr>
          <a:xfrm>
            <a:off x="3719997" y="2650248"/>
            <a:ext cx="1170701" cy="537343"/>
          </a:xfrm>
          <a:prstGeom prst="rect">
            <a:avLst/>
          </a:prstGeom>
          <a:ln w="63500">
            <a:solidFill>
              <a:schemeClr val="accent5"/>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776" name="Shape 1776"/>
          <p:cNvSpPr/>
          <p:nvPr/>
        </p:nvSpPr>
        <p:spPr>
          <a:xfrm>
            <a:off x="7528190" y="2636907"/>
            <a:ext cx="1170701" cy="537343"/>
          </a:xfrm>
          <a:prstGeom prst="rect">
            <a:avLst/>
          </a:prstGeom>
          <a:ln w="63500">
            <a:solidFill>
              <a:schemeClr val="accent5"/>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777" name="Shape 1777"/>
          <p:cNvSpPr/>
          <p:nvPr/>
        </p:nvSpPr>
        <p:spPr>
          <a:xfrm>
            <a:off x="1541996" y="4010669"/>
            <a:ext cx="427886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Unordered Window of 4</a:t>
            </a:r>
          </a:p>
        </p:txBody>
      </p:sp>
      <p:sp>
        <p:nvSpPr>
          <p:cNvPr id="1778" name="Shape 1778"/>
          <p:cNvSpPr/>
          <p:nvPr/>
        </p:nvSpPr>
        <p:spPr>
          <a:xfrm>
            <a:off x="6964230" y="4010669"/>
            <a:ext cx="386311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Ordered Window of 4</a:t>
            </a:r>
          </a:p>
        </p:txBody>
      </p:sp>
      <p:sp>
        <p:nvSpPr>
          <p:cNvPr id="1779" name="Shape 1779"/>
          <p:cNvSpPr/>
          <p:nvPr/>
        </p:nvSpPr>
        <p:spPr>
          <a:xfrm>
            <a:off x="1078153" y="4693993"/>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Explore the ranking scores</a:t>
            </a:r>
          </a:p>
        </p:txBody>
      </p:sp>
      <p:sp>
        <p:nvSpPr>
          <p:cNvPr id="1780" name="Shape 1780"/>
          <p:cNvSpPr/>
          <p:nvPr/>
        </p:nvSpPr>
        <p:spPr>
          <a:xfrm>
            <a:off x="1302955" y="5909387"/>
            <a:ext cx="1427684" cy="198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0.5894</a:t>
            </a:r>
          </a:p>
          <a:p>
            <a:pPr/>
            <a:r>
              <a:t>0.5632</a:t>
            </a:r>
          </a:p>
          <a:p>
            <a:pPr/>
            <a:r>
              <a:t>0.5323</a:t>
            </a:r>
          </a:p>
          <a:p>
            <a:pPr/>
            <a:r>
              <a:t>0.4927</a:t>
            </a:r>
          </a:p>
        </p:txBody>
      </p:sp>
      <p:sp>
        <p:nvSpPr>
          <p:cNvPr id="1781" name="Shape 1781"/>
          <p:cNvSpPr/>
          <p:nvPr>
            <p:ph type="title"/>
          </p:nvPr>
        </p:nvSpPr>
        <p:spPr>
          <a:xfrm>
            <a:off x="520700" y="127000"/>
            <a:ext cx="11099800" cy="2159000"/>
          </a:xfrm>
          <a:prstGeom prst="rect">
            <a:avLst/>
          </a:prstGeom>
        </p:spPr>
        <p:txBody>
          <a:bodyPr/>
          <a:lstStyle>
            <a:lvl1pPr algn="l">
              <a:defRPr b="1" sz="3900">
                <a:latin typeface="Helvetica"/>
                <a:ea typeface="Helvetica"/>
                <a:cs typeface="Helvetica"/>
                <a:sym typeface="Helvetica"/>
              </a:defRPr>
            </a:lvl1pPr>
          </a:lstStyle>
          <a:p>
            <a:pPr/>
            <a:r>
              <a:t>How to Capture PXM?</a:t>
            </a:r>
          </a:p>
        </p:txBody>
      </p:sp>
      <p:sp>
        <p:nvSpPr>
          <p:cNvPr id="1782" name="Shape 1782"/>
          <p:cNvSpPr/>
          <p:nvPr/>
        </p:nvSpPr>
        <p:spPr>
          <a:xfrm>
            <a:off x="2759526" y="6576137"/>
            <a:ext cx="1234201" cy="647701"/>
          </a:xfrm>
          <a:prstGeom prst="rightArrow">
            <a:avLst>
              <a:gd name="adj1" fmla="val 32000"/>
              <a:gd name="adj2" fmla="val 108994"/>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783" name="Shape 1783"/>
          <p:cNvSpPr/>
          <p:nvPr/>
        </p:nvSpPr>
        <p:spPr>
          <a:xfrm>
            <a:off x="4022613" y="5407860"/>
            <a:ext cx="1907604" cy="386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u="sng"/>
            </a:pPr>
            <a:r>
              <a:t>MIN</a:t>
            </a:r>
          </a:p>
          <a:p>
            <a:pPr>
              <a:defRPr u="sng"/>
            </a:pPr>
            <a:r>
              <a:t>MAX</a:t>
            </a:r>
          </a:p>
          <a:p>
            <a:pPr>
              <a:defRPr u="sng"/>
            </a:pPr>
            <a:r>
              <a:t>MAX-MIN</a:t>
            </a:r>
          </a:p>
          <a:p>
            <a:pPr>
              <a:defRPr u="sng"/>
            </a:pPr>
            <a:r>
              <a:t>MAX/MIN</a:t>
            </a:r>
          </a:p>
          <a:p>
            <a:pPr>
              <a:defRPr u="sng"/>
            </a:pPr>
            <a:r>
              <a:t>SUM</a:t>
            </a:r>
          </a:p>
          <a:p>
            <a:pPr>
              <a:defRPr u="sng"/>
            </a:pPr>
            <a:r>
              <a:t>MEAN</a:t>
            </a:r>
          </a:p>
          <a:p>
            <a:pPr>
              <a:defRPr u="sng"/>
            </a:pPr>
            <a:r>
              <a:t>STD</a:t>
            </a:r>
          </a:p>
          <a:p>
            <a:pPr>
              <a:defRPr u="sng"/>
            </a:pPr>
            <a:r>
              <a:t>GMEAN</a:t>
            </a:r>
          </a:p>
        </p:txBody>
      </p:sp>
      <p:pic>
        <p:nvPicPr>
          <p:cNvPr id="1784" name=""/>
          <p:cNvPicPr>
            <a:picLocks noChangeAspect="0"/>
          </p:cNvPicPr>
          <p:nvPr/>
        </p:nvPicPr>
        <p:blipFill>
          <a:blip r:embed="rId3">
            <a:extLst/>
          </a:blip>
          <a:stretch>
            <a:fillRect/>
          </a:stretch>
        </p:blipFill>
        <p:spPr>
          <a:xfrm>
            <a:off x="1128351" y="5395160"/>
            <a:ext cx="4870723" cy="4032870"/>
          </a:xfrm>
          <a:prstGeom prst="rect">
            <a:avLst/>
          </a:prstGeom>
          <a:effectLst>
            <a:outerShdw sx="100000" sy="100000" kx="0" ky="0" algn="b" rotWithShape="0" blurRad="38100" dist="25400" dir="5400000">
              <a:srgbClr val="000000">
                <a:alpha val="50000"/>
              </a:srgbClr>
            </a:outerShdw>
          </a:effectLst>
        </p:spPr>
      </p:pic>
      <p:sp>
        <p:nvSpPr>
          <p:cNvPr id="1785" name="Shape 1785"/>
          <p:cNvSpPr/>
          <p:nvPr/>
        </p:nvSpPr>
        <p:spPr>
          <a:xfrm>
            <a:off x="1274640" y="7978286"/>
            <a:ext cx="1484314" cy="1244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pPr>
            <a:r>
              <a:t>proximity</a:t>
            </a:r>
          </a:p>
          <a:p>
            <a:pPr>
              <a:defRPr sz="2500"/>
            </a:pPr>
            <a:r>
              <a:t>ranking </a:t>
            </a:r>
          </a:p>
          <a:p>
            <a:pPr>
              <a:defRPr sz="2500"/>
            </a:pPr>
            <a:r>
              <a:t>scores</a:t>
            </a:r>
          </a:p>
        </p:txBody>
      </p:sp>
      <p:sp>
        <p:nvSpPr>
          <p:cNvPr id="1786" name="Shape 1786"/>
          <p:cNvSpPr/>
          <p:nvPr/>
        </p:nvSpPr>
        <p:spPr>
          <a:xfrm>
            <a:off x="7185687" y="5888366"/>
            <a:ext cx="1427684" cy="198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0.5894</a:t>
            </a:r>
          </a:p>
          <a:p>
            <a:pPr/>
            <a:r>
              <a:t>0.5632</a:t>
            </a:r>
          </a:p>
          <a:p>
            <a:pPr/>
            <a:r>
              <a:t>0.5323</a:t>
            </a:r>
          </a:p>
          <a:p>
            <a:pPr/>
            <a:r>
              <a:t>0.4927</a:t>
            </a:r>
          </a:p>
        </p:txBody>
      </p:sp>
      <p:pic>
        <p:nvPicPr>
          <p:cNvPr id="1787" name=""/>
          <p:cNvPicPr>
            <a:picLocks noChangeAspect="0"/>
          </p:cNvPicPr>
          <p:nvPr/>
        </p:nvPicPr>
        <p:blipFill>
          <a:blip r:embed="rId3">
            <a:extLst/>
          </a:blip>
          <a:stretch>
            <a:fillRect/>
          </a:stretch>
        </p:blipFill>
        <p:spPr>
          <a:xfrm>
            <a:off x="7011082" y="5374139"/>
            <a:ext cx="4870724" cy="4032870"/>
          </a:xfrm>
          <a:prstGeom prst="rect">
            <a:avLst/>
          </a:prstGeom>
          <a:effectLst>
            <a:outerShdw sx="100000" sy="100000" kx="0" ky="0" algn="b" rotWithShape="0" blurRad="38100" dist="25400" dir="5400000">
              <a:srgbClr val="000000">
                <a:alpha val="50000"/>
              </a:srgbClr>
            </a:outerShdw>
          </a:effectLst>
        </p:spPr>
      </p:pic>
      <p:sp>
        <p:nvSpPr>
          <p:cNvPr id="1788" name="Shape 1788"/>
          <p:cNvSpPr/>
          <p:nvPr/>
        </p:nvSpPr>
        <p:spPr>
          <a:xfrm>
            <a:off x="7113239" y="7957266"/>
            <a:ext cx="1572579" cy="1244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pPr>
            <a:r>
              <a:t>proximity </a:t>
            </a:r>
          </a:p>
          <a:p>
            <a:pPr>
              <a:defRPr sz="2500"/>
            </a:pPr>
            <a:r>
              <a:t>ranking </a:t>
            </a:r>
          </a:p>
          <a:p>
            <a:pPr>
              <a:defRPr sz="2500"/>
            </a:pPr>
            <a:r>
              <a:t>scores</a:t>
            </a:r>
          </a:p>
        </p:txBody>
      </p:sp>
      <p:sp>
        <p:nvSpPr>
          <p:cNvPr id="1789" name="Shape 1789"/>
          <p:cNvSpPr/>
          <p:nvPr/>
        </p:nvSpPr>
        <p:spPr>
          <a:xfrm>
            <a:off x="10289296" y="5754092"/>
            <a:ext cx="1427685" cy="198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0.6288</a:t>
            </a:r>
          </a:p>
          <a:p>
            <a:pPr/>
            <a:r>
              <a:t>0.6109</a:t>
            </a:r>
          </a:p>
          <a:p>
            <a:pPr/>
            <a:r>
              <a:t>0.6099</a:t>
            </a:r>
          </a:p>
          <a:p>
            <a:pPr/>
            <a:r>
              <a:t>0.5912</a:t>
            </a:r>
          </a:p>
        </p:txBody>
      </p:sp>
      <p:sp>
        <p:nvSpPr>
          <p:cNvPr id="1790" name="Shape 1790"/>
          <p:cNvSpPr/>
          <p:nvPr/>
        </p:nvSpPr>
        <p:spPr>
          <a:xfrm>
            <a:off x="10328450" y="7978286"/>
            <a:ext cx="1349376" cy="1244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pPr>
            <a:r>
              <a:t>original </a:t>
            </a:r>
          </a:p>
          <a:p>
            <a:pPr>
              <a:defRPr sz="2500"/>
            </a:pPr>
            <a:r>
              <a:t>ranking </a:t>
            </a:r>
          </a:p>
          <a:p>
            <a:pPr>
              <a:defRPr sz="2500"/>
            </a:pPr>
            <a:r>
              <a:t>scores</a:t>
            </a:r>
          </a:p>
        </p:txBody>
      </p:sp>
      <p:sp>
        <p:nvSpPr>
          <p:cNvPr id="1791" name="Shape 1791"/>
          <p:cNvSpPr/>
          <p:nvPr/>
        </p:nvSpPr>
        <p:spPr>
          <a:xfrm>
            <a:off x="8546055" y="5975418"/>
            <a:ext cx="1851578" cy="1538549"/>
          </a:xfrm>
          <a:prstGeom prst="leftRightArrow">
            <a:avLst>
              <a:gd name="adj1" fmla="val 58247"/>
              <a:gd name="adj2" fmla="val 20694"/>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correlation</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40" name="Shape 340"/>
          <p:cNvSpPr/>
          <p:nvPr>
            <p:ph type="title"/>
          </p:nvPr>
        </p:nvSpPr>
        <p:spPr>
          <a:prstGeom prst="rect">
            <a:avLst/>
          </a:prstGeom>
        </p:spPr>
        <p:txBody>
          <a:bodyPr/>
          <a:lstStyle>
            <a:lvl1pPr algn="l">
              <a:defRPr b="1" sz="4700">
                <a:latin typeface="Helvetica"/>
                <a:ea typeface="Helvetica"/>
                <a:cs typeface="Helvetica"/>
                <a:sym typeface="Helvetica"/>
              </a:defRPr>
            </a:lvl1pPr>
          </a:lstStyle>
          <a:p>
            <a:pPr/>
            <a:r>
              <a:t>Rapid Growth of Information Retrieval</a:t>
            </a:r>
          </a:p>
        </p:txBody>
      </p:sp>
      <p:graphicFrame>
        <p:nvGraphicFramePr>
          <p:cNvPr id="341" name="Chart 341"/>
          <p:cNvGraphicFramePr/>
          <p:nvPr/>
        </p:nvGraphicFramePr>
        <p:xfrm>
          <a:off x="121081" y="2768600"/>
          <a:ext cx="12165018" cy="5384800"/>
        </p:xfrm>
        <a:graphic xmlns:a="http://schemas.openxmlformats.org/drawingml/2006/main">
          <a:graphicData uri="http://schemas.openxmlformats.org/drawingml/2006/chart">
            <c:chart xmlns:c="http://schemas.openxmlformats.org/drawingml/2006/chart" r:id="rId2"/>
          </a:graphicData>
        </a:graphic>
      </p:graphicFrame>
      <p:sp>
        <p:nvSpPr>
          <p:cNvPr id="342" name="Shape 342"/>
          <p:cNvSpPr/>
          <p:nvPr/>
        </p:nvSpPr>
        <p:spPr>
          <a:xfrm>
            <a:off x="1607121" y="8648700"/>
            <a:ext cx="9790558"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000"/>
            </a:lvl1pPr>
          </a:lstStyle>
          <a:p>
            <a:pPr/>
            <a:r>
              <a:t>http://www.internetlivestats.com/google-search-statistics/</a:t>
            </a:r>
          </a:p>
        </p:txBody>
      </p:sp>
      <p:sp>
        <p:nvSpPr>
          <p:cNvPr id="343" name="Shape 343"/>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6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93" name="Shape 1793"/>
          <p:cNvSpPr/>
          <p:nvPr>
            <p:ph type="title"/>
          </p:nvPr>
        </p:nvSpPr>
        <p:spPr>
          <a:xfrm>
            <a:off x="520700" y="127000"/>
            <a:ext cx="11099800" cy="2159000"/>
          </a:xfrm>
          <a:prstGeom prst="rect">
            <a:avLst/>
          </a:prstGeom>
        </p:spPr>
        <p:txBody>
          <a:bodyPr/>
          <a:lstStyle/>
          <a:p>
            <a:pPr algn="l">
              <a:defRPr b="1" sz="3900">
                <a:latin typeface="Helvetica"/>
                <a:ea typeface="Helvetica"/>
                <a:cs typeface="Helvetica"/>
                <a:sym typeface="Helvetica"/>
              </a:defRPr>
            </a:pPr>
            <a:r>
              <a:t>Term Score based Features (TS)</a:t>
            </a:r>
          </a:p>
          <a:p>
            <a:pPr algn="l">
              <a:defRPr b="1" sz="3900">
                <a:latin typeface="Helvetica"/>
                <a:ea typeface="Helvetica"/>
                <a:cs typeface="Helvetica"/>
                <a:sym typeface="Helvetica"/>
              </a:defRPr>
            </a:pPr>
          </a:p>
        </p:txBody>
      </p:sp>
      <p:sp>
        <p:nvSpPr>
          <p:cNvPr id="1794" name="Shape 1794"/>
          <p:cNvSpPr/>
          <p:nvPr/>
        </p:nvSpPr>
        <p:spPr>
          <a:xfrm>
            <a:off x="1078153" y="1801296"/>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 TF-IDF Constraint [Fang2011]</a:t>
            </a:r>
          </a:p>
        </p:txBody>
      </p:sp>
      <p:sp>
        <p:nvSpPr>
          <p:cNvPr id="1795" name="Shape 1795"/>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796" name="Shape 1796"/>
          <p:cNvSpPr/>
          <p:nvPr/>
        </p:nvSpPr>
        <p:spPr>
          <a:xfrm>
            <a:off x="1657824" y="2885950"/>
            <a:ext cx="3738192"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4000">
                <a:latin typeface="Helvetica"/>
                <a:ea typeface="Helvetica"/>
                <a:cs typeface="Helvetica"/>
                <a:sym typeface="Helvetica"/>
              </a:defRPr>
            </a:lvl1pPr>
          </a:lstStyle>
          <a:p>
            <a:pPr/>
            <a:r>
              <a:t>SVM Tutorial</a:t>
            </a:r>
          </a:p>
        </p:txBody>
      </p:sp>
      <p:sp>
        <p:nvSpPr>
          <p:cNvPr id="1797" name="Shape 1797"/>
          <p:cNvSpPr/>
          <p:nvPr/>
        </p:nvSpPr>
        <p:spPr>
          <a:xfrm>
            <a:off x="7228914" y="2885950"/>
            <a:ext cx="3738191"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4000">
                <a:latin typeface="Helvetica"/>
                <a:ea typeface="Helvetica"/>
                <a:cs typeface="Helvetica"/>
                <a:sym typeface="Helvetica"/>
              </a:defRPr>
            </a:lvl1pPr>
          </a:lstStyle>
          <a:p>
            <a:pPr/>
            <a:r>
              <a:t>SVM Tutorial</a:t>
            </a:r>
          </a:p>
        </p:txBody>
      </p:sp>
      <p:sp>
        <p:nvSpPr>
          <p:cNvPr id="1798" name="Shape 1798"/>
          <p:cNvSpPr/>
          <p:nvPr/>
        </p:nvSpPr>
        <p:spPr>
          <a:xfrm>
            <a:off x="2063560" y="3519184"/>
            <a:ext cx="3145838" cy="571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99            1</a:t>
            </a:r>
          </a:p>
        </p:txBody>
      </p:sp>
      <p:sp>
        <p:nvSpPr>
          <p:cNvPr id="1799" name="Shape 1799"/>
          <p:cNvSpPr/>
          <p:nvPr/>
        </p:nvSpPr>
        <p:spPr>
          <a:xfrm>
            <a:off x="7525091" y="3519184"/>
            <a:ext cx="3145837" cy="571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50            50</a:t>
            </a:r>
          </a:p>
        </p:txBody>
      </p:sp>
      <p:sp>
        <p:nvSpPr>
          <p:cNvPr id="1800" name="Shape 1800"/>
          <p:cNvSpPr/>
          <p:nvPr/>
        </p:nvSpPr>
        <p:spPr>
          <a:xfrm>
            <a:off x="5867399" y="3063286"/>
            <a:ext cx="1270002" cy="356529"/>
          </a:xfrm>
          <a:prstGeom prst="line">
            <a:avLst/>
          </a:prstGeom>
          <a:ln w="50800">
            <a:solidFill>
              <a:schemeClr val="accent5"/>
            </a:solidFill>
            <a:miter lim="400000"/>
          </a:ln>
        </p:spPr>
        <p:txBody>
          <a:bodyPr lIns="50800" tIns="50800" rIns="50800" bIns="50800" anchor="ctr"/>
          <a:lstStyle/>
          <a:p>
            <a:pPr>
              <a:defRPr sz="2400"/>
            </a:pPr>
          </a:p>
        </p:txBody>
      </p:sp>
      <p:sp>
        <p:nvSpPr>
          <p:cNvPr id="1801" name="Shape 1801"/>
          <p:cNvSpPr/>
          <p:nvPr/>
        </p:nvSpPr>
        <p:spPr>
          <a:xfrm flipV="1">
            <a:off x="5863464" y="3418573"/>
            <a:ext cx="1277872" cy="356674"/>
          </a:xfrm>
          <a:prstGeom prst="line">
            <a:avLst/>
          </a:prstGeom>
          <a:ln w="50800">
            <a:solidFill>
              <a:schemeClr val="accent5"/>
            </a:solidFill>
            <a:miter lim="400000"/>
          </a:ln>
        </p:spPr>
        <p:txBody>
          <a:bodyPr lIns="50800" tIns="50800" rIns="50800" bIns="50800" anchor="ctr"/>
          <a:lstStyle/>
          <a:p>
            <a:pPr>
              <a:defRPr sz="2400"/>
            </a:pPr>
          </a:p>
        </p:txBody>
      </p:sp>
      <p:sp>
        <p:nvSpPr>
          <p:cNvPr id="1802" name="Shape 1802"/>
          <p:cNvSpPr/>
          <p:nvPr/>
        </p:nvSpPr>
        <p:spPr>
          <a:xfrm>
            <a:off x="4881407" y="4034104"/>
            <a:ext cx="324198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5"/>
                </a:solidFill>
                <a:latin typeface="Helvetica"/>
                <a:ea typeface="Helvetica"/>
                <a:cs typeface="Helvetica"/>
                <a:sym typeface="Helvetica"/>
              </a:defRPr>
            </a:lvl1pPr>
          </a:lstStyle>
          <a:p>
            <a:pPr/>
            <a:r>
              <a:t>Counter Intuitive</a:t>
            </a:r>
          </a:p>
        </p:txBody>
      </p:sp>
    </p:spTree>
  </p:cSld>
  <p:clrMapOvr>
    <a:masterClrMapping/>
  </p:clrMapOvr>
  <p:transition xmlns:p14="http://schemas.microsoft.com/office/powerpoint/2010/main" spd="med" advClick="1"/>
</p:sld>
</file>

<file path=ppt/slides/slide16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04" name="Shape 1804"/>
          <p:cNvSpPr/>
          <p:nvPr>
            <p:ph type="title"/>
          </p:nvPr>
        </p:nvSpPr>
        <p:spPr>
          <a:xfrm>
            <a:off x="520700" y="127000"/>
            <a:ext cx="11099800" cy="2159000"/>
          </a:xfrm>
          <a:prstGeom prst="rect">
            <a:avLst/>
          </a:prstGeom>
        </p:spPr>
        <p:txBody>
          <a:bodyPr/>
          <a:lstStyle/>
          <a:p>
            <a:pPr algn="l">
              <a:defRPr b="1" sz="3900">
                <a:latin typeface="Helvetica"/>
                <a:ea typeface="Helvetica"/>
                <a:cs typeface="Helvetica"/>
                <a:sym typeface="Helvetica"/>
              </a:defRPr>
            </a:pPr>
            <a:r>
              <a:t>Term Score based Features (TS)</a:t>
            </a:r>
          </a:p>
          <a:p>
            <a:pPr algn="l">
              <a:defRPr b="1" sz="3900">
                <a:latin typeface="Helvetica"/>
                <a:ea typeface="Helvetica"/>
                <a:cs typeface="Helvetica"/>
                <a:sym typeface="Helvetica"/>
              </a:defRPr>
            </a:pPr>
          </a:p>
        </p:txBody>
      </p:sp>
      <p:sp>
        <p:nvSpPr>
          <p:cNvPr id="1805" name="Shape 1805"/>
          <p:cNvSpPr/>
          <p:nvPr/>
        </p:nvSpPr>
        <p:spPr>
          <a:xfrm>
            <a:off x="1078153" y="1801296"/>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 TF-IDF Constraint [Fang2011]</a:t>
            </a:r>
          </a:p>
        </p:txBody>
      </p:sp>
      <p:sp>
        <p:nvSpPr>
          <p:cNvPr id="1806" name="Shape 1806"/>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807" name="Shape 1807"/>
          <p:cNvSpPr/>
          <p:nvPr/>
        </p:nvSpPr>
        <p:spPr>
          <a:xfrm>
            <a:off x="1657824" y="2885950"/>
            <a:ext cx="3738192"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4000">
                <a:latin typeface="Helvetica"/>
                <a:ea typeface="Helvetica"/>
                <a:cs typeface="Helvetica"/>
                <a:sym typeface="Helvetica"/>
              </a:defRPr>
            </a:lvl1pPr>
          </a:lstStyle>
          <a:p>
            <a:pPr/>
            <a:r>
              <a:t>SVM Tutorial</a:t>
            </a:r>
          </a:p>
        </p:txBody>
      </p:sp>
      <p:sp>
        <p:nvSpPr>
          <p:cNvPr id="1808" name="Shape 1808"/>
          <p:cNvSpPr/>
          <p:nvPr/>
        </p:nvSpPr>
        <p:spPr>
          <a:xfrm>
            <a:off x="7228914" y="2885950"/>
            <a:ext cx="3738191"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4000">
                <a:latin typeface="Helvetica"/>
                <a:ea typeface="Helvetica"/>
                <a:cs typeface="Helvetica"/>
                <a:sym typeface="Helvetica"/>
              </a:defRPr>
            </a:lvl1pPr>
          </a:lstStyle>
          <a:p>
            <a:pPr/>
            <a:r>
              <a:t>SVM Tutorial</a:t>
            </a:r>
          </a:p>
        </p:txBody>
      </p:sp>
      <p:sp>
        <p:nvSpPr>
          <p:cNvPr id="1809" name="Shape 1809"/>
          <p:cNvSpPr/>
          <p:nvPr/>
        </p:nvSpPr>
        <p:spPr>
          <a:xfrm>
            <a:off x="2063560" y="3519184"/>
            <a:ext cx="3145838" cy="571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99            1</a:t>
            </a:r>
          </a:p>
        </p:txBody>
      </p:sp>
      <p:sp>
        <p:nvSpPr>
          <p:cNvPr id="1810" name="Shape 1810"/>
          <p:cNvSpPr/>
          <p:nvPr/>
        </p:nvSpPr>
        <p:spPr>
          <a:xfrm>
            <a:off x="7525091" y="3519184"/>
            <a:ext cx="3145837" cy="571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50            50</a:t>
            </a:r>
          </a:p>
        </p:txBody>
      </p:sp>
      <p:sp>
        <p:nvSpPr>
          <p:cNvPr id="1811" name="Shape 1811"/>
          <p:cNvSpPr/>
          <p:nvPr/>
        </p:nvSpPr>
        <p:spPr>
          <a:xfrm>
            <a:off x="5867399" y="3063286"/>
            <a:ext cx="1270002" cy="356529"/>
          </a:xfrm>
          <a:prstGeom prst="line">
            <a:avLst/>
          </a:prstGeom>
          <a:ln w="50800">
            <a:solidFill>
              <a:schemeClr val="accent5"/>
            </a:solidFill>
            <a:miter lim="400000"/>
          </a:ln>
        </p:spPr>
        <p:txBody>
          <a:bodyPr lIns="50800" tIns="50800" rIns="50800" bIns="50800" anchor="ctr"/>
          <a:lstStyle/>
          <a:p>
            <a:pPr>
              <a:defRPr sz="2400"/>
            </a:pPr>
          </a:p>
        </p:txBody>
      </p:sp>
      <p:sp>
        <p:nvSpPr>
          <p:cNvPr id="1812" name="Shape 1812"/>
          <p:cNvSpPr/>
          <p:nvPr/>
        </p:nvSpPr>
        <p:spPr>
          <a:xfrm flipV="1">
            <a:off x="5863464" y="3418573"/>
            <a:ext cx="1277872" cy="356674"/>
          </a:xfrm>
          <a:prstGeom prst="line">
            <a:avLst/>
          </a:prstGeom>
          <a:ln w="50800">
            <a:solidFill>
              <a:schemeClr val="accent5"/>
            </a:solidFill>
            <a:miter lim="400000"/>
          </a:ln>
        </p:spPr>
        <p:txBody>
          <a:bodyPr lIns="50800" tIns="50800" rIns="50800" bIns="50800" anchor="ctr"/>
          <a:lstStyle/>
          <a:p>
            <a:pPr>
              <a:defRPr sz="2400"/>
            </a:pPr>
          </a:p>
        </p:txBody>
      </p:sp>
      <p:sp>
        <p:nvSpPr>
          <p:cNvPr id="1813" name="Shape 1813"/>
          <p:cNvSpPr/>
          <p:nvPr/>
        </p:nvSpPr>
        <p:spPr>
          <a:xfrm>
            <a:off x="4881407" y="4034104"/>
            <a:ext cx="324198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5"/>
                </a:solidFill>
                <a:latin typeface="Helvetica"/>
                <a:ea typeface="Helvetica"/>
                <a:cs typeface="Helvetica"/>
                <a:sym typeface="Helvetica"/>
              </a:defRPr>
            </a:lvl1pPr>
          </a:lstStyle>
          <a:p>
            <a:pPr/>
            <a:r>
              <a:t>Counter Intuitive</a:t>
            </a:r>
          </a:p>
        </p:txBody>
      </p:sp>
      <p:pic>
        <p:nvPicPr>
          <p:cNvPr id="1814" name="aquaint_394.pdf"/>
          <p:cNvPicPr>
            <a:picLocks noChangeAspect="1"/>
          </p:cNvPicPr>
          <p:nvPr/>
        </p:nvPicPr>
        <p:blipFill>
          <a:blip r:embed="rId2">
            <a:extLst/>
          </a:blip>
          <a:stretch>
            <a:fillRect/>
          </a:stretch>
        </p:blipFill>
        <p:spPr>
          <a:xfrm>
            <a:off x="7105011" y="5585535"/>
            <a:ext cx="3086101" cy="3213101"/>
          </a:xfrm>
          <a:prstGeom prst="rect">
            <a:avLst/>
          </a:prstGeom>
          <a:ln w="12700">
            <a:miter lim="400000"/>
          </a:ln>
        </p:spPr>
      </p:pic>
      <p:pic>
        <p:nvPicPr>
          <p:cNvPr id="1815" name="aquaint_325.pdf"/>
          <p:cNvPicPr>
            <a:picLocks noChangeAspect="1"/>
          </p:cNvPicPr>
          <p:nvPr/>
        </p:nvPicPr>
        <p:blipFill>
          <a:blip r:embed="rId3">
            <a:extLst/>
          </a:blip>
          <a:stretch>
            <a:fillRect/>
          </a:stretch>
        </p:blipFill>
        <p:spPr>
          <a:xfrm>
            <a:off x="2667472" y="5585535"/>
            <a:ext cx="3187701" cy="3213101"/>
          </a:xfrm>
          <a:prstGeom prst="rect">
            <a:avLst/>
          </a:prstGeom>
          <a:ln w="12700">
            <a:miter lim="400000"/>
          </a:ln>
        </p:spPr>
      </p:pic>
      <p:sp>
        <p:nvSpPr>
          <p:cNvPr id="1816" name="Shape 1816"/>
          <p:cNvSpPr/>
          <p:nvPr/>
        </p:nvSpPr>
        <p:spPr>
          <a:xfrm>
            <a:off x="1078153" y="4640886"/>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 We instead look at the term scores…</a:t>
            </a:r>
          </a:p>
        </p:txBody>
      </p:sp>
    </p:spTree>
  </p:cSld>
  <p:clrMapOvr>
    <a:masterClrMapping/>
  </p:clrMapOvr>
  <p:transition xmlns:p14="http://schemas.microsoft.com/office/powerpoint/2010/main" spd="med" advClick="1"/>
</p:sld>
</file>

<file path=ppt/slides/slide16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18" name="Shape 1818"/>
          <p:cNvSpPr/>
          <p:nvPr>
            <p:ph type="title"/>
          </p:nvPr>
        </p:nvSpPr>
        <p:spPr>
          <a:xfrm>
            <a:off x="520700" y="127000"/>
            <a:ext cx="11099800" cy="2159000"/>
          </a:xfrm>
          <a:prstGeom prst="rect">
            <a:avLst/>
          </a:prstGeom>
        </p:spPr>
        <p:txBody>
          <a:bodyPr/>
          <a:lstStyle/>
          <a:p>
            <a:pPr algn="l">
              <a:defRPr b="1" sz="3900">
                <a:latin typeface="Helvetica"/>
                <a:ea typeface="Helvetica"/>
                <a:cs typeface="Helvetica"/>
                <a:sym typeface="Helvetica"/>
              </a:defRPr>
            </a:pPr>
            <a:r>
              <a:t>Term Score based Features (TS)</a:t>
            </a:r>
          </a:p>
          <a:p>
            <a:pPr algn="l">
              <a:defRPr b="1" sz="3900">
                <a:latin typeface="Helvetica"/>
                <a:ea typeface="Helvetica"/>
                <a:cs typeface="Helvetica"/>
                <a:sym typeface="Helvetica"/>
              </a:defRPr>
            </a:pPr>
          </a:p>
        </p:txBody>
      </p:sp>
      <p:sp>
        <p:nvSpPr>
          <p:cNvPr id="1819" name="Shape 1819"/>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820" name="aquaint_394.pdf"/>
          <p:cNvPicPr>
            <a:picLocks noChangeAspect="1"/>
          </p:cNvPicPr>
          <p:nvPr/>
        </p:nvPicPr>
        <p:blipFill>
          <a:blip r:embed="rId2">
            <a:extLst/>
          </a:blip>
          <a:stretch>
            <a:fillRect/>
          </a:stretch>
        </p:blipFill>
        <p:spPr>
          <a:xfrm>
            <a:off x="7105011" y="3105560"/>
            <a:ext cx="3086101" cy="3213101"/>
          </a:xfrm>
          <a:prstGeom prst="rect">
            <a:avLst/>
          </a:prstGeom>
          <a:ln w="12700">
            <a:miter lim="400000"/>
          </a:ln>
        </p:spPr>
      </p:pic>
      <p:pic>
        <p:nvPicPr>
          <p:cNvPr id="1821" name="aquaint_325.pdf"/>
          <p:cNvPicPr>
            <a:picLocks noChangeAspect="1"/>
          </p:cNvPicPr>
          <p:nvPr/>
        </p:nvPicPr>
        <p:blipFill>
          <a:blip r:embed="rId3">
            <a:extLst/>
          </a:blip>
          <a:stretch>
            <a:fillRect/>
          </a:stretch>
        </p:blipFill>
        <p:spPr>
          <a:xfrm>
            <a:off x="2667472" y="3105560"/>
            <a:ext cx="3187701" cy="3213101"/>
          </a:xfrm>
          <a:prstGeom prst="rect">
            <a:avLst/>
          </a:prstGeom>
          <a:ln w="12700">
            <a:miter lim="400000"/>
          </a:ln>
        </p:spPr>
      </p:pic>
      <p:sp>
        <p:nvSpPr>
          <p:cNvPr id="1822" name="Shape 1822"/>
          <p:cNvSpPr/>
          <p:nvPr/>
        </p:nvSpPr>
        <p:spPr>
          <a:xfrm>
            <a:off x="1078153" y="2160911"/>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 We look at the term scores…</a:t>
            </a:r>
          </a:p>
        </p:txBody>
      </p:sp>
      <p:sp>
        <p:nvSpPr>
          <p:cNvPr id="1823" name="Shape 1823"/>
          <p:cNvSpPr/>
          <p:nvPr/>
        </p:nvSpPr>
        <p:spPr>
          <a:xfrm>
            <a:off x="3015830" y="3267681"/>
            <a:ext cx="470206" cy="1844491"/>
          </a:xfrm>
          <a:prstGeom prst="ellipse">
            <a:avLst/>
          </a:prstGeom>
          <a:ln w="25400">
            <a:solidFill>
              <a:schemeClr val="accent5"/>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24" name="Shape 1824"/>
          <p:cNvSpPr/>
          <p:nvPr/>
        </p:nvSpPr>
        <p:spPr>
          <a:xfrm>
            <a:off x="8611649" y="3233097"/>
            <a:ext cx="738260" cy="982424"/>
          </a:xfrm>
          <a:prstGeom prst="ellipse">
            <a:avLst/>
          </a:prstGeom>
          <a:ln w="25400">
            <a:solidFill>
              <a:schemeClr val="accent5"/>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25" name="Shape 1825"/>
          <p:cNvSpPr/>
          <p:nvPr/>
        </p:nvSpPr>
        <p:spPr>
          <a:xfrm>
            <a:off x="2268556" y="6465120"/>
            <a:ext cx="8467688"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buSzPct val="70000"/>
              <a:buChar char="•"/>
            </a:pPr>
            <a:r>
              <a:t>Colors are relevant probability</a:t>
            </a:r>
          </a:p>
          <a:p>
            <a:pPr marL="228600" indent="-228600">
              <a:buSzPct val="70000"/>
              <a:buChar char="•"/>
            </a:pPr>
            <a:r>
              <a:t>Queries have different term scores distribution</a:t>
            </a:r>
          </a:p>
        </p:txBody>
      </p:sp>
      <p:sp>
        <p:nvSpPr>
          <p:cNvPr id="1826" name="Shape 1826"/>
          <p:cNvSpPr/>
          <p:nvPr/>
        </p:nvSpPr>
        <p:spPr>
          <a:xfrm>
            <a:off x="152999" y="3014748"/>
            <a:ext cx="2783194"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chemeClr val="accent5"/>
                </a:solidFill>
              </a:defRPr>
            </a:pPr>
            <a:r>
              <a:t>One term is </a:t>
            </a:r>
          </a:p>
          <a:p>
            <a:pPr>
              <a:defRPr>
                <a:solidFill>
                  <a:schemeClr val="accent5"/>
                </a:solidFill>
              </a:defRPr>
            </a:pPr>
            <a:r>
              <a:t>more important</a:t>
            </a:r>
          </a:p>
        </p:txBody>
      </p:sp>
      <p:sp>
        <p:nvSpPr>
          <p:cNvPr id="1827" name="Shape 1827"/>
          <p:cNvSpPr/>
          <p:nvPr/>
        </p:nvSpPr>
        <p:spPr>
          <a:xfrm>
            <a:off x="8751717" y="2113968"/>
            <a:ext cx="4154844"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chemeClr val="accent5"/>
                </a:solidFill>
              </a:defRPr>
            </a:pPr>
            <a:r>
              <a:t>Terms are of relatively </a:t>
            </a:r>
          </a:p>
          <a:p>
            <a:pPr>
              <a:defRPr>
                <a:solidFill>
                  <a:schemeClr val="accent5"/>
                </a:solidFill>
              </a:defRPr>
            </a:pPr>
            <a:r>
              <a:t>equivalent importance</a:t>
            </a:r>
          </a:p>
        </p:txBody>
      </p:sp>
    </p:spTree>
  </p:cSld>
  <p:clrMapOvr>
    <a:masterClrMapping/>
  </p:clrMapOvr>
  <p:transition xmlns:p14="http://schemas.microsoft.com/office/powerpoint/2010/main" spd="med" advClick="1"/>
</p:sld>
</file>

<file path=ppt/slides/slide16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29" name="Shape 1829"/>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830" name="Shape 1830"/>
          <p:cNvSpPr/>
          <p:nvPr/>
        </p:nvSpPr>
        <p:spPr>
          <a:xfrm>
            <a:off x="1078153" y="1619417"/>
            <a:ext cx="10848493"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600"/>
            </a:lvl1pPr>
          </a:lstStyle>
          <a:p>
            <a:pPr/>
            <a:r>
              <a:t>Explore the ranking scores of terms</a:t>
            </a:r>
          </a:p>
        </p:txBody>
      </p:sp>
      <p:sp>
        <p:nvSpPr>
          <p:cNvPr id="1831" name="Shape 1831"/>
          <p:cNvSpPr/>
          <p:nvPr/>
        </p:nvSpPr>
        <p:spPr>
          <a:xfrm>
            <a:off x="790062" y="3509605"/>
            <a:ext cx="3997961" cy="2006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pPr>
            <a:r>
              <a:t>0.2123     0.4596     0.0038</a:t>
            </a:r>
          </a:p>
          <a:p>
            <a:pPr>
              <a:defRPr sz="2500"/>
            </a:pPr>
            <a:r>
              <a:t>0.2346     0.4087     0.0002</a:t>
            </a:r>
          </a:p>
          <a:p>
            <a:pPr>
              <a:defRPr sz="2500"/>
            </a:pPr>
            <a:r>
              <a:t>0.2016     0.4456     0.0016</a:t>
            </a:r>
          </a:p>
          <a:p>
            <a:pPr>
              <a:defRPr sz="2500"/>
            </a:pPr>
            <a:r>
              <a:t>0.1946     0.4213     0.0027</a:t>
            </a:r>
          </a:p>
          <a:p>
            <a:pPr>
              <a:defRPr sz="2500"/>
            </a:pPr>
            <a:r>
              <a:t>0.1942     0.3928     0.0059</a:t>
            </a:r>
          </a:p>
        </p:txBody>
      </p:sp>
      <p:sp>
        <p:nvSpPr>
          <p:cNvPr id="1832" name="Shape 1832"/>
          <p:cNvSpPr/>
          <p:nvPr>
            <p:ph type="title"/>
          </p:nvPr>
        </p:nvSpPr>
        <p:spPr>
          <a:xfrm>
            <a:off x="520700" y="282909"/>
            <a:ext cx="11072560" cy="924111"/>
          </a:xfrm>
          <a:prstGeom prst="rect">
            <a:avLst/>
          </a:prstGeom>
        </p:spPr>
        <p:txBody>
          <a:bodyPr/>
          <a:lstStyle>
            <a:lvl1pPr algn="l">
              <a:defRPr b="1" sz="3900">
                <a:latin typeface="Helvetica"/>
                <a:ea typeface="Helvetica"/>
                <a:cs typeface="Helvetica"/>
                <a:sym typeface="Helvetica"/>
              </a:defRPr>
            </a:lvl1pPr>
          </a:lstStyle>
          <a:p>
            <a:pPr/>
            <a:r>
              <a:t>How to Capture TS?</a:t>
            </a:r>
          </a:p>
        </p:txBody>
      </p:sp>
      <p:sp>
        <p:nvSpPr>
          <p:cNvPr id="1833" name="Shape 1833"/>
          <p:cNvSpPr/>
          <p:nvPr/>
        </p:nvSpPr>
        <p:spPr>
          <a:xfrm>
            <a:off x="-162433" y="2809199"/>
            <a:ext cx="5156846" cy="635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50000"/>
              </a:lnSpc>
              <a:defRPr b="1" sz="3500">
                <a:latin typeface="Helvetica"/>
                <a:ea typeface="Helvetica"/>
                <a:cs typeface="Helvetica"/>
                <a:sym typeface="Helvetica"/>
              </a:defRPr>
            </a:lvl1pPr>
          </a:lstStyle>
          <a:p>
            <a:pPr/>
            <a:r>
              <a:t>Family  Leave  Law</a:t>
            </a:r>
          </a:p>
        </p:txBody>
      </p:sp>
      <p:sp>
        <p:nvSpPr>
          <p:cNvPr id="1834" name="Shape 1834"/>
          <p:cNvSpPr/>
          <p:nvPr/>
        </p:nvSpPr>
        <p:spPr>
          <a:xfrm>
            <a:off x="4844081" y="4417392"/>
            <a:ext cx="2054749" cy="499441"/>
          </a:xfrm>
          <a:prstGeom prst="rightArrow">
            <a:avLst>
              <a:gd name="adj1" fmla="val 32000"/>
              <a:gd name="adj2" fmla="val 127463"/>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35" name="Shape 1835"/>
          <p:cNvSpPr/>
          <p:nvPr/>
        </p:nvSpPr>
        <p:spPr>
          <a:xfrm>
            <a:off x="4650041" y="3509605"/>
            <a:ext cx="2352676"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z="3000">
                <a:solidFill>
                  <a:srgbClr val="53585F"/>
                </a:solidFill>
                <a:latin typeface="Helvetica"/>
                <a:ea typeface="Helvetica"/>
                <a:cs typeface="Helvetica"/>
                <a:sym typeface="Helvetica"/>
              </a:defRPr>
            </a:pPr>
            <a:r>
              <a:t>feature func </a:t>
            </a:r>
          </a:p>
          <a:p>
            <a:pPr>
              <a:defRPr i="1" sz="3000">
                <a:solidFill>
                  <a:srgbClr val="53585F"/>
                </a:solidFill>
                <a:latin typeface="Helvetica"/>
                <a:ea typeface="Helvetica"/>
                <a:cs typeface="Helvetica"/>
                <a:sym typeface="Helvetica"/>
              </a:defRPr>
            </a:pPr>
            <a:r>
              <a:t>(max)</a:t>
            </a:r>
          </a:p>
        </p:txBody>
      </p:sp>
      <p:sp>
        <p:nvSpPr>
          <p:cNvPr id="1836" name="Shape 1836"/>
          <p:cNvSpPr/>
          <p:nvPr/>
        </p:nvSpPr>
        <p:spPr>
          <a:xfrm>
            <a:off x="1116132" y="7635626"/>
            <a:ext cx="220839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a:solidFill>
                  <a:srgbClr val="53585F"/>
                </a:solidFill>
                <a:latin typeface="Helvetica"/>
                <a:ea typeface="Helvetica"/>
                <a:cs typeface="Helvetica"/>
                <a:sym typeface="Helvetica"/>
              </a:defRPr>
            </a:lvl1pPr>
          </a:lstStyle>
          <a:p>
            <a:pPr/>
            <a:r>
              <a:t>feature func</a:t>
            </a:r>
          </a:p>
        </p:txBody>
      </p:sp>
      <p:sp>
        <p:nvSpPr>
          <p:cNvPr id="1837" name="Shape 1837"/>
          <p:cNvSpPr/>
          <p:nvPr/>
        </p:nvSpPr>
        <p:spPr>
          <a:xfrm>
            <a:off x="1162977" y="8321590"/>
            <a:ext cx="1067884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u="sng"/>
            </a:lvl1pPr>
          </a:lstStyle>
          <a:p>
            <a:pPr/>
            <a:r>
              <a:t>MIN, MAX, MAX-MIN, MAX/MIN, SUM, MEAN, STD, GMEAN</a:t>
            </a:r>
          </a:p>
        </p:txBody>
      </p:sp>
      <p:sp>
        <p:nvSpPr>
          <p:cNvPr id="1838" name="Shape 1838"/>
          <p:cNvSpPr/>
          <p:nvPr/>
        </p:nvSpPr>
        <p:spPr>
          <a:xfrm>
            <a:off x="7081989" y="3509605"/>
            <a:ext cx="1173481" cy="2006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500"/>
            </a:pPr>
            <a:r>
              <a:t>0.4596</a:t>
            </a:r>
          </a:p>
          <a:p>
            <a:pPr>
              <a:defRPr sz="2500"/>
            </a:pPr>
            <a:r>
              <a:t>0.4087</a:t>
            </a:r>
          </a:p>
          <a:p>
            <a:pPr>
              <a:defRPr sz="2500"/>
            </a:pPr>
            <a:r>
              <a:t>0.4456</a:t>
            </a:r>
          </a:p>
          <a:p>
            <a:pPr>
              <a:defRPr sz="2500"/>
            </a:pPr>
            <a:r>
              <a:t>0.4213</a:t>
            </a:r>
          </a:p>
          <a:p>
            <a:pPr>
              <a:defRPr sz="2500"/>
            </a:pPr>
            <a:r>
              <a:t>0.3928</a:t>
            </a:r>
          </a:p>
        </p:txBody>
      </p:sp>
      <p:sp>
        <p:nvSpPr>
          <p:cNvPr id="1839" name="Shape 1839"/>
          <p:cNvSpPr/>
          <p:nvPr/>
        </p:nvSpPr>
        <p:spPr>
          <a:xfrm>
            <a:off x="8438630" y="4381362"/>
            <a:ext cx="2054749" cy="571501"/>
          </a:xfrm>
          <a:prstGeom prst="rightArrow">
            <a:avLst>
              <a:gd name="adj1" fmla="val 32000"/>
              <a:gd name="adj2" fmla="val 111391"/>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40" name="Shape 1840"/>
          <p:cNvSpPr/>
          <p:nvPr/>
        </p:nvSpPr>
        <p:spPr>
          <a:xfrm>
            <a:off x="8334742" y="3509605"/>
            <a:ext cx="2246758"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z="3000">
                <a:solidFill>
                  <a:srgbClr val="53585F"/>
                </a:solidFill>
                <a:latin typeface="Helvetica"/>
                <a:ea typeface="Helvetica"/>
                <a:cs typeface="Helvetica"/>
                <a:sym typeface="Helvetica"/>
              </a:defRPr>
            </a:pPr>
            <a:r>
              <a:t>feature func</a:t>
            </a:r>
          </a:p>
          <a:p>
            <a:pPr>
              <a:defRPr i="1" sz="3000">
                <a:solidFill>
                  <a:srgbClr val="53585F"/>
                </a:solidFill>
                <a:latin typeface="Helvetica"/>
                <a:ea typeface="Helvetica"/>
                <a:cs typeface="Helvetica"/>
                <a:sym typeface="Helvetica"/>
              </a:defRPr>
            </a:pPr>
            <a:r>
              <a:t>(mean)</a:t>
            </a:r>
          </a:p>
        </p:txBody>
      </p:sp>
      <p:sp>
        <p:nvSpPr>
          <p:cNvPr id="1841" name="Shape 1841"/>
          <p:cNvSpPr/>
          <p:nvPr/>
        </p:nvSpPr>
        <p:spPr>
          <a:xfrm>
            <a:off x="10798225" y="4425812"/>
            <a:ext cx="108521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pPr/>
            <a:r>
              <a:t>0.4256</a:t>
            </a:r>
          </a:p>
        </p:txBody>
      </p:sp>
      <p:sp>
        <p:nvSpPr>
          <p:cNvPr id="1842" name="Shape 1842"/>
          <p:cNvSpPr/>
          <p:nvPr/>
        </p:nvSpPr>
        <p:spPr>
          <a:xfrm>
            <a:off x="10075479" y="2418461"/>
            <a:ext cx="2530707" cy="1168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b="1" sz="3500">
                <a:latin typeface="Helvetica"/>
                <a:ea typeface="Helvetica"/>
                <a:cs typeface="Helvetica"/>
                <a:sym typeface="Helvetica"/>
              </a:defRPr>
            </a:pPr>
            <a:r>
              <a:t>Final </a:t>
            </a:r>
          </a:p>
          <a:p>
            <a:pPr>
              <a:defRPr b="1" sz="3500">
                <a:latin typeface="Helvetica"/>
                <a:ea typeface="Helvetica"/>
                <a:cs typeface="Helvetica"/>
                <a:sym typeface="Helvetica"/>
              </a:defRPr>
            </a:pPr>
            <a:r>
              <a:t>Feature</a:t>
            </a:r>
          </a:p>
        </p:txBody>
      </p:sp>
    </p:spTree>
  </p:cSld>
  <p:clrMapOvr>
    <a:masterClrMapping/>
  </p:clrMapOvr>
  <p:transition xmlns:p14="http://schemas.microsoft.com/office/powerpoint/2010/main" spd="med" advClick="1"/>
</p:sld>
</file>

<file path=ppt/slides/slide16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44" name="Shape 1844"/>
          <p:cNvSpPr/>
          <p:nvPr>
            <p:ph type="title"/>
          </p:nvPr>
        </p:nvSpPr>
        <p:spPr>
          <a:xfrm>
            <a:off x="520700" y="127000"/>
            <a:ext cx="11099800" cy="2159000"/>
          </a:xfrm>
          <a:prstGeom prst="rect">
            <a:avLst/>
          </a:prstGeom>
        </p:spPr>
        <p:txBody>
          <a:bodyPr/>
          <a:lstStyle>
            <a:lvl1pPr algn="l">
              <a:defRPr b="1" sz="3100">
                <a:latin typeface="Helvetica"/>
                <a:ea typeface="Helvetica"/>
                <a:cs typeface="Helvetica"/>
                <a:sym typeface="Helvetica"/>
              </a:defRPr>
            </a:lvl1pPr>
          </a:lstStyle>
          <a:p>
            <a:pPr/>
            <a:r>
              <a:t>Compactness and Positions of Term Score Tensors (TCP)</a:t>
            </a:r>
          </a:p>
        </p:txBody>
      </p:sp>
      <p:sp>
        <p:nvSpPr>
          <p:cNvPr id="1845" name="Shape 1845"/>
          <p:cNvSpPr/>
          <p:nvPr/>
        </p:nvSpPr>
        <p:spPr>
          <a:xfrm>
            <a:off x="1078153" y="1807646"/>
            <a:ext cx="10848493" cy="635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lnSpc>
                <a:spcPct val="150000"/>
              </a:lnSpc>
              <a:buSzPct val="75000"/>
              <a:buChar char="•"/>
              <a:defRPr sz="3500"/>
            </a:lvl1pPr>
          </a:lstStyle>
          <a:p>
            <a:pPr/>
            <a:r>
              <a:t>Normalized Query Commitment (NQC) [Shtok2012]</a:t>
            </a:r>
          </a:p>
        </p:txBody>
      </p:sp>
      <p:sp>
        <p:nvSpPr>
          <p:cNvPr id="1846" name="Shape 1846"/>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847" name="Shape 1847"/>
          <p:cNvSpPr/>
          <p:nvPr/>
        </p:nvSpPr>
        <p:spPr>
          <a:xfrm>
            <a:off x="1381455" y="3406393"/>
            <a:ext cx="1427684" cy="3390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nSpc>
                <a:spcPct val="200000"/>
              </a:lnSpc>
            </a:pPr>
            <a:r>
              <a:t>0.5894</a:t>
            </a:r>
          </a:p>
          <a:p>
            <a:pPr>
              <a:lnSpc>
                <a:spcPct val="200000"/>
              </a:lnSpc>
            </a:pPr>
            <a:r>
              <a:t>0.5632</a:t>
            </a:r>
          </a:p>
          <a:p>
            <a:pPr>
              <a:lnSpc>
                <a:spcPct val="200000"/>
              </a:lnSpc>
            </a:pPr>
            <a:r>
              <a:t>0.5323</a:t>
            </a:r>
          </a:p>
          <a:p>
            <a:pPr>
              <a:lnSpc>
                <a:spcPct val="200000"/>
              </a:lnSpc>
            </a:pPr>
            <a:r>
              <a:t>0.4927</a:t>
            </a:r>
          </a:p>
        </p:txBody>
      </p:sp>
      <p:pic>
        <p:nvPicPr>
          <p:cNvPr id="1848" name=""/>
          <p:cNvPicPr>
            <a:picLocks noChangeAspect="0"/>
          </p:cNvPicPr>
          <p:nvPr/>
        </p:nvPicPr>
        <p:blipFill>
          <a:blip r:embed="rId2">
            <a:extLst/>
          </a:blip>
          <a:stretch>
            <a:fillRect/>
          </a:stretch>
        </p:blipFill>
        <p:spPr>
          <a:xfrm>
            <a:off x="1206851" y="3226134"/>
            <a:ext cx="1776892" cy="3751420"/>
          </a:xfrm>
          <a:prstGeom prst="rect">
            <a:avLst/>
          </a:prstGeom>
          <a:effectLst>
            <a:outerShdw sx="100000" sy="100000" kx="0" ky="0" algn="b" rotWithShape="0" blurRad="38100" dist="25400" dir="5400000">
              <a:srgbClr val="000000">
                <a:alpha val="50000"/>
              </a:srgbClr>
            </a:outerShdw>
          </a:effectLst>
        </p:spPr>
      </p:pic>
      <p:sp>
        <p:nvSpPr>
          <p:cNvPr id="1849" name="Shape 1849"/>
          <p:cNvSpPr/>
          <p:nvPr/>
        </p:nvSpPr>
        <p:spPr>
          <a:xfrm>
            <a:off x="1720227" y="7106876"/>
            <a:ext cx="4592639"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document ranking scores</a:t>
            </a:r>
          </a:p>
        </p:txBody>
      </p:sp>
      <p:sp>
        <p:nvSpPr>
          <p:cNvPr id="1850" name="Shape 1850"/>
          <p:cNvSpPr/>
          <p:nvPr/>
        </p:nvSpPr>
        <p:spPr>
          <a:xfrm>
            <a:off x="3302704" y="4773800"/>
            <a:ext cx="1427684" cy="499441"/>
          </a:xfrm>
          <a:prstGeom prst="rightArrow">
            <a:avLst>
              <a:gd name="adj1" fmla="val 32000"/>
              <a:gd name="adj2" fmla="val 127463"/>
            </a:avLst>
          </a:prstGeom>
          <a:blipFill>
            <a:blip r:embed="rId3"/>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51" name="Shape 1851"/>
          <p:cNvSpPr/>
          <p:nvPr/>
        </p:nvSpPr>
        <p:spPr>
          <a:xfrm>
            <a:off x="5193814" y="3406393"/>
            <a:ext cx="1427684" cy="3390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nSpc>
                <a:spcPct val="200000"/>
              </a:lnSpc>
            </a:pPr>
            <a:r>
              <a:t>0.6678</a:t>
            </a:r>
          </a:p>
          <a:p>
            <a:pPr>
              <a:lnSpc>
                <a:spcPct val="200000"/>
              </a:lnSpc>
            </a:pPr>
            <a:r>
              <a:t>0.5632</a:t>
            </a:r>
          </a:p>
          <a:p>
            <a:pPr>
              <a:lnSpc>
                <a:spcPct val="200000"/>
              </a:lnSpc>
            </a:pPr>
            <a:r>
              <a:t>0.4896</a:t>
            </a:r>
          </a:p>
          <a:p>
            <a:pPr>
              <a:lnSpc>
                <a:spcPct val="200000"/>
              </a:lnSpc>
            </a:pPr>
            <a:r>
              <a:t>0.3241</a:t>
            </a:r>
          </a:p>
        </p:txBody>
      </p:sp>
      <p:pic>
        <p:nvPicPr>
          <p:cNvPr id="1852" name=""/>
          <p:cNvPicPr>
            <a:picLocks noChangeAspect="0"/>
          </p:cNvPicPr>
          <p:nvPr/>
        </p:nvPicPr>
        <p:blipFill>
          <a:blip r:embed="rId2">
            <a:extLst/>
          </a:blip>
          <a:stretch>
            <a:fillRect/>
          </a:stretch>
        </p:blipFill>
        <p:spPr>
          <a:xfrm>
            <a:off x="5019210" y="3226134"/>
            <a:ext cx="1776892" cy="3751420"/>
          </a:xfrm>
          <a:prstGeom prst="rect">
            <a:avLst/>
          </a:prstGeom>
          <a:effectLst>
            <a:outerShdw sx="100000" sy="100000" kx="0" ky="0" algn="b" rotWithShape="0" blurRad="38100" dist="25400" dir="5400000">
              <a:srgbClr val="000000">
                <a:alpha val="50000"/>
              </a:srgbClr>
            </a:outerShdw>
          </a:effectLst>
        </p:spPr>
      </p:pic>
      <p:sp>
        <p:nvSpPr>
          <p:cNvPr id="1853" name="Shape 1853"/>
          <p:cNvSpPr/>
          <p:nvPr/>
        </p:nvSpPr>
        <p:spPr>
          <a:xfrm flipV="1">
            <a:off x="5907655" y="4833020"/>
            <a:ext cx="1" cy="537648"/>
          </a:xfrm>
          <a:prstGeom prst="line">
            <a:avLst/>
          </a:prstGeom>
          <a:ln w="38100">
            <a:solidFill>
              <a:schemeClr val="accent2"/>
            </a:solidFill>
            <a:miter lim="400000"/>
            <a:headEnd type="triangle"/>
            <a:tailEnd type="triangle"/>
          </a:ln>
        </p:spPr>
        <p:txBody>
          <a:bodyPr lIns="50800" tIns="50800" rIns="50800" bIns="50800" anchor="ctr"/>
          <a:lstStyle/>
          <a:p>
            <a:pPr>
              <a:defRPr sz="2400"/>
            </a:pPr>
          </a:p>
        </p:txBody>
      </p:sp>
      <p:sp>
        <p:nvSpPr>
          <p:cNvPr id="1854" name="Shape 1854"/>
          <p:cNvSpPr/>
          <p:nvPr/>
        </p:nvSpPr>
        <p:spPr>
          <a:xfrm flipV="1">
            <a:off x="5907655" y="3900273"/>
            <a:ext cx="1" cy="537647"/>
          </a:xfrm>
          <a:prstGeom prst="line">
            <a:avLst/>
          </a:prstGeom>
          <a:ln w="38100">
            <a:solidFill>
              <a:schemeClr val="accent2"/>
            </a:solidFill>
            <a:miter lim="400000"/>
            <a:headEnd type="triangle"/>
            <a:tailEnd type="triangle"/>
          </a:ln>
        </p:spPr>
        <p:txBody>
          <a:bodyPr lIns="50800" tIns="50800" rIns="50800" bIns="50800" anchor="ctr"/>
          <a:lstStyle/>
          <a:p>
            <a:pPr>
              <a:defRPr sz="2400"/>
            </a:pPr>
          </a:p>
        </p:txBody>
      </p:sp>
      <p:sp>
        <p:nvSpPr>
          <p:cNvPr id="1855" name="Shape 1855"/>
          <p:cNvSpPr/>
          <p:nvPr/>
        </p:nvSpPr>
        <p:spPr>
          <a:xfrm flipV="1">
            <a:off x="5907655" y="5765767"/>
            <a:ext cx="1" cy="537648"/>
          </a:xfrm>
          <a:prstGeom prst="line">
            <a:avLst/>
          </a:prstGeom>
          <a:ln w="38100">
            <a:solidFill>
              <a:schemeClr val="accent2"/>
            </a:solidFill>
            <a:miter lim="400000"/>
            <a:headEnd type="triangle"/>
            <a:tailEnd type="triangle"/>
          </a:ln>
        </p:spPr>
        <p:txBody>
          <a:bodyPr lIns="50800" tIns="50800" rIns="50800" bIns="50800" anchor="ctr"/>
          <a:lstStyle/>
          <a:p>
            <a:pPr>
              <a:defRPr sz="2400"/>
            </a:pPr>
          </a:p>
        </p:txBody>
      </p:sp>
      <p:sp>
        <p:nvSpPr>
          <p:cNvPr id="1856" name="Shape 1856"/>
          <p:cNvSpPr/>
          <p:nvPr/>
        </p:nvSpPr>
        <p:spPr>
          <a:xfrm>
            <a:off x="7057825" y="4186023"/>
            <a:ext cx="5444974" cy="1879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900"/>
            </a:lvl1pPr>
          </a:lstStyle>
          <a:p>
            <a:pPr/>
            <a:r>
              <a:t>“Higher deviation value was correlated with potentially lower query drift, and thus indicating the better effectiveness"</a:t>
            </a:r>
          </a:p>
        </p:txBody>
      </p:sp>
    </p:spTree>
  </p:cSld>
  <p:clrMapOvr>
    <a:masterClrMapping/>
  </p:clrMapOvr>
  <p:transition xmlns:p14="http://schemas.microsoft.com/office/powerpoint/2010/main" spd="med" advClick="1"/>
</p:sld>
</file>

<file path=ppt/slides/slide16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58" name="Shape 1858"/>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859" name="disk45_648_top50_BM25.pdf"/>
          <p:cNvPicPr>
            <a:picLocks noChangeAspect="1"/>
          </p:cNvPicPr>
          <p:nvPr/>
        </p:nvPicPr>
        <p:blipFill>
          <a:blip r:embed="rId2">
            <a:extLst/>
          </a:blip>
          <a:stretch>
            <a:fillRect/>
          </a:stretch>
        </p:blipFill>
        <p:spPr>
          <a:xfrm>
            <a:off x="5743493" y="5445317"/>
            <a:ext cx="6202737" cy="3639341"/>
          </a:xfrm>
          <a:prstGeom prst="rect">
            <a:avLst/>
          </a:prstGeom>
          <a:ln w="12700">
            <a:miter lim="400000"/>
          </a:ln>
        </p:spPr>
      </p:pic>
      <p:pic>
        <p:nvPicPr>
          <p:cNvPr id="1860" name="WT10G_530_top50_BM25.pdf"/>
          <p:cNvPicPr>
            <a:picLocks noChangeAspect="1"/>
          </p:cNvPicPr>
          <p:nvPr/>
        </p:nvPicPr>
        <p:blipFill>
          <a:blip r:embed="rId3">
            <a:extLst/>
          </a:blip>
          <a:stretch>
            <a:fillRect/>
          </a:stretch>
        </p:blipFill>
        <p:spPr>
          <a:xfrm>
            <a:off x="5551968" y="1699498"/>
            <a:ext cx="6440577" cy="3639342"/>
          </a:xfrm>
          <a:prstGeom prst="rect">
            <a:avLst/>
          </a:prstGeom>
          <a:ln w="12700">
            <a:miter lim="400000"/>
          </a:ln>
        </p:spPr>
      </p:pic>
      <p:sp>
        <p:nvSpPr>
          <p:cNvPr id="1861" name="Shape 1861"/>
          <p:cNvSpPr/>
          <p:nvPr>
            <p:ph type="title"/>
          </p:nvPr>
        </p:nvSpPr>
        <p:spPr>
          <a:xfrm>
            <a:off x="533400" y="127000"/>
            <a:ext cx="11099800" cy="2159000"/>
          </a:xfrm>
          <a:prstGeom prst="rect">
            <a:avLst/>
          </a:prstGeom>
        </p:spPr>
        <p:txBody>
          <a:bodyPr/>
          <a:lstStyle>
            <a:lvl1pPr algn="l">
              <a:defRPr b="1" sz="3100">
                <a:latin typeface="Helvetica"/>
                <a:ea typeface="Helvetica"/>
                <a:cs typeface="Helvetica"/>
                <a:sym typeface="Helvetica"/>
              </a:defRPr>
            </a:lvl1pPr>
          </a:lstStyle>
          <a:p>
            <a:pPr/>
            <a:r>
              <a:t>Compactness and Positions of Term Score Tensors (TCP)</a:t>
            </a:r>
          </a:p>
        </p:txBody>
      </p:sp>
      <p:sp>
        <p:nvSpPr>
          <p:cNvPr id="1862" name="Shape 1862"/>
          <p:cNvSpPr/>
          <p:nvPr/>
        </p:nvSpPr>
        <p:spPr>
          <a:xfrm>
            <a:off x="580988" y="1990271"/>
            <a:ext cx="4926665" cy="193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buSzPct val="75000"/>
              <a:buChar char="•"/>
              <a:defRPr sz="3000"/>
            </a:pPr>
            <a:r>
              <a:t>We instead look at the term scores…</a:t>
            </a:r>
          </a:p>
          <a:p>
            <a:pPr marL="444500" indent="-444500" algn="l">
              <a:buSzPct val="75000"/>
              <a:buChar char="•"/>
              <a:defRPr sz="3000"/>
            </a:pPr>
            <a:r>
              <a:t>Term scores as tensors in multi-dimensional space</a:t>
            </a:r>
          </a:p>
        </p:txBody>
      </p:sp>
      <p:sp>
        <p:nvSpPr>
          <p:cNvPr id="1863" name="Shape 1863"/>
          <p:cNvSpPr/>
          <p:nvPr/>
        </p:nvSpPr>
        <p:spPr>
          <a:xfrm>
            <a:off x="1222828" y="7643458"/>
            <a:ext cx="253285" cy="248175"/>
          </a:xfrm>
          <a:prstGeom prst="ellipse">
            <a:avLst/>
          </a:prstGeom>
          <a:solidFill>
            <a:schemeClr val="accent2"/>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64" name="Shape 1864"/>
          <p:cNvSpPr/>
          <p:nvPr/>
        </p:nvSpPr>
        <p:spPr>
          <a:xfrm>
            <a:off x="1608137" y="7526245"/>
            <a:ext cx="306133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solidFill>
                  <a:schemeClr val="accent2"/>
                </a:solidFill>
              </a:defRPr>
            </a:lvl1pPr>
          </a:lstStyle>
          <a:p>
            <a:pPr/>
            <a:r>
              <a:t>Relevant Documents</a:t>
            </a:r>
          </a:p>
        </p:txBody>
      </p:sp>
      <p:sp>
        <p:nvSpPr>
          <p:cNvPr id="1865" name="Shape 1865"/>
          <p:cNvSpPr/>
          <p:nvPr/>
        </p:nvSpPr>
        <p:spPr>
          <a:xfrm>
            <a:off x="1222828" y="8215290"/>
            <a:ext cx="253285" cy="248175"/>
          </a:xfrm>
          <a:prstGeom prst="ellipse">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66" name="Shape 1866"/>
          <p:cNvSpPr/>
          <p:nvPr/>
        </p:nvSpPr>
        <p:spPr>
          <a:xfrm>
            <a:off x="1565572" y="8098077"/>
            <a:ext cx="3643631"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solidFill>
                  <a:schemeClr val="accent5"/>
                </a:solidFill>
              </a:defRPr>
            </a:lvl1pPr>
          </a:lstStyle>
          <a:p>
            <a:pPr/>
            <a:r>
              <a:t>NonRelevant Documents</a:t>
            </a:r>
          </a:p>
        </p:txBody>
      </p:sp>
    </p:spTree>
  </p:cSld>
  <p:clrMapOvr>
    <a:masterClrMapping/>
  </p:clrMapOvr>
  <p:transition xmlns:p14="http://schemas.microsoft.com/office/powerpoint/2010/main" spd="med" advClick="1"/>
</p:sld>
</file>

<file path=ppt/slides/slide16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68" name="Shape 1868"/>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869" name="disk45_648_top50_BM25.pdf"/>
          <p:cNvPicPr>
            <a:picLocks noChangeAspect="1"/>
          </p:cNvPicPr>
          <p:nvPr/>
        </p:nvPicPr>
        <p:blipFill>
          <a:blip r:embed="rId2">
            <a:extLst/>
          </a:blip>
          <a:stretch>
            <a:fillRect/>
          </a:stretch>
        </p:blipFill>
        <p:spPr>
          <a:xfrm>
            <a:off x="5743493" y="5445317"/>
            <a:ext cx="6202737" cy="3639341"/>
          </a:xfrm>
          <a:prstGeom prst="rect">
            <a:avLst/>
          </a:prstGeom>
          <a:ln w="12700">
            <a:miter lim="400000"/>
          </a:ln>
        </p:spPr>
      </p:pic>
      <p:pic>
        <p:nvPicPr>
          <p:cNvPr id="1870" name="WT10G_530_top50_BM25.pdf"/>
          <p:cNvPicPr>
            <a:picLocks noChangeAspect="1"/>
          </p:cNvPicPr>
          <p:nvPr/>
        </p:nvPicPr>
        <p:blipFill>
          <a:blip r:embed="rId3">
            <a:extLst/>
          </a:blip>
          <a:stretch>
            <a:fillRect/>
          </a:stretch>
        </p:blipFill>
        <p:spPr>
          <a:xfrm>
            <a:off x="5551968" y="1699498"/>
            <a:ext cx="6440577" cy="3639342"/>
          </a:xfrm>
          <a:prstGeom prst="rect">
            <a:avLst/>
          </a:prstGeom>
          <a:ln w="12700">
            <a:miter lim="400000"/>
          </a:ln>
        </p:spPr>
      </p:pic>
      <p:sp>
        <p:nvSpPr>
          <p:cNvPr id="1871" name="Shape 1871"/>
          <p:cNvSpPr/>
          <p:nvPr>
            <p:ph type="title"/>
          </p:nvPr>
        </p:nvSpPr>
        <p:spPr>
          <a:xfrm>
            <a:off x="533400" y="127000"/>
            <a:ext cx="11099800" cy="2159000"/>
          </a:xfrm>
          <a:prstGeom prst="rect">
            <a:avLst/>
          </a:prstGeom>
        </p:spPr>
        <p:txBody>
          <a:bodyPr/>
          <a:lstStyle>
            <a:lvl1pPr algn="l">
              <a:defRPr b="1" sz="3100">
                <a:latin typeface="Helvetica"/>
                <a:ea typeface="Helvetica"/>
                <a:cs typeface="Helvetica"/>
                <a:sym typeface="Helvetica"/>
              </a:defRPr>
            </a:lvl1pPr>
          </a:lstStyle>
          <a:p>
            <a:pPr/>
            <a:r>
              <a:t>Compactness and Positions of Term Score Tensors (TCP)</a:t>
            </a:r>
          </a:p>
        </p:txBody>
      </p:sp>
      <p:sp>
        <p:nvSpPr>
          <p:cNvPr id="1872" name="Shape 1872"/>
          <p:cNvSpPr/>
          <p:nvPr/>
        </p:nvSpPr>
        <p:spPr>
          <a:xfrm>
            <a:off x="580988" y="1989785"/>
            <a:ext cx="4926665" cy="375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buSzPct val="75000"/>
              <a:buChar char="•"/>
              <a:defRPr sz="3000"/>
            </a:pPr>
            <a:r>
              <a:t>We instead look at the term scores…</a:t>
            </a:r>
          </a:p>
          <a:p>
            <a:pPr marL="444500" indent="-444500" algn="l">
              <a:buSzPct val="75000"/>
              <a:buChar char="•"/>
              <a:defRPr sz="3000"/>
            </a:pPr>
            <a:r>
              <a:t>Term scores as tensors in multi-dimensional space</a:t>
            </a:r>
          </a:p>
          <a:p>
            <a:pPr marL="444500" indent="-444500" algn="l">
              <a:buSzPct val="75000"/>
              <a:buChar char="•"/>
              <a:defRPr sz="3000"/>
            </a:pPr>
            <a:r>
              <a:t>Best subquery has more compact tensors</a:t>
            </a:r>
          </a:p>
          <a:p>
            <a:pPr marL="444500" indent="-444500" algn="l">
              <a:buSzPct val="75000"/>
              <a:buChar char="•"/>
              <a:defRPr sz="3000"/>
            </a:pPr>
            <a:r>
              <a:t>But clustered at different locations</a:t>
            </a:r>
          </a:p>
        </p:txBody>
      </p:sp>
      <p:sp>
        <p:nvSpPr>
          <p:cNvPr id="1873" name="Shape 1873"/>
          <p:cNvSpPr/>
          <p:nvPr/>
        </p:nvSpPr>
        <p:spPr>
          <a:xfrm>
            <a:off x="7555734" y="4196493"/>
            <a:ext cx="1288015" cy="745596"/>
          </a:xfrm>
          <a:prstGeom prst="ellipse">
            <a:avLst/>
          </a:prstGeom>
          <a:ln w="25400">
            <a:solidFill>
              <a:schemeClr val="accent5"/>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74" name="Shape 1874"/>
          <p:cNvSpPr/>
          <p:nvPr/>
        </p:nvSpPr>
        <p:spPr>
          <a:xfrm>
            <a:off x="7918234" y="5723406"/>
            <a:ext cx="974577" cy="944401"/>
          </a:xfrm>
          <a:prstGeom prst="ellipse">
            <a:avLst/>
          </a:prstGeom>
          <a:ln w="25400">
            <a:solidFill>
              <a:schemeClr val="accent5"/>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75" name="Shape 1875"/>
          <p:cNvSpPr/>
          <p:nvPr/>
        </p:nvSpPr>
        <p:spPr>
          <a:xfrm flipV="1">
            <a:off x="5328043" y="4618600"/>
            <a:ext cx="2133881" cy="193090"/>
          </a:xfrm>
          <a:prstGeom prst="line">
            <a:avLst/>
          </a:prstGeom>
          <a:ln w="38100">
            <a:solidFill>
              <a:schemeClr val="accent5"/>
            </a:solidFill>
            <a:miter lim="400000"/>
            <a:tailEnd type="triangle"/>
          </a:ln>
        </p:spPr>
        <p:txBody>
          <a:bodyPr lIns="50800" tIns="50800" rIns="50800" bIns="50800" anchor="ctr"/>
          <a:lstStyle/>
          <a:p>
            <a:pPr>
              <a:defRPr sz="2400"/>
            </a:pPr>
          </a:p>
        </p:txBody>
      </p:sp>
      <p:sp>
        <p:nvSpPr>
          <p:cNvPr id="1876" name="Shape 1876"/>
          <p:cNvSpPr/>
          <p:nvPr/>
        </p:nvSpPr>
        <p:spPr>
          <a:xfrm>
            <a:off x="5419234" y="5042196"/>
            <a:ext cx="2409380" cy="1155549"/>
          </a:xfrm>
          <a:prstGeom prst="line">
            <a:avLst/>
          </a:prstGeom>
          <a:ln w="38100">
            <a:solidFill>
              <a:schemeClr val="accent5"/>
            </a:solidFill>
            <a:miter lim="400000"/>
            <a:tailEnd type="triangle"/>
          </a:ln>
        </p:spPr>
        <p:txBody>
          <a:bodyPr lIns="50800" tIns="50800" rIns="50800" bIns="50800" anchor="ctr"/>
          <a:lstStyle/>
          <a:p>
            <a:pPr>
              <a:defRPr sz="2400"/>
            </a:pPr>
          </a:p>
        </p:txBody>
      </p:sp>
      <p:sp>
        <p:nvSpPr>
          <p:cNvPr id="1877" name="Shape 1877"/>
          <p:cNvSpPr/>
          <p:nvPr/>
        </p:nvSpPr>
        <p:spPr>
          <a:xfrm>
            <a:off x="1222828" y="7643458"/>
            <a:ext cx="253285" cy="248175"/>
          </a:xfrm>
          <a:prstGeom prst="ellipse">
            <a:avLst/>
          </a:prstGeom>
          <a:solidFill>
            <a:schemeClr val="accent2"/>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78" name="Shape 1878"/>
          <p:cNvSpPr/>
          <p:nvPr/>
        </p:nvSpPr>
        <p:spPr>
          <a:xfrm>
            <a:off x="1608137" y="7526245"/>
            <a:ext cx="306133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solidFill>
                  <a:schemeClr val="accent2"/>
                </a:solidFill>
              </a:defRPr>
            </a:lvl1pPr>
          </a:lstStyle>
          <a:p>
            <a:pPr/>
            <a:r>
              <a:t>Relevant Documents</a:t>
            </a:r>
          </a:p>
        </p:txBody>
      </p:sp>
      <p:sp>
        <p:nvSpPr>
          <p:cNvPr id="1879" name="Shape 1879"/>
          <p:cNvSpPr/>
          <p:nvPr/>
        </p:nvSpPr>
        <p:spPr>
          <a:xfrm>
            <a:off x="1222828" y="8215290"/>
            <a:ext cx="253285" cy="248175"/>
          </a:xfrm>
          <a:prstGeom prst="ellipse">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880" name="Shape 1880"/>
          <p:cNvSpPr/>
          <p:nvPr/>
        </p:nvSpPr>
        <p:spPr>
          <a:xfrm>
            <a:off x="1565572" y="8098077"/>
            <a:ext cx="3643631"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solidFill>
                  <a:schemeClr val="accent5"/>
                </a:solidFill>
              </a:defRPr>
            </a:lvl1pPr>
          </a:lstStyle>
          <a:p>
            <a:pPr/>
            <a:r>
              <a:t>NonRelevant Documents</a:t>
            </a:r>
          </a:p>
        </p:txBody>
      </p:sp>
    </p:spTree>
  </p:cSld>
  <p:clrMapOvr>
    <a:masterClrMapping/>
  </p:clrMapOvr>
  <p:transition xmlns:p14="http://schemas.microsoft.com/office/powerpoint/2010/main" spd="med" advClick="1"/>
</p:sld>
</file>

<file path=ppt/slides/slide16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82" name="Shape 1882"/>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883" name="Shape 1883"/>
          <p:cNvSpPr/>
          <p:nvPr>
            <p:ph type="title"/>
          </p:nvPr>
        </p:nvSpPr>
        <p:spPr>
          <a:xfrm>
            <a:off x="533400" y="127000"/>
            <a:ext cx="11099800" cy="2159000"/>
          </a:xfrm>
          <a:prstGeom prst="rect">
            <a:avLst/>
          </a:prstGeom>
        </p:spPr>
        <p:txBody>
          <a:bodyPr/>
          <a:lstStyle>
            <a:lvl1pPr algn="l">
              <a:defRPr b="1" sz="3100">
                <a:latin typeface="Helvetica"/>
                <a:ea typeface="Helvetica"/>
                <a:cs typeface="Helvetica"/>
                <a:sym typeface="Helvetica"/>
              </a:defRPr>
            </a:lvl1pPr>
          </a:lstStyle>
          <a:p>
            <a:pPr/>
            <a:r>
              <a:t>Compactness of Tensors</a:t>
            </a:r>
          </a:p>
        </p:txBody>
      </p:sp>
      <p:pic>
        <p:nvPicPr>
          <p:cNvPr id="1884" name="Screen Shot 2017-05-10 at 11.48.48.png"/>
          <p:cNvPicPr>
            <a:picLocks noChangeAspect="1"/>
          </p:cNvPicPr>
          <p:nvPr/>
        </p:nvPicPr>
        <p:blipFill>
          <a:blip r:embed="rId2">
            <a:extLst/>
          </a:blip>
          <a:stretch>
            <a:fillRect/>
          </a:stretch>
        </p:blipFill>
        <p:spPr>
          <a:xfrm>
            <a:off x="2526700" y="4293272"/>
            <a:ext cx="7951400" cy="2919656"/>
          </a:xfrm>
          <a:prstGeom prst="rect">
            <a:avLst/>
          </a:prstGeom>
          <a:ln w="12700">
            <a:miter lim="400000"/>
          </a:ln>
        </p:spPr>
      </p:pic>
      <p:sp>
        <p:nvSpPr>
          <p:cNvPr id="1885" name="Shape 1885"/>
          <p:cNvSpPr/>
          <p:nvPr/>
        </p:nvSpPr>
        <p:spPr>
          <a:xfrm>
            <a:off x="580988" y="2249305"/>
            <a:ext cx="11470512" cy="101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44500" indent="-444500" algn="l">
              <a:buSzPct val="75000"/>
              <a:buChar char="•"/>
              <a:defRPr sz="3000"/>
            </a:lvl1pPr>
          </a:lstStyle>
          <a:p>
            <a:pPr/>
            <a:r>
              <a:t>Mean and Standard Deviation of the distances between tensors and their centroid</a:t>
            </a:r>
          </a:p>
        </p:txBody>
      </p:sp>
    </p:spTree>
  </p:cSld>
  <p:clrMapOvr>
    <a:masterClrMapping/>
  </p:clrMapOvr>
  <p:transition xmlns:p14="http://schemas.microsoft.com/office/powerpoint/2010/main" spd="med" advClick="1"/>
</p:sld>
</file>

<file path=ppt/slides/slide16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87" name="Shape 1887"/>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888" name="Shape 1888"/>
          <p:cNvSpPr/>
          <p:nvPr>
            <p:ph type="title"/>
          </p:nvPr>
        </p:nvSpPr>
        <p:spPr>
          <a:xfrm>
            <a:off x="533400" y="127000"/>
            <a:ext cx="11099800" cy="2159000"/>
          </a:xfrm>
          <a:prstGeom prst="rect">
            <a:avLst/>
          </a:prstGeom>
        </p:spPr>
        <p:txBody>
          <a:bodyPr/>
          <a:lstStyle>
            <a:lvl1pPr algn="l">
              <a:defRPr b="1" sz="3100">
                <a:latin typeface="Helvetica"/>
                <a:ea typeface="Helvetica"/>
                <a:cs typeface="Helvetica"/>
                <a:sym typeface="Helvetica"/>
              </a:defRPr>
            </a:lvl1pPr>
          </a:lstStyle>
          <a:p>
            <a:pPr/>
            <a:r>
              <a:t>Tensor Closeness to Diagonal  (CDG)</a:t>
            </a:r>
          </a:p>
        </p:txBody>
      </p:sp>
      <p:sp>
        <p:nvSpPr>
          <p:cNvPr id="1889" name="Shape 1889"/>
          <p:cNvSpPr/>
          <p:nvPr/>
        </p:nvSpPr>
        <p:spPr>
          <a:xfrm>
            <a:off x="580988" y="2381569"/>
            <a:ext cx="5884875"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buSzPct val="75000"/>
              <a:buChar char="•"/>
              <a:defRPr sz="3000"/>
            </a:pPr>
            <a:r>
              <a:t>The distance from the tensors centroid to the diagonal line in multi-dimensional space</a:t>
            </a:r>
          </a:p>
          <a:p>
            <a:pPr marL="444500" indent="-444500" algn="l">
              <a:buSzPct val="75000"/>
              <a:buChar char="•"/>
              <a:defRPr sz="3000"/>
            </a:pPr>
            <a:r>
              <a:t>Mean and Standard deviation of the distances from tensors to the diagonal line</a:t>
            </a:r>
          </a:p>
        </p:txBody>
      </p:sp>
      <p:pic>
        <p:nvPicPr>
          <p:cNvPr id="1890" name="Screen Shot 2017-05-10 at 11.51.20.png"/>
          <p:cNvPicPr>
            <a:picLocks noChangeAspect="1"/>
          </p:cNvPicPr>
          <p:nvPr/>
        </p:nvPicPr>
        <p:blipFill>
          <a:blip r:embed="rId2">
            <a:extLst/>
          </a:blip>
          <a:stretch>
            <a:fillRect/>
          </a:stretch>
        </p:blipFill>
        <p:spPr>
          <a:xfrm>
            <a:off x="658869" y="6231957"/>
            <a:ext cx="5729113" cy="2242732"/>
          </a:xfrm>
          <a:prstGeom prst="rect">
            <a:avLst/>
          </a:prstGeom>
          <a:ln w="12700">
            <a:miter lim="400000"/>
          </a:ln>
        </p:spPr>
      </p:pic>
      <p:pic>
        <p:nvPicPr>
          <p:cNvPr id="1891" name="disk45_648_top50_BM25.pdf"/>
          <p:cNvPicPr>
            <a:picLocks noChangeAspect="1"/>
          </p:cNvPicPr>
          <p:nvPr/>
        </p:nvPicPr>
        <p:blipFill>
          <a:blip r:embed="rId3">
            <a:extLst/>
          </a:blip>
          <a:stretch>
            <a:fillRect/>
          </a:stretch>
        </p:blipFill>
        <p:spPr>
          <a:xfrm>
            <a:off x="6944491" y="5373406"/>
            <a:ext cx="4875888" cy="2860838"/>
          </a:xfrm>
          <a:prstGeom prst="rect">
            <a:avLst/>
          </a:prstGeom>
          <a:ln w="12700">
            <a:miter lim="400000"/>
          </a:ln>
        </p:spPr>
      </p:pic>
      <p:pic>
        <p:nvPicPr>
          <p:cNvPr id="1892" name="WT10G_530_top50_BM25.pdf"/>
          <p:cNvPicPr>
            <a:picLocks noChangeAspect="1"/>
          </p:cNvPicPr>
          <p:nvPr/>
        </p:nvPicPr>
        <p:blipFill>
          <a:blip r:embed="rId4">
            <a:extLst/>
          </a:blip>
          <a:stretch>
            <a:fillRect/>
          </a:stretch>
        </p:blipFill>
        <p:spPr>
          <a:xfrm>
            <a:off x="6787509" y="2463730"/>
            <a:ext cx="5062852" cy="2860838"/>
          </a:xfrm>
          <a:prstGeom prst="rect">
            <a:avLst/>
          </a:prstGeom>
          <a:ln w="12700">
            <a:miter lim="400000"/>
          </a:ln>
        </p:spPr>
      </p:pic>
      <p:sp>
        <p:nvSpPr>
          <p:cNvPr id="1893" name="Shape 1893"/>
          <p:cNvSpPr/>
          <p:nvPr/>
        </p:nvSpPr>
        <p:spPr>
          <a:xfrm flipV="1">
            <a:off x="7214979" y="5688522"/>
            <a:ext cx="2064770" cy="2230606"/>
          </a:xfrm>
          <a:prstGeom prst="line">
            <a:avLst/>
          </a:prstGeom>
          <a:ln w="63500" cap="rnd">
            <a:solidFill>
              <a:schemeClr val="accent1"/>
            </a:solidFill>
            <a:custDash>
              <a:ds d="100000" sp="200000"/>
            </a:custDash>
          </a:ln>
        </p:spPr>
        <p:txBody>
          <a:bodyPr lIns="50800" tIns="50800" rIns="50800" bIns="50800" anchor="ctr"/>
          <a:lstStyle/>
          <a:p>
            <a:pPr>
              <a:defRPr sz="2400"/>
            </a:pPr>
          </a:p>
        </p:txBody>
      </p:sp>
      <p:sp>
        <p:nvSpPr>
          <p:cNvPr id="1894" name="Shape 1894"/>
          <p:cNvSpPr/>
          <p:nvPr/>
        </p:nvSpPr>
        <p:spPr>
          <a:xfrm flipV="1">
            <a:off x="7315812" y="2675531"/>
            <a:ext cx="2064771" cy="2230605"/>
          </a:xfrm>
          <a:prstGeom prst="line">
            <a:avLst/>
          </a:prstGeom>
          <a:ln w="63500" cap="rnd">
            <a:solidFill>
              <a:schemeClr val="accent1"/>
            </a:solidFill>
            <a:custDash>
              <a:ds d="100000" sp="200000"/>
            </a:custDash>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16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96" name="Shape 1896"/>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897" name="Shape 1897"/>
          <p:cNvSpPr/>
          <p:nvPr>
            <p:ph type="title"/>
          </p:nvPr>
        </p:nvSpPr>
        <p:spPr>
          <a:xfrm>
            <a:off x="533400" y="127000"/>
            <a:ext cx="11099800" cy="2159000"/>
          </a:xfrm>
          <a:prstGeom prst="rect">
            <a:avLst/>
          </a:prstGeom>
        </p:spPr>
        <p:txBody>
          <a:bodyPr/>
          <a:lstStyle>
            <a:lvl1pPr algn="l">
              <a:defRPr b="1" sz="3100">
                <a:latin typeface="Helvetica"/>
                <a:ea typeface="Helvetica"/>
                <a:cs typeface="Helvetica"/>
                <a:sym typeface="Helvetica"/>
              </a:defRPr>
            </a:lvl1pPr>
          </a:lstStyle>
          <a:p>
            <a:pPr/>
            <a:r>
              <a:t>Tensor Closeness to Nearest Axis (CNA)</a:t>
            </a:r>
          </a:p>
        </p:txBody>
      </p:sp>
      <p:sp>
        <p:nvSpPr>
          <p:cNvPr id="1898" name="Shape 1898"/>
          <p:cNvSpPr/>
          <p:nvPr/>
        </p:nvSpPr>
        <p:spPr>
          <a:xfrm>
            <a:off x="580988" y="2381569"/>
            <a:ext cx="5884875"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buSzPct val="75000"/>
              <a:buChar char="•"/>
              <a:defRPr sz="3000"/>
            </a:pPr>
            <a:r>
              <a:t>The distance from the tensors centroid to the nearest axis in multi-dimensional space</a:t>
            </a:r>
          </a:p>
          <a:p>
            <a:pPr marL="444500" indent="-444500" algn="l">
              <a:buSzPct val="75000"/>
              <a:buChar char="•"/>
              <a:defRPr sz="3000"/>
            </a:pPr>
            <a:r>
              <a:t>Mean and Standard deviation of the distances from tensors to the nearest axis</a:t>
            </a:r>
          </a:p>
        </p:txBody>
      </p:sp>
      <p:pic>
        <p:nvPicPr>
          <p:cNvPr id="1899" name="WT10G_530_top50_BM25.pdf"/>
          <p:cNvPicPr>
            <a:picLocks noChangeAspect="1"/>
          </p:cNvPicPr>
          <p:nvPr/>
        </p:nvPicPr>
        <p:blipFill>
          <a:blip r:embed="rId2">
            <a:extLst/>
          </a:blip>
          <a:stretch>
            <a:fillRect/>
          </a:stretch>
        </p:blipFill>
        <p:spPr>
          <a:xfrm>
            <a:off x="6787509" y="2463730"/>
            <a:ext cx="5062852" cy="2860838"/>
          </a:xfrm>
          <a:prstGeom prst="rect">
            <a:avLst/>
          </a:prstGeom>
          <a:ln w="12700">
            <a:miter lim="400000"/>
          </a:ln>
        </p:spPr>
      </p:pic>
      <p:sp>
        <p:nvSpPr>
          <p:cNvPr id="1900" name="Shape 1900"/>
          <p:cNvSpPr/>
          <p:nvPr/>
        </p:nvSpPr>
        <p:spPr>
          <a:xfrm>
            <a:off x="7216037" y="4971551"/>
            <a:ext cx="2062655" cy="1"/>
          </a:xfrm>
          <a:prstGeom prst="line">
            <a:avLst/>
          </a:prstGeom>
          <a:ln w="63500" cap="rnd">
            <a:solidFill>
              <a:schemeClr val="accent1"/>
            </a:solidFill>
            <a:custDash>
              <a:ds d="100000" sp="200000"/>
            </a:custDash>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45" name="Shape 345"/>
          <p:cNvSpPr/>
          <p:nvPr>
            <p:ph type="title"/>
          </p:nvPr>
        </p:nvSpPr>
        <p:spPr>
          <a:prstGeom prst="rect">
            <a:avLst/>
          </a:prstGeom>
        </p:spPr>
        <p:txBody>
          <a:bodyPr/>
          <a:lstStyle>
            <a:lvl1pPr algn="l">
              <a:defRPr b="1" sz="4700">
                <a:latin typeface="Helvetica"/>
                <a:ea typeface="Helvetica"/>
                <a:cs typeface="Helvetica"/>
                <a:sym typeface="Helvetica"/>
              </a:defRPr>
            </a:lvl1pPr>
          </a:lstStyle>
          <a:p>
            <a:pPr/>
            <a:r>
              <a:t>Rapid Growth of Information Retrieval</a:t>
            </a:r>
          </a:p>
        </p:txBody>
      </p:sp>
      <p:sp>
        <p:nvSpPr>
          <p:cNvPr id="346" name="Shape 346"/>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47" name="pasted-image.png"/>
          <p:cNvPicPr>
            <a:picLocks noChangeAspect="1"/>
          </p:cNvPicPr>
          <p:nvPr/>
        </p:nvPicPr>
        <p:blipFill>
          <a:blip r:embed="rId2">
            <a:extLst/>
          </a:blip>
          <a:stretch>
            <a:fillRect/>
          </a:stretch>
        </p:blipFill>
        <p:spPr>
          <a:xfrm>
            <a:off x="2213017" y="4673600"/>
            <a:ext cx="2028410" cy="2158840"/>
          </a:xfrm>
          <a:prstGeom prst="rect">
            <a:avLst/>
          </a:prstGeom>
          <a:ln w="12700">
            <a:miter lim="400000"/>
          </a:ln>
        </p:spPr>
      </p:pic>
      <p:pic>
        <p:nvPicPr>
          <p:cNvPr id="348" name="pasted-image.png"/>
          <p:cNvPicPr>
            <a:picLocks noChangeAspect="1"/>
          </p:cNvPicPr>
          <p:nvPr/>
        </p:nvPicPr>
        <p:blipFill>
          <a:blip r:embed="rId3">
            <a:extLst/>
          </a:blip>
          <a:stretch>
            <a:fillRect/>
          </a:stretch>
        </p:blipFill>
        <p:spPr>
          <a:xfrm>
            <a:off x="2582687" y="2450893"/>
            <a:ext cx="1878742" cy="1878741"/>
          </a:xfrm>
          <a:prstGeom prst="rect">
            <a:avLst/>
          </a:prstGeom>
          <a:ln w="12700">
            <a:miter lim="400000"/>
          </a:ln>
        </p:spPr>
      </p:pic>
      <p:pic>
        <p:nvPicPr>
          <p:cNvPr id="349" name="pasted-image.png"/>
          <p:cNvPicPr>
            <a:picLocks noChangeAspect="1"/>
          </p:cNvPicPr>
          <p:nvPr/>
        </p:nvPicPr>
        <p:blipFill>
          <a:blip r:embed="rId2">
            <a:extLst/>
          </a:blip>
          <a:stretch>
            <a:fillRect/>
          </a:stretch>
        </p:blipFill>
        <p:spPr>
          <a:xfrm>
            <a:off x="3186684" y="4673600"/>
            <a:ext cx="2028410" cy="2158840"/>
          </a:xfrm>
          <a:prstGeom prst="rect">
            <a:avLst/>
          </a:prstGeom>
          <a:ln w="12700">
            <a:miter lim="400000"/>
          </a:ln>
        </p:spPr>
      </p:pic>
      <p:pic>
        <p:nvPicPr>
          <p:cNvPr id="350" name="pasted-image.png"/>
          <p:cNvPicPr>
            <a:picLocks noChangeAspect="1"/>
          </p:cNvPicPr>
          <p:nvPr/>
        </p:nvPicPr>
        <p:blipFill>
          <a:blip r:embed="rId2">
            <a:extLst/>
          </a:blip>
          <a:stretch>
            <a:fillRect/>
          </a:stretch>
        </p:blipFill>
        <p:spPr>
          <a:xfrm>
            <a:off x="4160350" y="4673600"/>
            <a:ext cx="2028411" cy="2158840"/>
          </a:xfrm>
          <a:prstGeom prst="rect">
            <a:avLst/>
          </a:prstGeom>
          <a:ln w="12700">
            <a:miter lim="400000"/>
          </a:ln>
        </p:spPr>
      </p:pic>
      <p:pic>
        <p:nvPicPr>
          <p:cNvPr id="351" name="pasted-image.png"/>
          <p:cNvPicPr>
            <a:picLocks noChangeAspect="1"/>
          </p:cNvPicPr>
          <p:nvPr/>
        </p:nvPicPr>
        <p:blipFill>
          <a:blip r:embed="rId3">
            <a:extLst/>
          </a:blip>
          <a:stretch>
            <a:fillRect/>
          </a:stretch>
        </p:blipFill>
        <p:spPr>
          <a:xfrm>
            <a:off x="3844221" y="2450893"/>
            <a:ext cx="1878741" cy="1878741"/>
          </a:xfrm>
          <a:prstGeom prst="rect">
            <a:avLst/>
          </a:prstGeom>
          <a:ln w="12700">
            <a:miter lim="400000"/>
          </a:ln>
        </p:spPr>
      </p:pic>
      <p:sp>
        <p:nvSpPr>
          <p:cNvPr id="352" name="Shape 352"/>
          <p:cNvSpPr/>
          <p:nvPr/>
        </p:nvSpPr>
        <p:spPr>
          <a:xfrm>
            <a:off x="1250280" y="7176566"/>
            <a:ext cx="10504240"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sz="4000">
                <a:latin typeface="Helvetica"/>
                <a:ea typeface="Helvetica"/>
                <a:cs typeface="Helvetica"/>
                <a:sym typeface="Helvetica"/>
              </a:defRPr>
            </a:pPr>
            <a:r>
              <a:rPr>
                <a:solidFill>
                  <a:schemeClr val="accent1">
                    <a:satOff val="-3355"/>
                    <a:lumOff val="26614"/>
                  </a:schemeClr>
                </a:solidFill>
              </a:rPr>
              <a:t>1</a:t>
            </a:r>
            <a:r>
              <a:t> </a:t>
            </a:r>
            <a:r>
              <a:rPr>
                <a:solidFill>
                  <a:schemeClr val="accent5">
                    <a:hueOff val="-444211"/>
                    <a:satOff val="-14915"/>
                    <a:lumOff val="22857"/>
                  </a:schemeClr>
                </a:solidFill>
              </a:rPr>
              <a:t>query</a:t>
            </a:r>
            <a:r>
              <a:t> </a:t>
            </a:r>
            <a:r>
              <a:rPr>
                <a:solidFill>
                  <a:schemeClr val="accent3">
                    <a:satOff val="18648"/>
                    <a:lumOff val="5971"/>
                  </a:schemeClr>
                </a:solidFill>
              </a:rPr>
              <a:t>every</a:t>
            </a:r>
            <a:r>
              <a:t> </a:t>
            </a:r>
            <a:r>
              <a:rPr>
                <a:solidFill>
                  <a:schemeClr val="accent1">
                    <a:satOff val="-3355"/>
                    <a:lumOff val="26614"/>
                  </a:schemeClr>
                </a:solidFill>
              </a:rPr>
              <a:t>single</a:t>
            </a:r>
            <a:r>
              <a:t> </a:t>
            </a:r>
            <a:r>
              <a:rPr>
                <a:solidFill>
                  <a:schemeClr val="accent2">
                    <a:hueOff val="-2473792"/>
                    <a:satOff val="-50209"/>
                    <a:lumOff val="23543"/>
                  </a:schemeClr>
                </a:solidFill>
              </a:rPr>
              <a:t>day</a:t>
            </a:r>
            <a:r>
              <a:t> </a:t>
            </a:r>
            <a:r>
              <a:rPr>
                <a:solidFill>
                  <a:schemeClr val="accent1">
                    <a:satOff val="-3355"/>
                    <a:lumOff val="26614"/>
                  </a:schemeClr>
                </a:solidFill>
              </a:rPr>
              <a:t>for</a:t>
            </a:r>
            <a:r>
              <a:t> </a:t>
            </a:r>
            <a:r>
              <a:rPr>
                <a:solidFill>
                  <a:schemeClr val="accent5">
                    <a:hueOff val="-444211"/>
                    <a:satOff val="-14915"/>
                    <a:lumOff val="22857"/>
                  </a:schemeClr>
                </a:solidFill>
              </a:rPr>
              <a:t>the</a:t>
            </a:r>
            <a:r>
              <a:t> </a:t>
            </a:r>
            <a:r>
              <a:rPr>
                <a:solidFill>
                  <a:schemeClr val="accent3">
                    <a:satOff val="18648"/>
                    <a:lumOff val="5971"/>
                  </a:schemeClr>
                </a:solidFill>
              </a:rPr>
              <a:t>whole</a:t>
            </a:r>
            <a:r>
              <a:t> </a:t>
            </a:r>
            <a:r>
              <a:rPr>
                <a:solidFill>
                  <a:schemeClr val="accent2">
                    <a:hueOff val="-2473792"/>
                    <a:satOff val="-50209"/>
                    <a:lumOff val="23543"/>
                  </a:schemeClr>
                </a:solidFill>
              </a:rPr>
              <a:t>year</a:t>
            </a:r>
          </a:p>
        </p:txBody>
      </p:sp>
      <p:pic>
        <p:nvPicPr>
          <p:cNvPr id="353" name="pasted-image.png"/>
          <p:cNvPicPr>
            <a:picLocks noChangeAspect="1"/>
          </p:cNvPicPr>
          <p:nvPr/>
        </p:nvPicPr>
        <p:blipFill>
          <a:blip r:embed="rId4">
            <a:extLst/>
          </a:blip>
          <a:stretch>
            <a:fillRect/>
          </a:stretch>
        </p:blipFill>
        <p:spPr>
          <a:xfrm>
            <a:off x="7117485" y="2682350"/>
            <a:ext cx="3801392" cy="3830205"/>
          </a:xfrm>
          <a:prstGeom prst="rect">
            <a:avLst/>
          </a:prstGeom>
          <a:ln w="12700">
            <a:miter lim="400000"/>
          </a:ln>
        </p:spPr>
      </p:pic>
      <p:sp>
        <p:nvSpPr>
          <p:cNvPr id="354" name="Shape 354"/>
          <p:cNvSpPr/>
          <p:nvPr/>
        </p:nvSpPr>
        <p:spPr>
          <a:xfrm>
            <a:off x="2011031" y="4597452"/>
            <a:ext cx="4379734" cy="1"/>
          </a:xfrm>
          <a:prstGeom prst="line">
            <a:avLst/>
          </a:prstGeom>
          <a:ln w="63500">
            <a:solidFill>
              <a:srgbClr val="000000"/>
            </a:solidFill>
            <a:miter lim="400000"/>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17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02" name="Shape 1902"/>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903" name="Shape 1903"/>
          <p:cNvSpPr/>
          <p:nvPr>
            <p:ph type="title"/>
          </p:nvPr>
        </p:nvSpPr>
        <p:spPr>
          <a:xfrm>
            <a:off x="533400" y="127000"/>
            <a:ext cx="11099800" cy="2159000"/>
          </a:xfrm>
          <a:prstGeom prst="rect">
            <a:avLst/>
          </a:prstGeom>
        </p:spPr>
        <p:txBody>
          <a:bodyPr/>
          <a:lstStyle>
            <a:lvl1pPr algn="l">
              <a:defRPr b="1" sz="4000">
                <a:latin typeface="Helvetica"/>
                <a:ea typeface="Helvetica"/>
                <a:cs typeface="Helvetica"/>
                <a:sym typeface="Helvetica"/>
              </a:defRPr>
            </a:lvl1pPr>
          </a:lstStyle>
          <a:p>
            <a:pPr/>
            <a:r>
              <a:t>Experiments</a:t>
            </a:r>
          </a:p>
        </p:txBody>
      </p:sp>
      <p:graphicFrame>
        <p:nvGraphicFramePr>
          <p:cNvPr id="1904" name="Table 1904"/>
          <p:cNvGraphicFramePr/>
          <p:nvPr/>
        </p:nvGraphicFramePr>
        <p:xfrm>
          <a:off x="1324479" y="2231418"/>
          <a:ext cx="10355842" cy="6785787"/>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2071168"/>
                <a:gridCol w="2071168"/>
                <a:gridCol w="2071168"/>
                <a:gridCol w="2071168"/>
                <a:gridCol w="2071168"/>
              </a:tblGrid>
              <a:tr h="969398">
                <a:tc>
                  <a:txBody>
                    <a:bodyPr/>
                    <a:lstStyle/>
                    <a:p>
                      <a:pPr defTabSz="914400">
                        <a:defRPr b="0">
                          <a:solidFill>
                            <a:srgbClr val="000000"/>
                          </a:solidFill>
                        </a:defRPr>
                      </a:pPr>
                      <a:r>
                        <a:rPr b="1" sz="2600">
                          <a:solidFill>
                            <a:srgbClr val="FFFFFF"/>
                          </a:solidFill>
                          <a:sym typeface="Helvetica"/>
                        </a:rPr>
                        <a:t>Collection</a:t>
                      </a:r>
                    </a:p>
                  </a:txBody>
                  <a:tcPr marL="50800" marR="50800" marT="50800" marB="50800" anchor="ctr" anchorCtr="0" horzOverflow="overflow"/>
                </a:tc>
                <a:tc>
                  <a:txBody>
                    <a:bodyPr/>
                    <a:lstStyle/>
                    <a:p>
                      <a:pPr defTabSz="914400">
                        <a:defRPr b="0">
                          <a:solidFill>
                            <a:srgbClr val="000000"/>
                          </a:solidFill>
                        </a:defRPr>
                      </a:pPr>
                      <a:r>
                        <a:rPr b="1" sz="2600">
                          <a:solidFill>
                            <a:srgbClr val="FFFFFF"/>
                          </a:solidFill>
                          <a:sym typeface="Helvetica"/>
                        </a:rPr>
                        <a:t>#qry</a:t>
                      </a:r>
                    </a:p>
                  </a:txBody>
                  <a:tcPr marL="50800" marR="50800" marT="50800" marB="50800" anchor="ctr" anchorCtr="0" horzOverflow="overflow"/>
                </a:tc>
                <a:tc>
                  <a:txBody>
                    <a:bodyPr/>
                    <a:lstStyle/>
                    <a:p>
                      <a:pPr defTabSz="914400">
                        <a:defRPr b="0">
                          <a:solidFill>
                            <a:srgbClr val="000000"/>
                          </a:solidFill>
                        </a:defRPr>
                      </a:pPr>
                      <a:r>
                        <a:rPr b="1" sz="2600">
                          <a:solidFill>
                            <a:srgbClr val="FFFFFF"/>
                          </a:solidFill>
                          <a:sym typeface="Helvetica"/>
                        </a:rPr>
                        <a:t>|QL|=2</a:t>
                      </a:r>
                    </a:p>
                  </a:txBody>
                  <a:tcPr marL="50800" marR="50800" marT="50800" marB="50800" anchor="ctr" anchorCtr="0" horzOverflow="overflow"/>
                </a:tc>
                <a:tc>
                  <a:txBody>
                    <a:bodyPr/>
                    <a:lstStyle/>
                    <a:p>
                      <a:pPr defTabSz="914400">
                        <a:defRPr b="0">
                          <a:solidFill>
                            <a:srgbClr val="000000"/>
                          </a:solidFill>
                        </a:defRPr>
                      </a:pPr>
                      <a:r>
                        <a:rPr b="1" sz="2600">
                          <a:solidFill>
                            <a:srgbClr val="FFFFFF"/>
                          </a:solidFill>
                          <a:sym typeface="Helvetica"/>
                        </a:rPr>
                        <a:t>|QL|=3</a:t>
                      </a:r>
                    </a:p>
                  </a:txBody>
                  <a:tcPr marL="50800" marR="50800" marT="50800" marB="50800" anchor="ctr" anchorCtr="0" horzOverflow="overflow"/>
                </a:tc>
                <a:tc>
                  <a:txBody>
                    <a:bodyPr/>
                    <a:lstStyle/>
                    <a:p>
                      <a:pPr defTabSz="914400">
                        <a:defRPr b="0">
                          <a:solidFill>
                            <a:srgbClr val="000000"/>
                          </a:solidFill>
                        </a:defRPr>
                      </a:pPr>
                      <a:r>
                        <a:rPr b="1" sz="2600">
                          <a:solidFill>
                            <a:srgbClr val="FFFFFF"/>
                          </a:solidFill>
                          <a:sym typeface="Helvetica"/>
                        </a:rPr>
                        <a:t>|QL|=4</a:t>
                      </a:r>
                    </a:p>
                  </a:txBody>
                  <a:tcPr marL="50800" marR="50800" marT="50800" marB="50800" anchor="ctr" anchorCtr="0" horzOverflow="overflow"/>
                </a:tc>
              </a:tr>
              <a:tr h="969398">
                <a:tc>
                  <a:txBody>
                    <a:bodyPr/>
                    <a:lstStyle/>
                    <a:p>
                      <a:pPr defTabSz="914400">
                        <a:defRPr b="0">
                          <a:solidFill>
                            <a:srgbClr val="000000"/>
                          </a:solidFill>
                        </a:defRPr>
                      </a:pPr>
                      <a:r>
                        <a:rPr b="1" sz="2600">
                          <a:solidFill>
                            <a:srgbClr val="FFFFFF"/>
                          </a:solidFill>
                          <a:sym typeface="Helvetica"/>
                        </a:rPr>
                        <a:t>Disk12</a:t>
                      </a:r>
                    </a:p>
                  </a:txBody>
                  <a:tcPr marL="50800" marR="50800" marT="50800" marB="50800" anchor="ctr" anchorCtr="0" horzOverflow="overflow"/>
                </a:tc>
                <a:tc>
                  <a:txBody>
                    <a:bodyPr/>
                    <a:lstStyle/>
                    <a:p>
                      <a:pPr defTabSz="914400"/>
                      <a:r>
                        <a:rPr sz="2600"/>
                        <a:t>150</a:t>
                      </a:r>
                    </a:p>
                  </a:txBody>
                  <a:tcPr marL="50800" marR="50800" marT="50800" marB="50800" anchor="ctr" anchorCtr="0" horzOverflow="overflow"/>
                </a:tc>
                <a:tc>
                  <a:txBody>
                    <a:bodyPr/>
                    <a:lstStyle/>
                    <a:p>
                      <a:pPr defTabSz="914400"/>
                      <a:r>
                        <a:rPr sz="2600"/>
                        <a:t>30(20%)</a:t>
                      </a:r>
                    </a:p>
                  </a:txBody>
                  <a:tcPr marL="50800" marR="50800" marT="50800" marB="50800" anchor="ctr" anchorCtr="0" horzOverflow="overflow"/>
                </a:tc>
                <a:tc>
                  <a:txBody>
                    <a:bodyPr/>
                    <a:lstStyle/>
                    <a:p>
                      <a:pPr defTabSz="914400"/>
                      <a:r>
                        <a:rPr sz="2600"/>
                        <a:t>37(25%)</a:t>
                      </a:r>
                    </a:p>
                  </a:txBody>
                  <a:tcPr marL="50800" marR="50800" marT="50800" marB="50800" anchor="ctr" anchorCtr="0" horzOverflow="overflow"/>
                </a:tc>
                <a:tc>
                  <a:txBody>
                    <a:bodyPr/>
                    <a:lstStyle/>
                    <a:p>
                      <a:pPr defTabSz="914400"/>
                      <a:r>
                        <a:rPr sz="2600"/>
                        <a:t>41(27%)</a:t>
                      </a:r>
                    </a:p>
                  </a:txBody>
                  <a:tcPr marL="50800" marR="50800" marT="50800" marB="50800" anchor="ctr" anchorCtr="0" horzOverflow="overflow"/>
                </a:tc>
              </a:tr>
              <a:tr h="969398">
                <a:tc>
                  <a:txBody>
                    <a:bodyPr/>
                    <a:lstStyle/>
                    <a:p>
                      <a:pPr defTabSz="914400">
                        <a:defRPr b="0">
                          <a:solidFill>
                            <a:srgbClr val="000000"/>
                          </a:solidFill>
                        </a:defRPr>
                      </a:pPr>
                      <a:r>
                        <a:rPr b="1" sz="2600">
                          <a:solidFill>
                            <a:srgbClr val="FFFFFF"/>
                          </a:solidFill>
                          <a:sym typeface="Helvetica"/>
                        </a:rPr>
                        <a:t>ROBUST04</a:t>
                      </a:r>
                    </a:p>
                  </a:txBody>
                  <a:tcPr marL="50800" marR="50800" marT="50800" marB="50800" anchor="ctr" anchorCtr="0" horzOverflow="overflow"/>
                </a:tc>
                <a:tc>
                  <a:txBody>
                    <a:bodyPr/>
                    <a:lstStyle/>
                    <a:p>
                      <a:pPr defTabSz="914400"/>
                      <a:r>
                        <a:rPr sz="2600"/>
                        <a:t>250</a:t>
                      </a:r>
                    </a:p>
                  </a:txBody>
                  <a:tcPr marL="50800" marR="50800" marT="50800" marB="50800" anchor="ctr" anchorCtr="0" horzOverflow="overflow"/>
                </a:tc>
                <a:tc>
                  <a:txBody>
                    <a:bodyPr/>
                    <a:lstStyle/>
                    <a:p>
                      <a:pPr defTabSz="914400"/>
                      <a:r>
                        <a:rPr sz="2600"/>
                        <a:t>75(33%)</a:t>
                      </a:r>
                    </a:p>
                  </a:txBody>
                  <a:tcPr marL="50800" marR="50800" marT="50800" marB="50800" anchor="ctr" anchorCtr="0" horzOverflow="overflow"/>
                </a:tc>
                <a:tc>
                  <a:txBody>
                    <a:bodyPr/>
                    <a:lstStyle/>
                    <a:p>
                      <a:pPr defTabSz="914400"/>
                      <a:r>
                        <a:rPr sz="2600"/>
                        <a:t>147(59%)</a:t>
                      </a:r>
                    </a:p>
                  </a:txBody>
                  <a:tcPr marL="50800" marR="50800" marT="50800" marB="50800" anchor="ctr" anchorCtr="0" horzOverflow="overflow"/>
                </a:tc>
                <a:tc>
                  <a:txBody>
                    <a:bodyPr/>
                    <a:lstStyle/>
                    <a:p>
                      <a:pPr defTabSz="914400"/>
                      <a:r>
                        <a:rPr sz="2600"/>
                        <a:t>17(7%)</a:t>
                      </a:r>
                    </a:p>
                  </a:txBody>
                  <a:tcPr marL="50800" marR="50800" marT="50800" marB="50800" anchor="ctr" anchorCtr="0" horzOverflow="overflow"/>
                </a:tc>
              </a:tr>
              <a:tr h="969398">
                <a:tc>
                  <a:txBody>
                    <a:bodyPr/>
                    <a:lstStyle/>
                    <a:p>
                      <a:pPr defTabSz="914400">
                        <a:defRPr b="0">
                          <a:solidFill>
                            <a:srgbClr val="000000"/>
                          </a:solidFill>
                        </a:defRPr>
                      </a:pPr>
                      <a:r>
                        <a:rPr b="1" sz="2600">
                          <a:solidFill>
                            <a:srgbClr val="FFFFFF"/>
                          </a:solidFill>
                          <a:sym typeface="Helvetica"/>
                        </a:rPr>
                        <a:t>AQUAINT</a:t>
                      </a:r>
                    </a:p>
                  </a:txBody>
                  <a:tcPr marL="50800" marR="50800" marT="50800" marB="50800" anchor="ctr" anchorCtr="0" horzOverflow="overflow"/>
                </a:tc>
                <a:tc>
                  <a:txBody>
                    <a:bodyPr/>
                    <a:lstStyle/>
                    <a:p>
                      <a:pPr defTabSz="914400"/>
                      <a:r>
                        <a:rPr sz="2600"/>
                        <a:t>50</a:t>
                      </a:r>
                    </a:p>
                  </a:txBody>
                  <a:tcPr marL="50800" marR="50800" marT="50800" marB="50800" anchor="ctr" anchorCtr="0" horzOverflow="overflow"/>
                </a:tc>
                <a:tc>
                  <a:txBody>
                    <a:bodyPr/>
                    <a:lstStyle/>
                    <a:p>
                      <a:pPr defTabSz="914400"/>
                      <a:r>
                        <a:rPr sz="2600"/>
                        <a:t>21(42%)</a:t>
                      </a:r>
                    </a:p>
                  </a:txBody>
                  <a:tcPr marL="50800" marR="50800" marT="50800" marB="50800" anchor="ctr" anchorCtr="0" horzOverflow="overflow"/>
                </a:tc>
                <a:tc>
                  <a:txBody>
                    <a:bodyPr/>
                    <a:lstStyle/>
                    <a:p>
                      <a:pPr defTabSz="914400"/>
                      <a:r>
                        <a:rPr sz="2600"/>
                        <a:t>27(54%)</a:t>
                      </a:r>
                    </a:p>
                  </a:txBody>
                  <a:tcPr marL="50800" marR="50800" marT="50800" marB="50800" anchor="ctr" anchorCtr="0" horzOverflow="overflow"/>
                </a:tc>
                <a:tc>
                  <a:txBody>
                    <a:bodyPr/>
                    <a:lstStyle/>
                    <a:p>
                      <a:pPr defTabSz="914400"/>
                      <a:r>
                        <a:rPr sz="2600"/>
                        <a:t>1(2%)</a:t>
                      </a:r>
                    </a:p>
                  </a:txBody>
                  <a:tcPr marL="50800" marR="50800" marT="50800" marB="50800" anchor="ctr" anchorCtr="0" horzOverflow="overflow"/>
                </a:tc>
              </a:tr>
              <a:tr h="969398">
                <a:tc>
                  <a:txBody>
                    <a:bodyPr/>
                    <a:lstStyle/>
                    <a:p>
                      <a:pPr defTabSz="914400">
                        <a:defRPr b="0">
                          <a:solidFill>
                            <a:srgbClr val="000000"/>
                          </a:solidFill>
                        </a:defRPr>
                      </a:pPr>
                      <a:r>
                        <a:rPr b="1" sz="2600">
                          <a:solidFill>
                            <a:srgbClr val="FFFFFF"/>
                          </a:solidFill>
                          <a:sym typeface="Helvetica"/>
                        </a:rPr>
                        <a:t>WT2G</a:t>
                      </a:r>
                    </a:p>
                  </a:txBody>
                  <a:tcPr marL="50800" marR="50800" marT="50800" marB="50800" anchor="ctr" anchorCtr="0" horzOverflow="overflow"/>
                </a:tc>
                <a:tc>
                  <a:txBody>
                    <a:bodyPr/>
                    <a:lstStyle/>
                    <a:p>
                      <a:pPr defTabSz="914400"/>
                      <a:r>
                        <a:rPr sz="2600"/>
                        <a:t>50</a:t>
                      </a:r>
                    </a:p>
                  </a:txBody>
                  <a:tcPr marL="50800" marR="50800" marT="50800" marB="50800" anchor="ctr" anchorCtr="0" horzOverflow="overflow"/>
                </a:tc>
                <a:tc>
                  <a:txBody>
                    <a:bodyPr/>
                    <a:lstStyle/>
                    <a:p>
                      <a:pPr defTabSz="914400"/>
                      <a:r>
                        <a:rPr sz="2600"/>
                        <a:t>24(48%)</a:t>
                      </a:r>
                    </a:p>
                  </a:txBody>
                  <a:tcPr marL="50800" marR="50800" marT="50800" marB="50800" anchor="ctr" anchorCtr="0" horzOverflow="overflow"/>
                </a:tc>
                <a:tc>
                  <a:txBody>
                    <a:bodyPr/>
                    <a:lstStyle/>
                    <a:p>
                      <a:pPr defTabSz="914400"/>
                      <a:r>
                        <a:rPr sz="2600"/>
                        <a:t>23(46%)</a:t>
                      </a:r>
                    </a:p>
                  </a:txBody>
                  <a:tcPr marL="50800" marR="50800" marT="50800" marB="50800" anchor="ctr" anchorCtr="0" horzOverflow="overflow"/>
                </a:tc>
                <a:tc>
                  <a:txBody>
                    <a:bodyPr/>
                    <a:lstStyle/>
                    <a:p>
                      <a:pPr defTabSz="914400"/>
                      <a:r>
                        <a:rPr sz="2600"/>
                        <a:t>0(0%)</a:t>
                      </a:r>
                    </a:p>
                  </a:txBody>
                  <a:tcPr marL="50800" marR="50800" marT="50800" marB="50800" anchor="ctr" anchorCtr="0" horzOverflow="overflow"/>
                </a:tc>
              </a:tr>
              <a:tr h="969398">
                <a:tc>
                  <a:txBody>
                    <a:bodyPr/>
                    <a:lstStyle/>
                    <a:p>
                      <a:pPr defTabSz="914400">
                        <a:defRPr b="0">
                          <a:solidFill>
                            <a:srgbClr val="000000"/>
                          </a:solidFill>
                        </a:defRPr>
                      </a:pPr>
                      <a:r>
                        <a:rPr b="1" sz="2600">
                          <a:solidFill>
                            <a:srgbClr val="FFFFFF"/>
                          </a:solidFill>
                          <a:sym typeface="Helvetica"/>
                        </a:rPr>
                        <a:t>WT10G</a:t>
                      </a:r>
                    </a:p>
                  </a:txBody>
                  <a:tcPr marL="50800" marR="50800" marT="50800" marB="50800" anchor="ctr" anchorCtr="0" horzOverflow="overflow"/>
                </a:tc>
                <a:tc>
                  <a:txBody>
                    <a:bodyPr/>
                    <a:lstStyle/>
                    <a:p>
                      <a:pPr defTabSz="914400"/>
                      <a:r>
                        <a:rPr sz="2600"/>
                        <a:t>100</a:t>
                      </a:r>
                    </a:p>
                  </a:txBody>
                  <a:tcPr marL="50800" marR="50800" marT="50800" marB="50800" anchor="ctr" anchorCtr="0" horzOverflow="overflow"/>
                </a:tc>
                <a:tc>
                  <a:txBody>
                    <a:bodyPr/>
                    <a:lstStyle/>
                    <a:p>
                      <a:pPr defTabSz="914400"/>
                      <a:r>
                        <a:rPr sz="2600"/>
                        <a:t>30(30%)</a:t>
                      </a:r>
                    </a:p>
                  </a:txBody>
                  <a:tcPr marL="50800" marR="50800" marT="50800" marB="50800" anchor="ctr" anchorCtr="0" horzOverflow="overflow"/>
                </a:tc>
                <a:tc>
                  <a:txBody>
                    <a:bodyPr/>
                    <a:lstStyle/>
                    <a:p>
                      <a:pPr defTabSz="914400"/>
                      <a:r>
                        <a:rPr sz="2600"/>
                        <a:t>25(25%)</a:t>
                      </a:r>
                    </a:p>
                  </a:txBody>
                  <a:tcPr marL="50800" marR="50800" marT="50800" marB="50800" anchor="ctr" anchorCtr="0" horzOverflow="overflow"/>
                </a:tc>
                <a:tc>
                  <a:txBody>
                    <a:bodyPr/>
                    <a:lstStyle/>
                    <a:p>
                      <a:pPr defTabSz="914400"/>
                      <a:r>
                        <a:rPr sz="2600"/>
                        <a:t>20(20%)</a:t>
                      </a:r>
                    </a:p>
                  </a:txBody>
                  <a:tcPr marL="50800" marR="50800" marT="50800" marB="50800" anchor="ctr" anchorCtr="0" horzOverflow="overflow"/>
                </a:tc>
              </a:tr>
              <a:tr h="969398">
                <a:tc>
                  <a:txBody>
                    <a:bodyPr/>
                    <a:lstStyle/>
                    <a:p>
                      <a:pPr defTabSz="914400">
                        <a:defRPr b="0">
                          <a:solidFill>
                            <a:srgbClr val="000000"/>
                          </a:solidFill>
                        </a:defRPr>
                      </a:pPr>
                      <a:r>
                        <a:rPr b="1" sz="2600">
                          <a:solidFill>
                            <a:srgbClr val="FFFFFF"/>
                          </a:solidFill>
                          <a:sym typeface="Helvetica"/>
                        </a:rPr>
                        <a:t>GOV2</a:t>
                      </a:r>
                    </a:p>
                  </a:txBody>
                  <a:tcPr marL="50800" marR="50800" marT="50800" marB="50800" anchor="ctr" anchorCtr="0" horzOverflow="overflow"/>
                </a:tc>
                <a:tc>
                  <a:txBody>
                    <a:bodyPr/>
                    <a:lstStyle/>
                    <a:p>
                      <a:pPr defTabSz="914400"/>
                      <a:r>
                        <a:rPr sz="2600"/>
                        <a:t>150</a:t>
                      </a:r>
                    </a:p>
                  </a:txBody>
                  <a:tcPr marL="50800" marR="50800" marT="50800" marB="50800" anchor="ctr" anchorCtr="0" horzOverflow="overflow"/>
                </a:tc>
                <a:tc>
                  <a:txBody>
                    <a:bodyPr/>
                    <a:lstStyle/>
                    <a:p>
                      <a:pPr defTabSz="914400"/>
                      <a:r>
                        <a:rPr sz="2600"/>
                        <a:t>44(29%)</a:t>
                      </a:r>
                    </a:p>
                  </a:txBody>
                  <a:tcPr marL="50800" marR="50800" marT="50800" marB="50800" anchor="ctr" anchorCtr="0" horzOverflow="overflow"/>
                </a:tc>
                <a:tc>
                  <a:txBody>
                    <a:bodyPr/>
                    <a:lstStyle/>
                    <a:p>
                      <a:pPr defTabSz="914400"/>
                      <a:r>
                        <a:rPr sz="2600"/>
                        <a:t>65(43%)</a:t>
                      </a:r>
                    </a:p>
                  </a:txBody>
                  <a:tcPr marL="50800" marR="50800" marT="50800" marB="50800" anchor="ctr" anchorCtr="0" horzOverflow="overflow"/>
                </a:tc>
                <a:tc>
                  <a:txBody>
                    <a:bodyPr/>
                    <a:lstStyle/>
                    <a:p>
                      <a:pPr defTabSz="914400"/>
                      <a:r>
                        <a:rPr sz="2600"/>
                        <a:t>35(23%)</a:t>
                      </a:r>
                    </a:p>
                  </a:txBody>
                  <a:tcPr marL="50800" marR="50800" marT="50800" marB="50800" anchor="ctr" anchorCtr="0" horzOverflow="overflow"/>
                </a:tc>
              </a:tr>
            </a:tbl>
          </a:graphicData>
        </a:graphic>
      </p:graphicFrame>
      <p:sp>
        <p:nvSpPr>
          <p:cNvPr id="1905" name="Shape 1905"/>
          <p:cNvSpPr/>
          <p:nvPr/>
        </p:nvSpPr>
        <p:spPr>
          <a:xfrm>
            <a:off x="5723483" y="2279305"/>
            <a:ext cx="3597346" cy="6597050"/>
          </a:xfrm>
          <a:prstGeom prst="rect">
            <a:avLst/>
          </a:prstGeom>
          <a:ln w="50800">
            <a:solidFill>
              <a:srgbClr val="000000"/>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906" name="Shape 1906"/>
          <p:cNvSpPr/>
          <p:nvPr/>
        </p:nvSpPr>
        <p:spPr>
          <a:xfrm>
            <a:off x="6827387" y="1529557"/>
            <a:ext cx="107702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Keep</a:t>
            </a:r>
          </a:p>
        </p:txBody>
      </p:sp>
      <p:sp>
        <p:nvSpPr>
          <p:cNvPr id="1907" name="Shape 1907"/>
          <p:cNvSpPr/>
          <p:nvPr/>
        </p:nvSpPr>
        <p:spPr>
          <a:xfrm>
            <a:off x="10077236" y="1529557"/>
            <a:ext cx="103280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rgbClr val="A6AAA9"/>
                </a:solidFill>
                <a:latin typeface="Helvetica"/>
                <a:ea typeface="Helvetica"/>
                <a:cs typeface="Helvetica"/>
                <a:sym typeface="Helvetica"/>
              </a:defRPr>
            </a:lvl1pPr>
          </a:lstStyle>
          <a:p>
            <a:pPr/>
            <a:r>
              <a:t>Drop</a:t>
            </a:r>
          </a:p>
        </p:txBody>
      </p:sp>
      <p:sp>
        <p:nvSpPr>
          <p:cNvPr id="1908" name="Shape 1908"/>
          <p:cNvSpPr/>
          <p:nvPr/>
        </p:nvSpPr>
        <p:spPr>
          <a:xfrm>
            <a:off x="9900022" y="2325786"/>
            <a:ext cx="1480507" cy="6597050"/>
          </a:xfrm>
          <a:prstGeom prst="rect">
            <a:avLst/>
          </a:prstGeom>
          <a:ln w="50800">
            <a:solidFill>
              <a:srgbClr val="A6AAA9"/>
            </a:solidFill>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53585F"/>
                </a:solidFill>
              </a:defRPr>
            </a:pPr>
          </a:p>
        </p:txBody>
      </p:sp>
    </p:spTree>
  </p:cSld>
  <p:clrMapOvr>
    <a:masterClrMapping/>
  </p:clrMapOvr>
  <p:transition xmlns:p14="http://schemas.microsoft.com/office/powerpoint/2010/main" spd="med" advClick="1"/>
</p:sld>
</file>

<file path=ppt/slides/slide17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10" name="Shape 1910"/>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911" name="Shape 1911"/>
          <p:cNvSpPr/>
          <p:nvPr>
            <p:ph type="title"/>
          </p:nvPr>
        </p:nvSpPr>
        <p:spPr>
          <a:xfrm>
            <a:off x="533400" y="127000"/>
            <a:ext cx="11099800" cy="2159000"/>
          </a:xfrm>
          <a:prstGeom prst="rect">
            <a:avLst/>
          </a:prstGeom>
        </p:spPr>
        <p:txBody>
          <a:bodyPr/>
          <a:lstStyle>
            <a:lvl1pPr algn="l">
              <a:defRPr b="1" sz="3700">
                <a:latin typeface="Helvetica"/>
                <a:ea typeface="Helvetica"/>
                <a:cs typeface="Helvetica"/>
                <a:sym typeface="Helvetica"/>
              </a:defRPr>
            </a:lvl1pPr>
          </a:lstStyle>
          <a:p>
            <a:pPr/>
            <a:r>
              <a:t>Experiments - mapping labels from AP to Integer</a:t>
            </a:r>
          </a:p>
        </p:txBody>
      </p:sp>
      <p:pic>
        <p:nvPicPr>
          <p:cNvPr id="1912" name="Screen Shot 2017-05-10 at 13.39.33.png"/>
          <p:cNvPicPr>
            <a:picLocks noChangeAspect="1"/>
          </p:cNvPicPr>
          <p:nvPr/>
        </p:nvPicPr>
        <p:blipFill>
          <a:blip r:embed="rId2">
            <a:extLst/>
          </a:blip>
          <a:stretch>
            <a:fillRect/>
          </a:stretch>
        </p:blipFill>
        <p:spPr>
          <a:xfrm>
            <a:off x="643823" y="3628511"/>
            <a:ext cx="11717154" cy="3097848"/>
          </a:xfrm>
          <a:prstGeom prst="rect">
            <a:avLst/>
          </a:prstGeom>
          <a:ln w="12700">
            <a:miter lim="400000"/>
          </a:ln>
        </p:spPr>
      </p:pic>
    </p:spTree>
  </p:cSld>
  <p:clrMapOvr>
    <a:masterClrMapping/>
  </p:clrMapOvr>
  <p:transition xmlns:p14="http://schemas.microsoft.com/office/powerpoint/2010/main" spd="med" advClick="1"/>
</p:sld>
</file>

<file path=ppt/slides/slide17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14" name="Shape 1914"/>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915" name="Shape 1915"/>
          <p:cNvSpPr/>
          <p:nvPr>
            <p:ph type="title"/>
          </p:nvPr>
        </p:nvSpPr>
        <p:spPr>
          <a:xfrm>
            <a:off x="533400" y="127000"/>
            <a:ext cx="11099800" cy="2159000"/>
          </a:xfrm>
          <a:prstGeom prst="rect">
            <a:avLst/>
          </a:prstGeom>
        </p:spPr>
        <p:txBody>
          <a:bodyPr/>
          <a:lstStyle>
            <a:lvl1pPr algn="l">
              <a:defRPr b="1" sz="3700">
                <a:latin typeface="Helvetica"/>
                <a:ea typeface="Helvetica"/>
                <a:cs typeface="Helvetica"/>
                <a:sym typeface="Helvetica"/>
              </a:defRPr>
            </a:lvl1pPr>
          </a:lstStyle>
          <a:p>
            <a:pPr/>
            <a:r>
              <a:t>Experiments - LambdaMART with other features</a:t>
            </a:r>
          </a:p>
        </p:txBody>
      </p:sp>
      <p:sp>
        <p:nvSpPr>
          <p:cNvPr id="1916" name="Shape 1916"/>
          <p:cNvSpPr/>
          <p:nvPr/>
        </p:nvSpPr>
        <p:spPr>
          <a:xfrm>
            <a:off x="580988" y="2311367"/>
            <a:ext cx="11842824" cy="513086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buSzPct val="75000"/>
              <a:buChar char="•"/>
              <a:defRPr sz="3000"/>
            </a:pPr>
            <a:r>
              <a:t>Mutual Information (</a:t>
            </a:r>
            <a:r>
              <a:rPr b="1">
                <a:latin typeface="Helvetica"/>
                <a:ea typeface="Helvetica"/>
                <a:cs typeface="Helvetica"/>
                <a:sym typeface="Helvetica"/>
              </a:rPr>
              <a:t>MI</a:t>
            </a:r>
            <a:r>
              <a:t>) </a:t>
            </a:r>
          </a:p>
          <a:p>
            <a:pPr marL="444500" indent="-444500" algn="l">
              <a:buSzPct val="75000"/>
              <a:buChar char="•"/>
              <a:defRPr sz="3000"/>
            </a:pPr>
            <a:r>
              <a:t>Collection Term Frequency (</a:t>
            </a:r>
            <a:r>
              <a:rPr b="1">
                <a:latin typeface="Helvetica"/>
                <a:ea typeface="Helvetica"/>
                <a:cs typeface="Helvetica"/>
                <a:sym typeface="Helvetica"/>
              </a:rPr>
              <a:t>CTF</a:t>
            </a:r>
            <a:r>
              <a:t>)</a:t>
            </a:r>
          </a:p>
          <a:p>
            <a:pPr marL="444500" indent="-444500" algn="l">
              <a:buSzPct val="75000"/>
              <a:buChar char="•"/>
              <a:defRPr sz="3000"/>
            </a:pPr>
            <a:r>
              <a:t>Document Frequency (</a:t>
            </a:r>
            <a:r>
              <a:rPr b="1">
                <a:latin typeface="Helvetica"/>
                <a:ea typeface="Helvetica"/>
                <a:cs typeface="Helvetica"/>
                <a:sym typeface="Helvetica"/>
              </a:rPr>
              <a:t>DF</a:t>
            </a:r>
            <a:r>
              <a:t>)</a:t>
            </a:r>
          </a:p>
          <a:p>
            <a:pPr marL="444500" indent="-444500" algn="l">
              <a:buSzPct val="75000"/>
              <a:buChar char="•"/>
              <a:defRPr sz="3000"/>
            </a:pPr>
            <a:r>
              <a:t>Inverted Document Frequency (</a:t>
            </a:r>
            <a:r>
              <a:rPr b="1">
                <a:latin typeface="Helvetica"/>
                <a:ea typeface="Helvetica"/>
                <a:cs typeface="Helvetica"/>
                <a:sym typeface="Helvetica"/>
              </a:rPr>
              <a:t>IDF</a:t>
            </a:r>
            <a:r>
              <a:t>)</a:t>
            </a:r>
          </a:p>
          <a:p>
            <a:pPr marL="444500" indent="-444500" algn="l">
              <a:buSzPct val="75000"/>
              <a:buChar char="•"/>
              <a:defRPr sz="3000"/>
            </a:pPr>
            <a:r>
              <a:t>Min Document Term Frequency (</a:t>
            </a:r>
            <a:r>
              <a:rPr b="1">
                <a:latin typeface="Helvetica"/>
                <a:ea typeface="Helvetica"/>
                <a:cs typeface="Helvetica"/>
                <a:sym typeface="Helvetica"/>
              </a:rPr>
              <a:t>MINTF</a:t>
            </a:r>
            <a:r>
              <a:t>) and Max Document Term Frequency (</a:t>
            </a:r>
            <a:r>
              <a:rPr b="1">
                <a:latin typeface="Helvetica"/>
                <a:ea typeface="Helvetica"/>
                <a:cs typeface="Helvetica"/>
                <a:sym typeface="Helvetica"/>
              </a:rPr>
              <a:t>MAXTF</a:t>
            </a:r>
            <a:r>
              <a:t>)</a:t>
            </a:r>
          </a:p>
          <a:p>
            <a:pPr marL="444500" indent="-444500" algn="l">
              <a:buSzPct val="75000"/>
              <a:buChar char="•"/>
              <a:defRPr sz="3000"/>
            </a:pPr>
            <a:r>
              <a:t>Average Document Term Frequency (</a:t>
            </a:r>
            <a:r>
              <a:rPr b="1">
                <a:latin typeface="Helvetica"/>
                <a:ea typeface="Helvetica"/>
                <a:cs typeface="Helvetica"/>
                <a:sym typeface="Helvetica"/>
              </a:rPr>
              <a:t>AVGTF</a:t>
            </a:r>
            <a:r>
              <a:t>) and Standard Deviation Document Term Frequency (</a:t>
            </a:r>
            <a:r>
              <a:rPr b="1">
                <a:latin typeface="Helvetica"/>
                <a:ea typeface="Helvetica"/>
                <a:cs typeface="Helvetica"/>
                <a:sym typeface="Helvetica"/>
              </a:rPr>
              <a:t>STDTF</a:t>
            </a:r>
            <a:r>
              <a:t>)</a:t>
            </a:r>
          </a:p>
          <a:p>
            <a:pPr marL="444500" indent="-444500" algn="l">
              <a:buSzPct val="75000"/>
              <a:buChar char="•"/>
              <a:defRPr sz="3000"/>
            </a:pPr>
            <a:r>
              <a:t>Average Document Term Frequency with IDF (</a:t>
            </a:r>
            <a:r>
              <a:rPr b="1">
                <a:latin typeface="Helvetica"/>
                <a:ea typeface="Helvetica"/>
                <a:cs typeface="Helvetica"/>
                <a:sym typeface="Helvetica"/>
              </a:rPr>
              <a:t>AVGTFIDF</a:t>
            </a:r>
            <a:r>
              <a:t>) and with Collection Occurrence Probability (</a:t>
            </a:r>
            <a:r>
              <a:rPr b="1">
                <a:latin typeface="Helvetica"/>
                <a:ea typeface="Helvetica"/>
                <a:cs typeface="Helvetica"/>
                <a:sym typeface="Helvetica"/>
              </a:rPr>
              <a:t>AVGTFCOP</a:t>
            </a:r>
            <a:r>
              <a:t>)</a:t>
            </a:r>
          </a:p>
          <a:p>
            <a:pPr marL="444500" indent="-444500" algn="l">
              <a:buSzPct val="75000"/>
              <a:buChar char="•"/>
              <a:defRPr sz="3000"/>
            </a:pPr>
            <a:r>
              <a:t>Simplied Clarity Score (</a:t>
            </a:r>
            <a:r>
              <a:rPr b="1">
                <a:latin typeface="Helvetica"/>
                <a:ea typeface="Helvetica"/>
                <a:cs typeface="Helvetica"/>
                <a:sym typeface="Helvetica"/>
              </a:rPr>
              <a:t>SCS</a:t>
            </a:r>
            <a:r>
              <a:t>)</a:t>
            </a:r>
          </a:p>
        </p:txBody>
      </p:sp>
    </p:spTree>
  </p:cSld>
  <p:clrMapOvr>
    <a:masterClrMapping/>
  </p:clrMapOvr>
  <p:transition xmlns:p14="http://schemas.microsoft.com/office/powerpoint/2010/main" spd="med" advClick="1"/>
</p:sld>
</file>

<file path=ppt/slides/slide17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18" name="Shape 1918"/>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919" name="Shape 1919"/>
          <p:cNvSpPr/>
          <p:nvPr>
            <p:ph type="title"/>
          </p:nvPr>
        </p:nvSpPr>
        <p:spPr>
          <a:xfrm>
            <a:off x="533400" y="127000"/>
            <a:ext cx="11099800" cy="2159000"/>
          </a:xfrm>
          <a:prstGeom prst="rect">
            <a:avLst/>
          </a:prstGeom>
        </p:spPr>
        <p:txBody>
          <a:bodyPr/>
          <a:lstStyle>
            <a:lvl1pPr algn="l">
              <a:defRPr b="1" sz="4000">
                <a:latin typeface="Helvetica"/>
                <a:ea typeface="Helvetica"/>
                <a:cs typeface="Helvetica"/>
                <a:sym typeface="Helvetica"/>
              </a:defRPr>
            </a:lvl1pPr>
          </a:lstStyle>
          <a:p>
            <a:pPr/>
            <a:r>
              <a:t>Results</a:t>
            </a:r>
          </a:p>
        </p:txBody>
      </p:sp>
      <p:graphicFrame>
        <p:nvGraphicFramePr>
          <p:cNvPr id="1920" name="Table 1920"/>
          <p:cNvGraphicFramePr/>
          <p:nvPr/>
        </p:nvGraphicFramePr>
        <p:xfrm>
          <a:off x="997397" y="2231418"/>
          <a:ext cx="10355842" cy="6785787"/>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1676400"/>
                <a:gridCol w="1003300"/>
                <a:gridCol w="1130300"/>
                <a:gridCol w="1130300"/>
              </a:tblGrid>
              <a:tr h="969398">
                <a:tc>
                  <a:txBody>
                    <a:bodyPr/>
                    <a:lstStyle/>
                    <a:p>
                      <a:pPr defTabSz="914400">
                        <a:defRPr b="0">
                          <a:solidFill>
                            <a:srgbClr val="000000"/>
                          </a:solidFill>
                        </a:defRPr>
                      </a:pPr>
                      <a:r>
                        <a:rPr b="1" sz="2300">
                          <a:solidFill>
                            <a:srgbClr val="FFFFFF"/>
                          </a:solidFill>
                          <a:sym typeface="Helvetica"/>
                        </a:rPr>
                        <a:t>Collection</a:t>
                      </a:r>
                    </a:p>
                  </a:txBody>
                  <a:tcPr marL="50800" marR="50800" marT="50800" marB="50800" anchor="ctr" anchorCtr="0" horzOverflow="overflow"/>
                </a:tc>
                <a:tc>
                  <a:txBody>
                    <a:bodyPr/>
                    <a:lstStyle/>
                    <a:p>
                      <a:pPr defTabSz="914400">
                        <a:defRPr b="0">
                          <a:solidFill>
                            <a:srgbClr val="000000"/>
                          </a:solidFill>
                        </a:defRPr>
                      </a:pPr>
                      <a:r>
                        <a:rPr b="1" sz="2300">
                          <a:solidFill>
                            <a:srgbClr val="FFFFFF"/>
                          </a:solidFill>
                          <a:sym typeface="Helvetica"/>
                        </a:rPr>
                        <a:t>OG</a:t>
                      </a:r>
                    </a:p>
                  </a:txBody>
                  <a:tcPr marL="50800" marR="50800" marT="50800" marB="50800" anchor="ctr" anchorCtr="0" horzOverflow="overflow"/>
                </a:tc>
                <a:tc>
                  <a:txBody>
                    <a:bodyPr/>
                    <a:lstStyle/>
                    <a:p>
                      <a:pPr defTabSz="914400">
                        <a:defRPr b="0">
                          <a:solidFill>
                            <a:srgbClr val="000000"/>
                          </a:solidFill>
                        </a:defRPr>
                      </a:pPr>
                      <a:r>
                        <a:rPr b="1" sz="2300">
                          <a:solidFill>
                            <a:srgbClr val="FFFFFF"/>
                          </a:solidFill>
                          <a:sym typeface="Helvetica"/>
                        </a:rPr>
                        <a:t>SR</a:t>
                      </a:r>
                    </a:p>
                  </a:txBody>
                  <a:tcPr marL="50800" marR="50800" marT="50800" marB="50800" anchor="ctr" anchorCtr="0" horzOverflow="overflow"/>
                </a:tc>
                <a:tc>
                  <a:txBody>
                    <a:bodyPr/>
                    <a:lstStyle/>
                    <a:p>
                      <a:pPr defTabSz="914400">
                        <a:defRPr b="0">
                          <a:solidFill>
                            <a:srgbClr val="000000"/>
                          </a:solidFill>
                        </a:defRPr>
                      </a:pPr>
                      <a:r>
                        <a:rPr b="1" sz="2300">
                          <a:solidFill>
                            <a:srgbClr val="FFFFFF"/>
                          </a:solidFill>
                          <a:sym typeface="Helvetica"/>
                        </a:rPr>
                        <a:t>UB</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Disk12</a:t>
                      </a:r>
                    </a:p>
                  </a:txBody>
                  <a:tcPr marL="50800" marR="50800" marT="50800" marB="50800" anchor="ctr" anchorCtr="0" horzOverflow="overflow"/>
                </a:tc>
                <a:tc>
                  <a:txBody>
                    <a:bodyPr/>
                    <a:lstStyle/>
                    <a:p>
                      <a:pPr defTabSz="914400"/>
                      <a:r>
                        <a:rPr sz="2300"/>
                        <a:t>0.3216</a:t>
                      </a:r>
                    </a:p>
                  </a:txBody>
                  <a:tcPr marL="50800" marR="50800" marT="50800" marB="50800" anchor="ctr" anchorCtr="0" horzOverflow="overflow"/>
                </a:tc>
                <a:tc>
                  <a:txBody>
                    <a:bodyPr/>
                    <a:lstStyle/>
                    <a:p>
                      <a:pPr defTabSz="914400"/>
                      <a:r>
                        <a:rPr sz="2300">
                          <a:solidFill>
                            <a:schemeClr val="accent2"/>
                          </a:solidFill>
                        </a:rPr>
                        <a:t>0.3309
+2.89%</a:t>
                      </a:r>
                    </a:p>
                  </a:txBody>
                  <a:tcPr marL="50800" marR="50800" marT="50800" marB="50800" anchor="ctr" anchorCtr="0" horzOverflow="overflow"/>
                </a:tc>
                <a:tc>
                  <a:txBody>
                    <a:bodyPr/>
                    <a:lstStyle/>
                    <a:p>
                      <a:pPr defTabSz="914400"/>
                      <a:r>
                        <a:rPr sz="2300"/>
                        <a:t>0.3372
+4.85%</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ROBUST04</a:t>
                      </a:r>
                    </a:p>
                  </a:txBody>
                  <a:tcPr marL="50800" marR="50800" marT="50800" marB="50800" anchor="ctr" anchorCtr="0" horzOverflow="overflow"/>
                </a:tc>
                <a:tc>
                  <a:txBody>
                    <a:bodyPr/>
                    <a:lstStyle/>
                    <a:p>
                      <a:pPr defTabSz="914400"/>
                      <a:r>
                        <a:rPr sz="2300"/>
                        <a:t>0.2506</a:t>
                      </a:r>
                    </a:p>
                  </a:txBody>
                  <a:tcPr marL="50800" marR="50800" marT="50800" marB="50800" anchor="ctr" anchorCtr="0" horzOverflow="overflow"/>
                </a:tc>
                <a:tc>
                  <a:txBody>
                    <a:bodyPr/>
                    <a:lstStyle/>
                    <a:p>
                      <a:pPr defTabSz="914400"/>
                      <a:r>
                        <a:rPr sz="2300">
                          <a:solidFill>
                            <a:schemeClr val="accent2"/>
                          </a:solidFill>
                        </a:rPr>
                        <a:t>0.2566
+2.39%</a:t>
                      </a:r>
                    </a:p>
                  </a:txBody>
                  <a:tcPr marL="50800" marR="50800" marT="50800" marB="50800" anchor="ctr" anchorCtr="0" horzOverflow="overflow"/>
                </a:tc>
                <a:tc>
                  <a:txBody>
                    <a:bodyPr/>
                    <a:lstStyle/>
                    <a:p>
                      <a:pPr defTabSz="914400"/>
                      <a:r>
                        <a:rPr sz="2300"/>
                        <a:t>0.2662
+6.23%</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AQUAINT</a:t>
                      </a:r>
                    </a:p>
                  </a:txBody>
                  <a:tcPr marL="50800" marR="50800" marT="50800" marB="50800" anchor="ctr" anchorCtr="0" horzOverflow="overflow"/>
                </a:tc>
                <a:tc>
                  <a:txBody>
                    <a:bodyPr/>
                    <a:lstStyle/>
                    <a:p>
                      <a:pPr defTabSz="914400"/>
                      <a:r>
                        <a:rPr sz="2300"/>
                        <a:t>0.2063</a:t>
                      </a:r>
                    </a:p>
                  </a:txBody>
                  <a:tcPr marL="50800" marR="50800" marT="50800" marB="50800" anchor="ctr" anchorCtr="0" horzOverflow="overflow"/>
                </a:tc>
                <a:tc>
                  <a:txBody>
                    <a:bodyPr/>
                    <a:lstStyle/>
                    <a:p>
                      <a:pPr defTabSz="914400"/>
                      <a:r>
                        <a:rPr sz="2300">
                          <a:solidFill>
                            <a:schemeClr val="accent2"/>
                          </a:solidFill>
                        </a:rPr>
                        <a:t>0.2091
+1.36%</a:t>
                      </a:r>
                    </a:p>
                  </a:txBody>
                  <a:tcPr marL="50800" marR="50800" marT="50800" marB="50800" anchor="ctr" anchorCtr="0" horzOverflow="overflow"/>
                </a:tc>
                <a:tc>
                  <a:txBody>
                    <a:bodyPr/>
                    <a:lstStyle/>
                    <a:p>
                      <a:pPr defTabSz="914400"/>
                      <a:r>
                        <a:rPr sz="2300"/>
                        <a:t>0.2184
+5.87%</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WT2G</a:t>
                      </a:r>
                    </a:p>
                  </a:txBody>
                  <a:tcPr marL="50800" marR="50800" marT="50800" marB="50800" anchor="ctr" anchorCtr="0" horzOverflow="overflow"/>
                </a:tc>
                <a:tc>
                  <a:txBody>
                    <a:bodyPr/>
                    <a:lstStyle/>
                    <a:p>
                      <a:pPr defTabSz="914400"/>
                      <a:r>
                        <a:rPr sz="2300"/>
                        <a:t>0.2983</a:t>
                      </a:r>
                    </a:p>
                  </a:txBody>
                  <a:tcPr marL="50800" marR="50800" marT="50800" marB="50800" anchor="ctr" anchorCtr="0" horzOverflow="overflow"/>
                </a:tc>
                <a:tc>
                  <a:txBody>
                    <a:bodyPr/>
                    <a:lstStyle/>
                    <a:p>
                      <a:pPr defTabSz="914400"/>
                      <a:r>
                        <a:rPr sz="2300">
                          <a:solidFill>
                            <a:schemeClr val="accent2"/>
                          </a:solidFill>
                        </a:rPr>
                        <a:t>0.2983
+0.00%</a:t>
                      </a:r>
                    </a:p>
                  </a:txBody>
                  <a:tcPr marL="50800" marR="50800" marT="50800" marB="50800" anchor="ctr" anchorCtr="0" horzOverflow="overflow"/>
                </a:tc>
                <a:tc>
                  <a:txBody>
                    <a:bodyPr/>
                    <a:lstStyle/>
                    <a:p>
                      <a:pPr defTabSz="914400"/>
                      <a:r>
                        <a:rPr sz="2300"/>
                        <a:t>0.3083
+3.35%</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WT10G</a:t>
                      </a:r>
                    </a:p>
                  </a:txBody>
                  <a:tcPr marL="50800" marR="50800" marT="50800" marB="50800" anchor="ctr" anchorCtr="0" horzOverflow="overflow"/>
                </a:tc>
                <a:tc>
                  <a:txBody>
                    <a:bodyPr/>
                    <a:lstStyle/>
                    <a:p>
                      <a:pPr defTabSz="914400"/>
                      <a:r>
                        <a:rPr sz="2300"/>
                        <a:t>0.2544</a:t>
                      </a:r>
                    </a:p>
                  </a:txBody>
                  <a:tcPr marL="50800" marR="50800" marT="50800" marB="50800" anchor="ctr" anchorCtr="0" horzOverflow="overflow"/>
                </a:tc>
                <a:tc>
                  <a:txBody>
                    <a:bodyPr/>
                    <a:lstStyle/>
                    <a:p>
                      <a:pPr defTabSz="914400"/>
                      <a:r>
                        <a:rPr sz="2300">
                          <a:solidFill>
                            <a:schemeClr val="accent2"/>
                          </a:solidFill>
                        </a:rPr>
                        <a:t>0.2663
+4.68%</a:t>
                      </a:r>
                    </a:p>
                  </a:txBody>
                  <a:tcPr marL="50800" marR="50800" marT="50800" marB="50800" anchor="ctr" anchorCtr="0" horzOverflow="overflow"/>
                </a:tc>
                <a:tc>
                  <a:txBody>
                    <a:bodyPr/>
                    <a:lstStyle/>
                    <a:p>
                      <a:pPr defTabSz="914400"/>
                      <a:r>
                        <a:rPr sz="2300"/>
                        <a:t>0.2738
+7.63%</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GOV2</a:t>
                      </a:r>
                    </a:p>
                  </a:txBody>
                  <a:tcPr marL="50800" marR="50800" marT="50800" marB="50800" anchor="ctr" anchorCtr="0" horzOverflow="overflow"/>
                </a:tc>
                <a:tc>
                  <a:txBody>
                    <a:bodyPr/>
                    <a:lstStyle/>
                    <a:p>
                      <a:pPr defTabSz="914400"/>
                      <a:r>
                        <a:rPr sz="2300"/>
                        <a:t>0.2912</a:t>
                      </a:r>
                    </a:p>
                  </a:txBody>
                  <a:tcPr marL="50800" marR="50800" marT="50800" marB="50800" anchor="ctr" anchorCtr="0" horzOverflow="overflow"/>
                </a:tc>
                <a:tc>
                  <a:txBody>
                    <a:bodyPr/>
                    <a:lstStyle/>
                    <a:p>
                      <a:pPr defTabSz="914400"/>
                      <a:r>
                        <a:rPr sz="2300">
                          <a:solidFill>
                            <a:schemeClr val="accent5"/>
                          </a:solidFill>
                        </a:rPr>
                        <a:t>0.2911
-0.03%</a:t>
                      </a:r>
                    </a:p>
                  </a:txBody>
                  <a:tcPr marL="50800" marR="50800" marT="50800" marB="50800" anchor="ctr" anchorCtr="0" horzOverflow="overflow"/>
                </a:tc>
                <a:tc>
                  <a:txBody>
                    <a:bodyPr/>
                    <a:lstStyle/>
                    <a:p>
                      <a:pPr defTabSz="914400"/>
                      <a:r>
                        <a:rPr sz="2300"/>
                        <a:t>0.2913
+0.03%</a:t>
                      </a:r>
                    </a:p>
                  </a:txBody>
                  <a:tcPr marL="50800" marR="50800" marT="50800" marB="50800" anchor="ctr" anchorCtr="0" horzOverflow="overflow"/>
                </a:tc>
              </a:tr>
            </a:tbl>
          </a:graphicData>
        </a:graphic>
      </p:graphicFrame>
      <p:graphicFrame>
        <p:nvGraphicFramePr>
          <p:cNvPr id="1921" name="Table 1921"/>
          <p:cNvGraphicFramePr/>
          <p:nvPr/>
        </p:nvGraphicFramePr>
        <p:xfrm>
          <a:off x="7051132" y="2231418"/>
          <a:ext cx="10355842" cy="6785787"/>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1676400"/>
                <a:gridCol w="1003300"/>
                <a:gridCol w="1130300"/>
                <a:gridCol w="1130300"/>
              </a:tblGrid>
              <a:tr h="969398">
                <a:tc>
                  <a:txBody>
                    <a:bodyPr/>
                    <a:lstStyle/>
                    <a:p>
                      <a:pPr defTabSz="914400">
                        <a:defRPr b="0">
                          <a:solidFill>
                            <a:srgbClr val="000000"/>
                          </a:solidFill>
                        </a:defRPr>
                      </a:pPr>
                      <a:r>
                        <a:rPr b="1" sz="2300">
                          <a:solidFill>
                            <a:srgbClr val="FFFFFF"/>
                          </a:solidFill>
                          <a:sym typeface="Helvetica"/>
                        </a:rPr>
                        <a:t>Collection</a:t>
                      </a:r>
                    </a:p>
                  </a:txBody>
                  <a:tcPr marL="50800" marR="50800" marT="50800" marB="50800" anchor="ctr" anchorCtr="0" horzOverflow="overflow"/>
                </a:tc>
                <a:tc>
                  <a:txBody>
                    <a:bodyPr/>
                    <a:lstStyle/>
                    <a:p>
                      <a:pPr defTabSz="914400">
                        <a:defRPr b="0">
                          <a:solidFill>
                            <a:srgbClr val="000000"/>
                          </a:solidFill>
                        </a:defRPr>
                      </a:pPr>
                      <a:r>
                        <a:rPr b="1" sz="2300">
                          <a:solidFill>
                            <a:srgbClr val="FFFFFF"/>
                          </a:solidFill>
                          <a:sym typeface="Helvetica"/>
                        </a:rPr>
                        <a:t>OG</a:t>
                      </a:r>
                    </a:p>
                  </a:txBody>
                  <a:tcPr marL="50800" marR="50800" marT="50800" marB="50800" anchor="ctr" anchorCtr="0" horzOverflow="overflow"/>
                </a:tc>
                <a:tc>
                  <a:txBody>
                    <a:bodyPr/>
                    <a:lstStyle/>
                    <a:p>
                      <a:pPr defTabSz="914400">
                        <a:defRPr b="0">
                          <a:solidFill>
                            <a:srgbClr val="000000"/>
                          </a:solidFill>
                        </a:defRPr>
                      </a:pPr>
                      <a:r>
                        <a:rPr b="1" sz="2300">
                          <a:solidFill>
                            <a:srgbClr val="FFFFFF"/>
                          </a:solidFill>
                          <a:sym typeface="Helvetica"/>
                        </a:rPr>
                        <a:t>SR</a:t>
                      </a:r>
                    </a:p>
                  </a:txBody>
                  <a:tcPr marL="50800" marR="50800" marT="50800" marB="50800" anchor="ctr" anchorCtr="0" horzOverflow="overflow"/>
                </a:tc>
                <a:tc>
                  <a:txBody>
                    <a:bodyPr/>
                    <a:lstStyle/>
                    <a:p>
                      <a:pPr defTabSz="914400">
                        <a:defRPr b="0">
                          <a:solidFill>
                            <a:srgbClr val="000000"/>
                          </a:solidFill>
                        </a:defRPr>
                      </a:pPr>
                      <a:r>
                        <a:rPr b="1" sz="2300">
                          <a:solidFill>
                            <a:srgbClr val="FFFFFF"/>
                          </a:solidFill>
                          <a:sym typeface="Helvetica"/>
                        </a:rPr>
                        <a:t>UB</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Disk12</a:t>
                      </a:r>
                    </a:p>
                  </a:txBody>
                  <a:tcPr marL="50800" marR="50800" marT="50800" marB="50800" anchor="ctr" anchorCtr="0" horzOverflow="overflow"/>
                </a:tc>
                <a:tc>
                  <a:txBody>
                    <a:bodyPr/>
                    <a:lstStyle/>
                    <a:p>
                      <a:pPr defTabSz="914400"/>
                      <a:r>
                        <a:rPr sz="2300"/>
                        <a:t>0.2597</a:t>
                      </a:r>
                    </a:p>
                  </a:txBody>
                  <a:tcPr marL="50800" marR="50800" marT="50800" marB="50800" anchor="ctr" anchorCtr="0" horzOverflow="overflow"/>
                </a:tc>
                <a:tc>
                  <a:txBody>
                    <a:bodyPr/>
                    <a:lstStyle/>
                    <a:p>
                      <a:pPr defTabSz="914400"/>
                      <a:r>
                        <a:rPr sz="2300">
                          <a:solidFill>
                            <a:schemeClr val="accent2"/>
                          </a:solidFill>
                        </a:rPr>
                        <a:t>0.2833
+9.09%</a:t>
                      </a:r>
                    </a:p>
                  </a:txBody>
                  <a:tcPr marL="50800" marR="50800" marT="50800" marB="50800" anchor="ctr" anchorCtr="0" horzOverflow="overflow"/>
                </a:tc>
                <a:tc>
                  <a:txBody>
                    <a:bodyPr/>
                    <a:lstStyle/>
                    <a:p>
                      <a:pPr defTabSz="914400">
                        <a:defRPr sz="2300"/>
                      </a:pPr>
                      <a:r>
                        <a:t>0.2880</a:t>
                      </a:r>
                    </a:p>
                    <a:p>
                      <a:pPr defTabSz="914400">
                        <a:defRPr sz="2300"/>
                      </a:pPr>
                      <a:r>
                        <a:t>+</a:t>
                      </a:r>
                      <a:r>
                        <a:rPr sz="1900"/>
                        <a:t>10.90</a:t>
                      </a:r>
                      <a:r>
                        <a:t>%</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ROBUST04</a:t>
                      </a:r>
                    </a:p>
                  </a:txBody>
                  <a:tcPr marL="50800" marR="50800" marT="50800" marB="50800" anchor="ctr" anchorCtr="0" horzOverflow="overflow"/>
                </a:tc>
                <a:tc>
                  <a:txBody>
                    <a:bodyPr/>
                    <a:lstStyle/>
                    <a:p>
                      <a:pPr defTabSz="914400"/>
                      <a:r>
                        <a:rPr sz="2300"/>
                        <a:t>0.2399</a:t>
                      </a:r>
                    </a:p>
                  </a:txBody>
                  <a:tcPr marL="50800" marR="50800" marT="50800" marB="50800" anchor="ctr" anchorCtr="0" horzOverflow="overflow"/>
                </a:tc>
                <a:tc>
                  <a:txBody>
                    <a:bodyPr/>
                    <a:lstStyle/>
                    <a:p>
                      <a:pPr defTabSz="914400">
                        <a:defRPr sz="2300">
                          <a:solidFill>
                            <a:schemeClr val="accent2"/>
                          </a:solidFill>
                        </a:defRPr>
                      </a:pPr>
                      <a:r>
                        <a:t>0.2643</a:t>
                      </a:r>
                    </a:p>
                    <a:p>
                      <a:pPr defTabSz="914400">
                        <a:defRPr sz="2300">
                          <a:solidFill>
                            <a:schemeClr val="accent2"/>
                          </a:solidFill>
                        </a:defRPr>
                      </a:pPr>
                      <a:r>
                        <a:t>+</a:t>
                      </a:r>
                      <a:r>
                        <a:rPr sz="1800"/>
                        <a:t>10.17</a:t>
                      </a:r>
                      <a:r>
                        <a:t>%</a:t>
                      </a:r>
                    </a:p>
                  </a:txBody>
                  <a:tcPr marL="50800" marR="50800" marT="50800" marB="50800" anchor="ctr" anchorCtr="0" horzOverflow="overflow"/>
                </a:tc>
                <a:tc>
                  <a:txBody>
                    <a:bodyPr/>
                    <a:lstStyle/>
                    <a:p>
                      <a:pPr defTabSz="914400">
                        <a:defRPr sz="2300"/>
                      </a:pPr>
                      <a:r>
                        <a:t>0.2772</a:t>
                      </a:r>
                    </a:p>
                    <a:p>
                      <a:pPr defTabSz="914400">
                        <a:defRPr sz="2300"/>
                      </a:pPr>
                      <a:r>
                        <a:t>+</a:t>
                      </a:r>
                      <a:r>
                        <a:rPr sz="1800"/>
                        <a:t>15.55</a:t>
                      </a:r>
                      <a:r>
                        <a:t>%</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AQUAINT</a:t>
                      </a:r>
                    </a:p>
                  </a:txBody>
                  <a:tcPr marL="50800" marR="50800" marT="50800" marB="50800" anchor="ctr" anchorCtr="0" horzOverflow="overflow"/>
                </a:tc>
                <a:tc>
                  <a:txBody>
                    <a:bodyPr/>
                    <a:lstStyle/>
                    <a:p>
                      <a:pPr defTabSz="914400"/>
                      <a:r>
                        <a:rPr sz="2300"/>
                        <a:t>0.2107</a:t>
                      </a:r>
                    </a:p>
                  </a:txBody>
                  <a:tcPr marL="50800" marR="50800" marT="50800" marB="50800" anchor="ctr" anchorCtr="0" horzOverflow="overflow"/>
                </a:tc>
                <a:tc>
                  <a:txBody>
                    <a:bodyPr/>
                    <a:lstStyle/>
                    <a:p>
                      <a:pPr defTabSz="914400">
                        <a:defRPr sz="2300">
                          <a:solidFill>
                            <a:schemeClr val="accent2"/>
                          </a:solidFill>
                        </a:defRPr>
                      </a:pPr>
                      <a:r>
                        <a:t>0.2323</a:t>
                      </a:r>
                    </a:p>
                    <a:p>
                      <a:pPr defTabSz="914400">
                        <a:defRPr sz="2300">
                          <a:solidFill>
                            <a:schemeClr val="accent2"/>
                          </a:solidFill>
                        </a:defRPr>
                      </a:pPr>
                      <a:r>
                        <a:t>+</a:t>
                      </a:r>
                      <a:r>
                        <a:rPr sz="1800"/>
                        <a:t>10.25</a:t>
                      </a:r>
                      <a:r>
                        <a:t>%</a:t>
                      </a:r>
                    </a:p>
                  </a:txBody>
                  <a:tcPr marL="50800" marR="50800" marT="50800" marB="50800" anchor="ctr" anchorCtr="0" horzOverflow="overflow"/>
                </a:tc>
                <a:tc>
                  <a:txBody>
                    <a:bodyPr/>
                    <a:lstStyle/>
                    <a:p>
                      <a:pPr defTabSz="914400">
                        <a:defRPr sz="2300"/>
                      </a:pPr>
                      <a:r>
                        <a:t>0.2426</a:t>
                      </a:r>
                    </a:p>
                    <a:p>
                      <a:pPr defTabSz="914400">
                        <a:defRPr sz="2300"/>
                      </a:pPr>
                      <a:r>
                        <a:t>+</a:t>
                      </a:r>
                      <a:r>
                        <a:rPr sz="1800"/>
                        <a:t>15.14</a:t>
                      </a:r>
                      <a:r>
                        <a:t>%</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WT2G</a:t>
                      </a:r>
                    </a:p>
                  </a:txBody>
                  <a:tcPr marL="50800" marR="50800" marT="50800" marB="50800" anchor="ctr" anchorCtr="0" horzOverflow="overflow"/>
                </a:tc>
                <a:tc>
                  <a:txBody>
                    <a:bodyPr/>
                    <a:lstStyle/>
                    <a:p>
                      <a:pPr defTabSz="914400"/>
                      <a:r>
                        <a:rPr sz="2300"/>
                        <a:t>0.3285</a:t>
                      </a:r>
                    </a:p>
                  </a:txBody>
                  <a:tcPr marL="50800" marR="50800" marT="50800" marB="50800" anchor="ctr" anchorCtr="0" horzOverflow="overflow"/>
                </a:tc>
                <a:tc>
                  <a:txBody>
                    <a:bodyPr/>
                    <a:lstStyle/>
                    <a:p>
                      <a:pPr defTabSz="914400"/>
                      <a:r>
                        <a:rPr sz="2300">
                          <a:solidFill>
                            <a:schemeClr val="accent2"/>
                          </a:solidFill>
                        </a:rPr>
                        <a:t>0.3380
+2.89%</a:t>
                      </a:r>
                    </a:p>
                  </a:txBody>
                  <a:tcPr marL="50800" marR="50800" marT="50800" marB="50800" anchor="ctr" anchorCtr="0" horzOverflow="overflow"/>
                </a:tc>
                <a:tc>
                  <a:txBody>
                    <a:bodyPr/>
                    <a:lstStyle/>
                    <a:p>
                      <a:pPr defTabSz="914400"/>
                      <a:r>
                        <a:rPr sz="2300"/>
                        <a:t>0.3580
+8.98%</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WT10G</a:t>
                      </a:r>
                    </a:p>
                  </a:txBody>
                  <a:tcPr marL="50800" marR="50800" marT="50800" marB="50800" anchor="ctr" anchorCtr="0" horzOverflow="overflow"/>
                </a:tc>
                <a:tc>
                  <a:txBody>
                    <a:bodyPr/>
                    <a:lstStyle/>
                    <a:p>
                      <a:pPr defTabSz="914400"/>
                      <a:r>
                        <a:rPr sz="2300"/>
                        <a:t>0.1720</a:t>
                      </a:r>
                    </a:p>
                  </a:txBody>
                  <a:tcPr marL="50800" marR="50800" marT="50800" marB="50800" anchor="ctr" anchorCtr="0" horzOverflow="overflow"/>
                </a:tc>
                <a:tc>
                  <a:txBody>
                    <a:bodyPr/>
                    <a:lstStyle/>
                    <a:p>
                      <a:pPr defTabSz="914400">
                        <a:defRPr sz="2300">
                          <a:solidFill>
                            <a:schemeClr val="accent2"/>
                          </a:solidFill>
                        </a:defRPr>
                      </a:pPr>
                      <a:r>
                        <a:t>0.1949</a:t>
                      </a:r>
                    </a:p>
                    <a:p>
                      <a:pPr defTabSz="914400">
                        <a:defRPr sz="2300">
                          <a:solidFill>
                            <a:schemeClr val="accent2"/>
                          </a:solidFill>
                        </a:defRPr>
                      </a:pPr>
                      <a:r>
                        <a:t>+</a:t>
                      </a:r>
                      <a:r>
                        <a:rPr sz="1800"/>
                        <a:t>13.31</a:t>
                      </a:r>
                      <a:r>
                        <a:t>%</a:t>
                      </a:r>
                    </a:p>
                  </a:txBody>
                  <a:tcPr marL="50800" marR="50800" marT="50800" marB="50800" anchor="ctr" anchorCtr="0" horzOverflow="overflow"/>
                </a:tc>
                <a:tc>
                  <a:txBody>
                    <a:bodyPr/>
                    <a:lstStyle/>
                    <a:p>
                      <a:pPr defTabSz="914400">
                        <a:defRPr sz="2300"/>
                      </a:pPr>
                      <a:r>
                        <a:t>0.2051</a:t>
                      </a:r>
                    </a:p>
                    <a:p>
                      <a:pPr defTabSz="914400">
                        <a:defRPr sz="2300"/>
                      </a:pPr>
                      <a:r>
                        <a:t>+</a:t>
                      </a:r>
                      <a:r>
                        <a:rPr sz="1800"/>
                        <a:t>19.24</a:t>
                      </a:r>
                      <a:r>
                        <a:t>%</a:t>
                      </a:r>
                    </a:p>
                  </a:txBody>
                  <a:tcPr marL="50800" marR="50800" marT="50800" marB="50800" anchor="ctr" anchorCtr="0" horzOverflow="overflow"/>
                </a:tc>
              </a:tr>
              <a:tr h="969398">
                <a:tc>
                  <a:txBody>
                    <a:bodyPr/>
                    <a:lstStyle/>
                    <a:p>
                      <a:pPr defTabSz="914400">
                        <a:defRPr b="0">
                          <a:solidFill>
                            <a:srgbClr val="000000"/>
                          </a:solidFill>
                        </a:defRPr>
                      </a:pPr>
                      <a:r>
                        <a:rPr b="1" sz="2300">
                          <a:solidFill>
                            <a:srgbClr val="FFFFFF"/>
                          </a:solidFill>
                          <a:sym typeface="Helvetica"/>
                        </a:rPr>
                        <a:t>GOV2</a:t>
                      </a:r>
                    </a:p>
                  </a:txBody>
                  <a:tcPr marL="50800" marR="50800" marT="50800" marB="50800" anchor="ctr" anchorCtr="0" horzOverflow="overflow"/>
                </a:tc>
                <a:tc>
                  <a:txBody>
                    <a:bodyPr/>
                    <a:lstStyle/>
                    <a:p>
                      <a:pPr defTabSz="914400"/>
                      <a:r>
                        <a:rPr sz="2300"/>
                        <a:t>0.3060</a:t>
                      </a:r>
                    </a:p>
                  </a:txBody>
                  <a:tcPr marL="50800" marR="50800" marT="50800" marB="50800" anchor="ctr" anchorCtr="0" horzOverflow="overflow"/>
                </a:tc>
                <a:tc>
                  <a:txBody>
                    <a:bodyPr/>
                    <a:lstStyle/>
                    <a:p>
                      <a:pPr defTabSz="914400"/>
                      <a:r>
                        <a:rPr sz="2300">
                          <a:solidFill>
                            <a:schemeClr val="accent2"/>
                          </a:solidFill>
                        </a:rPr>
                        <a:t>0.3113
-1.73%</a:t>
                      </a:r>
                    </a:p>
                  </a:txBody>
                  <a:tcPr marL="50800" marR="50800" marT="50800" marB="50800" anchor="ctr" anchorCtr="0" horzOverflow="overflow"/>
                </a:tc>
                <a:tc>
                  <a:txBody>
                    <a:bodyPr/>
                    <a:lstStyle/>
                    <a:p>
                      <a:pPr defTabSz="914400"/>
                      <a:r>
                        <a:rPr sz="2300"/>
                        <a:t>0.3221
+5.26%</a:t>
                      </a:r>
                    </a:p>
                  </a:txBody>
                  <a:tcPr marL="50800" marR="50800" marT="50800" marB="50800" anchor="ctr" anchorCtr="0" horzOverflow="overflow"/>
                </a:tc>
              </a:tr>
            </a:tbl>
          </a:graphicData>
        </a:graphic>
      </p:graphicFrame>
      <p:sp>
        <p:nvSpPr>
          <p:cNvPr id="1922" name="Shape 1922"/>
          <p:cNvSpPr/>
          <p:nvPr/>
        </p:nvSpPr>
        <p:spPr>
          <a:xfrm>
            <a:off x="2821028" y="1647307"/>
            <a:ext cx="1293039"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|QL|=2</a:t>
            </a:r>
          </a:p>
        </p:txBody>
      </p:sp>
      <p:sp>
        <p:nvSpPr>
          <p:cNvPr id="1923" name="Shape 1923"/>
          <p:cNvSpPr/>
          <p:nvPr/>
        </p:nvSpPr>
        <p:spPr>
          <a:xfrm>
            <a:off x="8874763" y="1647307"/>
            <a:ext cx="1293039"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|QL|=3</a:t>
            </a:r>
          </a:p>
        </p:txBody>
      </p:sp>
    </p:spTree>
  </p:cSld>
  <p:clrMapOvr>
    <a:masterClrMapping/>
  </p:clrMapOvr>
  <p:transition xmlns:p14="http://schemas.microsoft.com/office/powerpoint/2010/main" spd="med" advClick="1"/>
</p:sld>
</file>

<file path=ppt/slides/slide17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25" name="Shape 1925"/>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926" name="Shape 1926"/>
          <p:cNvSpPr/>
          <p:nvPr>
            <p:ph type="title"/>
          </p:nvPr>
        </p:nvSpPr>
        <p:spPr>
          <a:xfrm>
            <a:off x="533400" y="127000"/>
            <a:ext cx="11099800" cy="2159000"/>
          </a:xfrm>
          <a:prstGeom prst="rect">
            <a:avLst/>
          </a:prstGeom>
        </p:spPr>
        <p:txBody>
          <a:bodyPr/>
          <a:lstStyle>
            <a:lvl1pPr algn="l">
              <a:defRPr b="1" sz="4000">
                <a:latin typeface="Helvetica"/>
                <a:ea typeface="Helvetica"/>
                <a:cs typeface="Helvetica"/>
                <a:sym typeface="Helvetica"/>
              </a:defRPr>
            </a:lvl1pPr>
          </a:lstStyle>
          <a:p>
            <a:pPr/>
            <a:r>
              <a:t>Feature Analysis</a:t>
            </a:r>
          </a:p>
        </p:txBody>
      </p:sp>
      <p:sp>
        <p:nvSpPr>
          <p:cNvPr id="1927" name="Shape 1927"/>
          <p:cNvSpPr/>
          <p:nvPr/>
        </p:nvSpPr>
        <p:spPr>
          <a:xfrm>
            <a:off x="1308406" y="2410137"/>
            <a:ext cx="2549507" cy="643587"/>
          </a:xfrm>
          <a:prstGeom prst="rect">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Basic</a:t>
            </a:r>
          </a:p>
        </p:txBody>
      </p:sp>
      <p:sp>
        <p:nvSpPr>
          <p:cNvPr id="1928" name="Shape 1928"/>
          <p:cNvSpPr/>
          <p:nvPr/>
        </p:nvSpPr>
        <p:spPr>
          <a:xfrm>
            <a:off x="3921233" y="2410137"/>
            <a:ext cx="2549507" cy="643587"/>
          </a:xfrm>
          <a:prstGeom prst="rect">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PXM</a:t>
            </a:r>
          </a:p>
        </p:txBody>
      </p:sp>
      <p:sp>
        <p:nvSpPr>
          <p:cNvPr id="1929" name="Shape 1929"/>
          <p:cNvSpPr/>
          <p:nvPr/>
        </p:nvSpPr>
        <p:spPr>
          <a:xfrm>
            <a:off x="6534060" y="2410137"/>
            <a:ext cx="2549507" cy="643587"/>
          </a:xfrm>
          <a:prstGeom prst="rect">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TS</a:t>
            </a:r>
          </a:p>
        </p:txBody>
      </p:sp>
      <p:sp>
        <p:nvSpPr>
          <p:cNvPr id="1930" name="Shape 1930"/>
          <p:cNvSpPr/>
          <p:nvPr/>
        </p:nvSpPr>
        <p:spPr>
          <a:xfrm>
            <a:off x="9146887" y="2410137"/>
            <a:ext cx="2549507" cy="643587"/>
          </a:xfrm>
          <a:prstGeom prst="rect">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TCP</a:t>
            </a:r>
          </a:p>
        </p:txBody>
      </p:sp>
      <p:sp>
        <p:nvSpPr>
          <p:cNvPr id="1931" name="Shape 1931"/>
          <p:cNvSpPr/>
          <p:nvPr/>
        </p:nvSpPr>
        <p:spPr>
          <a:xfrm>
            <a:off x="1308406" y="7054709"/>
            <a:ext cx="2549507" cy="643587"/>
          </a:xfrm>
          <a:prstGeom prst="rect">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Basic</a:t>
            </a:r>
          </a:p>
        </p:txBody>
      </p:sp>
      <p:sp>
        <p:nvSpPr>
          <p:cNvPr id="1932" name="Shape 1932"/>
          <p:cNvSpPr/>
          <p:nvPr/>
        </p:nvSpPr>
        <p:spPr>
          <a:xfrm>
            <a:off x="3921233" y="7054709"/>
            <a:ext cx="2549507" cy="643587"/>
          </a:xfrm>
          <a:prstGeom prst="rect">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PXM</a:t>
            </a:r>
          </a:p>
        </p:txBody>
      </p:sp>
      <p:sp>
        <p:nvSpPr>
          <p:cNvPr id="1933" name="Shape 1933"/>
          <p:cNvSpPr/>
          <p:nvPr/>
        </p:nvSpPr>
        <p:spPr>
          <a:xfrm>
            <a:off x="6534060" y="7054709"/>
            <a:ext cx="2549507" cy="643587"/>
          </a:xfrm>
          <a:prstGeom prst="rect">
            <a:avLst/>
          </a:prstGeom>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53585F"/>
                </a:solidFill>
                <a:latin typeface="Helvetica"/>
                <a:ea typeface="Helvetica"/>
                <a:cs typeface="Helvetica"/>
                <a:sym typeface="Helvetica"/>
              </a:defRPr>
            </a:lvl1pPr>
          </a:lstStyle>
          <a:p>
            <a:pPr/>
            <a:r>
              <a:t>TS</a:t>
            </a:r>
          </a:p>
        </p:txBody>
      </p:sp>
      <p:sp>
        <p:nvSpPr>
          <p:cNvPr id="1934" name="Shape 1934"/>
          <p:cNvSpPr/>
          <p:nvPr/>
        </p:nvSpPr>
        <p:spPr>
          <a:xfrm>
            <a:off x="9146887" y="7054709"/>
            <a:ext cx="2549507" cy="643587"/>
          </a:xfrm>
          <a:prstGeom prst="rect">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TCP</a:t>
            </a:r>
          </a:p>
        </p:txBody>
      </p:sp>
      <p:sp>
        <p:nvSpPr>
          <p:cNvPr id="1935" name="Shape 1935"/>
          <p:cNvSpPr/>
          <p:nvPr/>
        </p:nvSpPr>
        <p:spPr>
          <a:xfrm>
            <a:off x="2505170" y="4356100"/>
            <a:ext cx="7994460"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buSzPct val="80000"/>
              <a:buChar char="•"/>
            </a:pPr>
            <a:r>
              <a:t>Performance Difference</a:t>
            </a:r>
          </a:p>
          <a:p>
            <a:pPr marL="228600" indent="-228600">
              <a:buSzPct val="80000"/>
              <a:buChar char="•"/>
            </a:pPr>
            <a:r>
              <a:t>The larger the more important of the feature</a:t>
            </a:r>
          </a:p>
        </p:txBody>
      </p:sp>
      <p:sp>
        <p:nvSpPr>
          <p:cNvPr id="1936" name="Shape 1936"/>
          <p:cNvSpPr/>
          <p:nvPr/>
        </p:nvSpPr>
        <p:spPr>
          <a:xfrm flipV="1">
            <a:off x="7808813" y="3319784"/>
            <a:ext cx="1" cy="1041401"/>
          </a:xfrm>
          <a:prstGeom prst="line">
            <a:avLst/>
          </a:prstGeom>
          <a:ln w="63500">
            <a:solidFill>
              <a:schemeClr val="accent2"/>
            </a:solidFill>
            <a:miter lim="400000"/>
            <a:tailEnd type="triangle"/>
          </a:ln>
        </p:spPr>
        <p:txBody>
          <a:bodyPr lIns="50800" tIns="50800" rIns="50800" bIns="50800" anchor="ctr"/>
          <a:lstStyle/>
          <a:p>
            <a:pPr>
              <a:defRPr sz="2400"/>
            </a:pPr>
          </a:p>
        </p:txBody>
      </p:sp>
      <p:sp>
        <p:nvSpPr>
          <p:cNvPr id="1937" name="Shape 1937"/>
          <p:cNvSpPr/>
          <p:nvPr/>
        </p:nvSpPr>
        <p:spPr>
          <a:xfrm>
            <a:off x="7808813" y="5434193"/>
            <a:ext cx="1" cy="1583823"/>
          </a:xfrm>
          <a:prstGeom prst="line">
            <a:avLst/>
          </a:prstGeom>
          <a:ln w="63500">
            <a:solidFill>
              <a:schemeClr val="accent2"/>
            </a:solidFill>
            <a:miter lim="400000"/>
            <a:tailEnd type="triangle"/>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17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39" name="Shape 1939"/>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940" name="Shape 1940"/>
          <p:cNvSpPr/>
          <p:nvPr>
            <p:ph type="title"/>
          </p:nvPr>
        </p:nvSpPr>
        <p:spPr>
          <a:xfrm>
            <a:off x="533400" y="127000"/>
            <a:ext cx="11099800" cy="2159000"/>
          </a:xfrm>
          <a:prstGeom prst="rect">
            <a:avLst/>
          </a:prstGeom>
        </p:spPr>
        <p:txBody>
          <a:bodyPr/>
          <a:lstStyle>
            <a:lvl1pPr algn="l">
              <a:defRPr b="1" sz="4000">
                <a:latin typeface="Helvetica"/>
                <a:ea typeface="Helvetica"/>
                <a:cs typeface="Helvetica"/>
                <a:sym typeface="Helvetica"/>
              </a:defRPr>
            </a:lvl1pPr>
          </a:lstStyle>
          <a:p>
            <a:pPr/>
            <a:r>
              <a:t>Feature Analysis</a:t>
            </a:r>
          </a:p>
        </p:txBody>
      </p:sp>
      <p:graphicFrame>
        <p:nvGraphicFramePr>
          <p:cNvPr id="1941" name="Table 1941"/>
          <p:cNvGraphicFramePr/>
          <p:nvPr/>
        </p:nvGraphicFramePr>
        <p:xfrm>
          <a:off x="1324479" y="1969752"/>
          <a:ext cx="10355842" cy="6785787"/>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2588960"/>
                <a:gridCol w="2588960"/>
                <a:gridCol w="2588960"/>
                <a:gridCol w="2588960"/>
              </a:tblGrid>
              <a:tr h="501650">
                <a:tc>
                  <a:txBody>
                    <a:bodyPr/>
                    <a:lstStyle/>
                    <a:p>
                      <a:pPr defTabSz="914400">
                        <a:defRPr b="0">
                          <a:solidFill>
                            <a:srgbClr val="000000"/>
                          </a:solidFill>
                        </a:defRPr>
                      </a:pPr>
                      <a:r>
                        <a:rPr b="1" sz="2500">
                          <a:solidFill>
                            <a:srgbClr val="FFFFFF"/>
                          </a:solidFill>
                          <a:sym typeface="Helvetica"/>
                        </a:rPr>
                        <a:t>Basic Features</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AVGTFCOP </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SCS</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CTF</a:t>
                      </a:r>
                    </a:p>
                  </a:txBody>
                  <a:tcPr marL="50800" marR="50800" marT="50800" marB="50800" anchor="ctr" anchorCtr="0" horzOverflow="overflow"/>
                </a:tc>
              </a:tr>
              <a:tr h="895350">
                <a:tc>
                  <a:txBody>
                    <a:bodyPr/>
                    <a:lstStyle/>
                    <a:p>
                      <a:pPr defTabSz="914400">
                        <a:defRPr b="0">
                          <a:solidFill>
                            <a:srgbClr val="000000"/>
                          </a:solidFill>
                        </a:defRPr>
                      </a:pPr>
                      <a:r>
                        <a:rPr b="1" sz="2500">
                          <a:solidFill>
                            <a:srgbClr val="FFFFFF"/>
                          </a:solidFill>
                          <a:sym typeface="Helvetica"/>
                        </a:rPr>
                        <a:t>Diff.</a:t>
                      </a:r>
                    </a:p>
                  </a:txBody>
                  <a:tcPr marL="50800" marR="50800" marT="50800" marB="50800" anchor="ctr" anchorCtr="0" horzOverflow="overflow"/>
                </a:tc>
                <a:tc>
                  <a:txBody>
                    <a:bodyPr/>
                    <a:lstStyle/>
                    <a:p>
                      <a:pPr defTabSz="914400"/>
                      <a:r>
                        <a:rPr sz="2600"/>
                        <a:t>0.2294
-15.5%</a:t>
                      </a:r>
                    </a:p>
                  </a:txBody>
                  <a:tcPr marL="50800" marR="50800" marT="50800" marB="50800" anchor="ctr" anchorCtr="0" horzOverflow="overflow"/>
                </a:tc>
                <a:tc>
                  <a:txBody>
                    <a:bodyPr/>
                    <a:lstStyle/>
                    <a:p>
                      <a:pPr defTabSz="914400">
                        <a:defRPr sz="2600"/>
                      </a:pPr>
                      <a:r>
                        <a:t>0.2363</a:t>
                      </a:r>
                    </a:p>
                    <a:p>
                      <a:pPr defTabSz="914400">
                        <a:defRPr sz="2600"/>
                      </a:pPr>
                      <a:r>
                        <a:t>-12.9%</a:t>
                      </a:r>
                    </a:p>
                  </a:txBody>
                  <a:tcPr marL="50800" marR="50800" marT="50800" marB="50800" anchor="ctr" anchorCtr="0" horzOverflow="overflow"/>
                </a:tc>
                <a:tc>
                  <a:txBody>
                    <a:bodyPr/>
                    <a:lstStyle/>
                    <a:p>
                      <a:pPr defTabSz="914400">
                        <a:defRPr sz="2600"/>
                      </a:pPr>
                      <a:r>
                        <a:t>0.2370</a:t>
                      </a:r>
                    </a:p>
                    <a:p>
                      <a:pPr defTabSz="914400">
                        <a:defRPr sz="2600"/>
                      </a:pPr>
                      <a:r>
                        <a:t>-12.7%</a:t>
                      </a:r>
                    </a:p>
                  </a:txBody>
                  <a:tcPr marL="50800" marR="50800" marT="50800" marB="50800" anchor="ctr" anchorCtr="0" horzOverflow="overflow"/>
                </a:tc>
              </a:tr>
            </a:tbl>
          </a:graphicData>
        </a:graphic>
      </p:graphicFrame>
      <p:graphicFrame>
        <p:nvGraphicFramePr>
          <p:cNvPr id="1942" name="Table 1942"/>
          <p:cNvGraphicFramePr/>
          <p:nvPr/>
        </p:nvGraphicFramePr>
        <p:xfrm>
          <a:off x="1324479" y="7361483"/>
          <a:ext cx="10355842" cy="6785787"/>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2588960"/>
                <a:gridCol w="2588960"/>
                <a:gridCol w="2588960"/>
                <a:gridCol w="2588960"/>
              </a:tblGrid>
              <a:tr h="501650">
                <a:tc>
                  <a:txBody>
                    <a:bodyPr/>
                    <a:lstStyle/>
                    <a:p>
                      <a:pPr defTabSz="914400">
                        <a:defRPr b="0">
                          <a:solidFill>
                            <a:srgbClr val="000000"/>
                          </a:solidFill>
                        </a:defRPr>
                      </a:pPr>
                      <a:r>
                        <a:rPr b="1" sz="2500">
                          <a:solidFill>
                            <a:srgbClr val="FFFFFF"/>
                          </a:solidFill>
                          <a:sym typeface="Helvetica"/>
                        </a:rPr>
                        <a:t>TCP</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TCP(TC)</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TCP(CDG)</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TCP(CNA)</a:t>
                      </a:r>
                    </a:p>
                  </a:txBody>
                  <a:tcPr marL="50800" marR="50800" marT="50800" marB="50800" anchor="ctr" anchorCtr="0" horzOverflow="overflow"/>
                </a:tc>
              </a:tr>
              <a:tr h="895350">
                <a:tc>
                  <a:txBody>
                    <a:bodyPr/>
                    <a:lstStyle/>
                    <a:p>
                      <a:pPr defTabSz="914400">
                        <a:defRPr b="0">
                          <a:solidFill>
                            <a:srgbClr val="000000"/>
                          </a:solidFill>
                        </a:defRPr>
                      </a:pPr>
                      <a:r>
                        <a:rPr b="1" sz="2500">
                          <a:solidFill>
                            <a:srgbClr val="FFFFFF"/>
                          </a:solidFill>
                          <a:sym typeface="Helvetica"/>
                        </a:rPr>
                        <a:t>Diff.</a:t>
                      </a:r>
                    </a:p>
                  </a:txBody>
                  <a:tcPr marL="50800" marR="50800" marT="50800" marB="50800" anchor="ctr" anchorCtr="0" horzOverflow="overflow"/>
                </a:tc>
                <a:tc>
                  <a:txBody>
                    <a:bodyPr/>
                    <a:lstStyle/>
                    <a:p>
                      <a:pPr defTabSz="914400"/>
                      <a:r>
                        <a:rPr sz="2600"/>
                        <a:t>0.2342
-14.0%</a:t>
                      </a:r>
                    </a:p>
                  </a:txBody>
                  <a:tcPr marL="50800" marR="50800" marT="50800" marB="50800" anchor="ctr" anchorCtr="0" horzOverflow="overflow"/>
                </a:tc>
                <a:tc>
                  <a:txBody>
                    <a:bodyPr/>
                    <a:lstStyle/>
                    <a:p>
                      <a:pPr defTabSz="914400">
                        <a:defRPr sz="2600"/>
                      </a:pPr>
                      <a:r>
                        <a:t>0.2359</a:t>
                      </a:r>
                    </a:p>
                    <a:p>
                      <a:pPr defTabSz="914400">
                        <a:defRPr sz="2600"/>
                      </a:pPr>
                      <a:r>
                        <a:t>-13.6%</a:t>
                      </a:r>
                    </a:p>
                  </a:txBody>
                  <a:tcPr marL="50800" marR="50800" marT="50800" marB="50800" anchor="ctr" anchorCtr="0" horzOverflow="overflow"/>
                </a:tc>
                <a:tc>
                  <a:txBody>
                    <a:bodyPr/>
                    <a:lstStyle/>
                    <a:p>
                      <a:pPr defTabSz="914400">
                        <a:defRPr sz="2600"/>
                      </a:pPr>
                      <a:r>
                        <a:t>0.2329</a:t>
                      </a:r>
                    </a:p>
                    <a:p>
                      <a:pPr defTabSz="914400">
                        <a:defRPr sz="2600"/>
                      </a:pPr>
                      <a:r>
                        <a:t>-14.7%</a:t>
                      </a:r>
                    </a:p>
                  </a:txBody>
                  <a:tcPr marL="50800" marR="50800" marT="50800" marB="50800" anchor="ctr" anchorCtr="0" horzOverflow="overflow"/>
                </a:tc>
              </a:tr>
            </a:tbl>
          </a:graphicData>
        </a:graphic>
      </p:graphicFrame>
      <p:graphicFrame>
        <p:nvGraphicFramePr>
          <p:cNvPr id="1943" name="Table 1943"/>
          <p:cNvGraphicFramePr/>
          <p:nvPr/>
        </p:nvGraphicFramePr>
        <p:xfrm>
          <a:off x="1324479" y="3720384"/>
          <a:ext cx="10355842" cy="6785788"/>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3451947"/>
                <a:gridCol w="3451947"/>
                <a:gridCol w="3451947"/>
              </a:tblGrid>
              <a:tr h="501650">
                <a:tc>
                  <a:txBody>
                    <a:bodyPr/>
                    <a:lstStyle/>
                    <a:p>
                      <a:pPr defTabSz="914400">
                        <a:defRPr b="0">
                          <a:solidFill>
                            <a:srgbClr val="000000"/>
                          </a:solidFill>
                        </a:defRPr>
                      </a:pPr>
                      <a:r>
                        <a:rPr b="1" sz="2500">
                          <a:solidFill>
                            <a:srgbClr val="FFFFFF"/>
                          </a:solidFill>
                          <a:sym typeface="Helvetica"/>
                        </a:rPr>
                        <a:t>PXM</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PXM(h) </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PXM(corr)</a:t>
                      </a:r>
                    </a:p>
                  </a:txBody>
                  <a:tcPr marL="50800" marR="50800" marT="50800" marB="50800" anchor="ctr" anchorCtr="0" horzOverflow="overflow"/>
                </a:tc>
              </a:tr>
              <a:tr h="895350">
                <a:tc>
                  <a:txBody>
                    <a:bodyPr/>
                    <a:lstStyle/>
                    <a:p>
                      <a:pPr defTabSz="914400">
                        <a:defRPr b="0">
                          <a:solidFill>
                            <a:srgbClr val="000000"/>
                          </a:solidFill>
                        </a:defRPr>
                      </a:pPr>
                      <a:r>
                        <a:rPr b="1" sz="2500">
                          <a:solidFill>
                            <a:srgbClr val="FFFFFF"/>
                          </a:solidFill>
                          <a:sym typeface="Helvetica"/>
                        </a:rPr>
                        <a:t>Diff.</a:t>
                      </a:r>
                    </a:p>
                  </a:txBody>
                  <a:tcPr marL="50800" marR="50800" marT="50800" marB="50800" anchor="ctr" anchorCtr="0" horzOverflow="overflow"/>
                </a:tc>
                <a:tc>
                  <a:txBody>
                    <a:bodyPr/>
                    <a:lstStyle/>
                    <a:p>
                      <a:pPr defTabSz="914400"/>
                      <a:r>
                        <a:rPr sz="2600"/>
                        <a:t>0.2341
-14.2%</a:t>
                      </a:r>
                    </a:p>
                  </a:txBody>
                  <a:tcPr marL="50800" marR="50800" marT="50800" marB="50800" anchor="ctr" anchorCtr="0" horzOverflow="overflow"/>
                </a:tc>
                <a:tc>
                  <a:txBody>
                    <a:bodyPr/>
                    <a:lstStyle/>
                    <a:p>
                      <a:pPr defTabSz="914400">
                        <a:defRPr sz="2600"/>
                      </a:pPr>
                      <a:r>
                        <a:t>0.2364</a:t>
                      </a:r>
                    </a:p>
                    <a:p>
                      <a:pPr defTabSz="914400">
                        <a:defRPr sz="2600"/>
                      </a:pPr>
                      <a:r>
                        <a:t>-13.3%</a:t>
                      </a:r>
                    </a:p>
                  </a:txBody>
                  <a:tcPr marL="50800" marR="50800" marT="50800" marB="50800" anchor="ctr" anchorCtr="0" horzOverflow="overflow"/>
                </a:tc>
              </a:tr>
            </a:tbl>
          </a:graphicData>
        </a:graphic>
      </p:graphicFrame>
      <p:graphicFrame>
        <p:nvGraphicFramePr>
          <p:cNvPr id="1944" name="Table 1944"/>
          <p:cNvGraphicFramePr/>
          <p:nvPr/>
        </p:nvGraphicFramePr>
        <p:xfrm>
          <a:off x="1324479" y="5471016"/>
          <a:ext cx="10355842" cy="6785788"/>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2588960"/>
                <a:gridCol w="2588960"/>
                <a:gridCol w="2588960"/>
                <a:gridCol w="2588960"/>
              </a:tblGrid>
              <a:tr h="501650">
                <a:tc>
                  <a:txBody>
                    <a:bodyPr/>
                    <a:lstStyle/>
                    <a:p>
                      <a:pPr defTabSz="914400">
                        <a:defRPr b="0">
                          <a:solidFill>
                            <a:srgbClr val="000000"/>
                          </a:solidFill>
                        </a:defRPr>
                      </a:pPr>
                      <a:r>
                        <a:rPr b="1" sz="2500">
                          <a:solidFill>
                            <a:srgbClr val="FFFFFF"/>
                          </a:solidFill>
                          <a:sym typeface="Helvetica"/>
                        </a:rPr>
                        <a:t>TS</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TS1</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TS2</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TS3</a:t>
                      </a:r>
                    </a:p>
                  </a:txBody>
                  <a:tcPr marL="50800" marR="50800" marT="50800" marB="50800" anchor="ctr" anchorCtr="0" horzOverflow="overflow"/>
                </a:tc>
              </a:tr>
              <a:tr h="895350">
                <a:tc>
                  <a:txBody>
                    <a:bodyPr/>
                    <a:lstStyle/>
                    <a:p>
                      <a:pPr defTabSz="914400">
                        <a:defRPr b="0">
                          <a:solidFill>
                            <a:srgbClr val="000000"/>
                          </a:solidFill>
                        </a:defRPr>
                      </a:pPr>
                      <a:r>
                        <a:rPr b="1" sz="2500">
                          <a:solidFill>
                            <a:srgbClr val="FFFFFF"/>
                          </a:solidFill>
                          <a:sym typeface="Helvetica"/>
                        </a:rPr>
                        <a:t>Diff.</a:t>
                      </a:r>
                    </a:p>
                  </a:txBody>
                  <a:tcPr marL="50800" marR="50800" marT="50800" marB="50800" anchor="ctr" anchorCtr="0" horzOverflow="overflow"/>
                </a:tc>
                <a:tc>
                  <a:txBody>
                    <a:bodyPr/>
                    <a:lstStyle/>
                    <a:p>
                      <a:pPr defTabSz="914400"/>
                      <a:r>
                        <a:rPr sz="2600"/>
                        <a:t>0.2337
-13.5%</a:t>
                      </a:r>
                    </a:p>
                  </a:txBody>
                  <a:tcPr marL="50800" marR="50800" marT="50800" marB="50800" anchor="ctr" anchorCtr="0" horzOverflow="overflow"/>
                </a:tc>
                <a:tc>
                  <a:txBody>
                    <a:bodyPr/>
                    <a:lstStyle/>
                    <a:p>
                      <a:pPr defTabSz="914400">
                        <a:defRPr sz="2600"/>
                      </a:pPr>
                      <a:r>
                        <a:t>0.2256</a:t>
                      </a:r>
                    </a:p>
                    <a:p>
                      <a:pPr defTabSz="914400">
                        <a:defRPr sz="2600"/>
                      </a:pPr>
                      <a:r>
                        <a:t>-16.2%</a:t>
                      </a:r>
                    </a:p>
                  </a:txBody>
                  <a:tcPr marL="50800" marR="50800" marT="50800" marB="50800" anchor="ctr" anchorCtr="0" horzOverflow="overflow"/>
                </a:tc>
                <a:tc>
                  <a:txBody>
                    <a:bodyPr/>
                    <a:lstStyle/>
                    <a:p>
                      <a:pPr defTabSz="914400"/>
                      <a:r>
                        <a:rPr sz="2600"/>
                        <a:t>0.2259
-16.1%</a:t>
                      </a:r>
                    </a:p>
                  </a:txBody>
                  <a:tcPr marL="50800" marR="50800" marT="50800" marB="50800" anchor="ctr" anchorCtr="0" horzOverflow="overflow"/>
                </a:tc>
              </a:tr>
            </a:tbl>
          </a:graphicData>
        </a:graphic>
      </p:graphicFrame>
      <p:sp>
        <p:nvSpPr>
          <p:cNvPr id="1945" name="Shape 1945"/>
          <p:cNvSpPr/>
          <p:nvPr/>
        </p:nvSpPr>
        <p:spPr>
          <a:xfrm>
            <a:off x="2451608" y="6793094"/>
            <a:ext cx="8101585"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z="2000">
                <a:latin typeface="Helvetica"/>
                <a:ea typeface="Helvetica"/>
                <a:cs typeface="Helvetica"/>
                <a:sym typeface="Helvetica"/>
              </a:defRPr>
            </a:lvl1pPr>
          </a:lstStyle>
          <a:p>
            <a:pPr/>
            <a:r>
              <a:t>TS1: TS(MAX/MIN,SUM); TS2: TS(SUM,SUM); TS3: TS(GMEAN,MEAN)</a:t>
            </a:r>
          </a:p>
        </p:txBody>
      </p:sp>
    </p:spTree>
  </p:cSld>
  <p:clrMapOvr>
    <a:masterClrMapping/>
  </p:clrMapOvr>
  <p:transition xmlns:p14="http://schemas.microsoft.com/office/powerpoint/2010/main" spd="med" advClick="1"/>
</p:sld>
</file>

<file path=ppt/slides/slide176.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947" name="Shape 1947"/>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Outline</a:t>
            </a:r>
          </a:p>
        </p:txBody>
      </p:sp>
      <p:sp>
        <p:nvSpPr>
          <p:cNvPr id="1948" name="Shape 1948"/>
          <p:cNvSpPr/>
          <p:nvPr>
            <p:ph type="body" idx="1"/>
          </p:nvPr>
        </p:nvSpPr>
        <p:spPr>
          <a:prstGeom prst="rect">
            <a:avLst/>
          </a:prstGeom>
        </p:spPr>
        <p:txBody>
          <a:bodyPr anchor="t"/>
          <a:lstStyle/>
          <a:p>
            <a:pPr>
              <a:buClr>
                <a:schemeClr val="accent6">
                  <a:lumOff val="-21524"/>
                </a:schemeClr>
              </a:buClr>
              <a:buChar char="✦"/>
              <a:defRPr>
                <a:solidFill>
                  <a:srgbClr val="A6AAA9"/>
                </a:solidFill>
                <a:latin typeface="Helvetica"/>
                <a:ea typeface="Helvetica"/>
                <a:cs typeface="Helvetica"/>
                <a:sym typeface="Helvetica"/>
              </a:defRPr>
            </a:pPr>
            <a:r>
              <a:t>Introduction</a:t>
            </a:r>
          </a:p>
          <a:p>
            <a:pPr>
              <a:buClr>
                <a:schemeClr val="accent6">
                  <a:lumOff val="-21524"/>
                </a:schemeClr>
              </a:buClr>
              <a:buChar char="✦"/>
              <a:defRPr>
                <a:solidFill>
                  <a:srgbClr val="A6AAA9"/>
                </a:solidFill>
                <a:latin typeface="Helvetica"/>
                <a:ea typeface="Helvetica"/>
                <a:cs typeface="Helvetica"/>
                <a:sym typeface="Helvetica"/>
              </a:defRPr>
            </a:pPr>
            <a:r>
              <a:t>Teaching and Learning Tool</a:t>
            </a:r>
          </a:p>
          <a:p>
            <a:pPr>
              <a:buClr>
                <a:schemeClr val="accent6">
                  <a:lumOff val="-21524"/>
                </a:schemeClr>
              </a:buClr>
              <a:buChar char="✦"/>
              <a:defRPr>
                <a:solidFill>
                  <a:srgbClr val="A6AAA9"/>
                </a:solidFill>
                <a:latin typeface="Helvetica"/>
                <a:ea typeface="Helvetica"/>
                <a:cs typeface="Helvetica"/>
                <a:sym typeface="Helvetica"/>
              </a:defRPr>
            </a:pPr>
            <a:r>
              <a:t>Unified IR Evaluation System</a:t>
            </a:r>
          </a:p>
          <a:p>
            <a:pPr>
              <a:buClr>
                <a:schemeClr val="accent6">
                  <a:lumOff val="-21524"/>
                </a:schemeClr>
              </a:buClr>
              <a:buChar char="✦"/>
              <a:defRPr>
                <a:solidFill>
                  <a:srgbClr val="A6AAA9"/>
                </a:solidFill>
                <a:latin typeface="Helvetica"/>
                <a:ea typeface="Helvetica"/>
                <a:cs typeface="Helvetica"/>
                <a:sym typeface="Helvetica"/>
              </a:defRPr>
            </a:pPr>
            <a:r>
              <a:t>Understanding the Models and Queries</a:t>
            </a:r>
          </a:p>
          <a:p>
            <a:pPr>
              <a:buClr>
                <a:schemeClr val="accent6">
                  <a:lumOff val="-21524"/>
                </a:schemeClr>
              </a:buClr>
              <a:buChar char="✦"/>
              <a:defRPr>
                <a:latin typeface="Helvetica"/>
                <a:ea typeface="Helvetica"/>
                <a:cs typeface="Helvetica"/>
                <a:sym typeface="Helvetica"/>
              </a:defRPr>
            </a:pPr>
            <a:r>
              <a:t>Contextual Suggestion</a:t>
            </a:r>
          </a:p>
        </p:txBody>
      </p:sp>
      <p:sp>
        <p:nvSpPr>
          <p:cNvPr id="1949" name="Shape 1949"/>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7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51" name="Shape 1951"/>
          <p:cNvSpPr/>
          <p:nvPr>
            <p:ph type="title"/>
          </p:nvPr>
        </p:nvSpPr>
        <p:spPr>
          <a:xfrm>
            <a:off x="782417" y="-93147"/>
            <a:ext cx="11099801" cy="2159001"/>
          </a:xfrm>
          <a:prstGeom prst="rect">
            <a:avLst/>
          </a:prstGeom>
        </p:spPr>
        <p:txBody>
          <a:bodyPr/>
          <a:lstStyle>
            <a:lvl1pPr algn="l">
              <a:defRPr b="1" sz="4700">
                <a:latin typeface="Helvetica"/>
                <a:ea typeface="Helvetica"/>
                <a:cs typeface="Helvetica"/>
                <a:sym typeface="Helvetica"/>
              </a:defRPr>
            </a:lvl1pPr>
          </a:lstStyle>
          <a:p>
            <a:pPr/>
            <a:r>
              <a:t>IR tools are facing new challenges…</a:t>
            </a:r>
          </a:p>
        </p:txBody>
      </p:sp>
      <p:sp>
        <p:nvSpPr>
          <p:cNvPr id="1952" name="Shape 1952"/>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953" name="Shape 1953"/>
          <p:cNvSpPr/>
          <p:nvPr/>
        </p:nvSpPr>
        <p:spPr>
          <a:xfrm>
            <a:off x="5029506" y="3195135"/>
            <a:ext cx="4373145" cy="3892079"/>
          </a:xfrm>
          <a:prstGeom prst="ellipse">
            <a:avLst/>
          </a:prstGeom>
          <a:ln w="25400">
            <a:solidFill>
              <a:srgbClr val="000000"/>
            </a:solidFill>
            <a:prstDash val="sysDot"/>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954" name="Shape 1954"/>
          <p:cNvSpPr/>
          <p:nvPr/>
        </p:nvSpPr>
        <p:spPr>
          <a:xfrm>
            <a:off x="5682828" y="3862384"/>
            <a:ext cx="1738495" cy="980328"/>
          </a:xfrm>
          <a:prstGeom prst="ellipse">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Indexing</a:t>
            </a:r>
          </a:p>
        </p:txBody>
      </p:sp>
      <p:sp>
        <p:nvSpPr>
          <p:cNvPr id="1955" name="Shape 1955"/>
          <p:cNvSpPr/>
          <p:nvPr/>
        </p:nvSpPr>
        <p:spPr>
          <a:xfrm>
            <a:off x="6598608" y="5437561"/>
            <a:ext cx="1996379" cy="980328"/>
          </a:xfrm>
          <a:prstGeom prst="ellipse">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Searching</a:t>
            </a:r>
          </a:p>
        </p:txBody>
      </p:sp>
      <p:sp>
        <p:nvSpPr>
          <p:cNvPr id="1956" name="Shape 1956"/>
          <p:cNvSpPr/>
          <p:nvPr/>
        </p:nvSpPr>
        <p:spPr>
          <a:xfrm>
            <a:off x="1124302" y="4855424"/>
            <a:ext cx="360090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Traditional IR Toolkit</a:t>
            </a:r>
          </a:p>
        </p:txBody>
      </p:sp>
      <p:pic>
        <p:nvPicPr>
          <p:cNvPr id="1957" name="pasted-image.png"/>
          <p:cNvPicPr>
            <a:picLocks noChangeAspect="1"/>
          </p:cNvPicPr>
          <p:nvPr/>
        </p:nvPicPr>
        <p:blipFill>
          <a:blip r:embed="rId4">
            <a:extLst/>
          </a:blip>
          <a:stretch>
            <a:fillRect/>
          </a:stretch>
        </p:blipFill>
        <p:spPr>
          <a:xfrm>
            <a:off x="607709" y="4918387"/>
            <a:ext cx="445574" cy="445575"/>
          </a:xfrm>
          <a:prstGeom prst="rect">
            <a:avLst/>
          </a:prstGeom>
          <a:ln w="12700">
            <a:miter lim="400000"/>
          </a:ln>
        </p:spPr>
      </p:pic>
      <p:sp>
        <p:nvSpPr>
          <p:cNvPr id="1958" name="Shape 1958"/>
          <p:cNvSpPr/>
          <p:nvPr/>
        </p:nvSpPr>
        <p:spPr>
          <a:xfrm rot="2362423">
            <a:off x="3826405" y="2998886"/>
            <a:ext cx="1839533"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959" name="Shape 1959"/>
          <p:cNvSpPr/>
          <p:nvPr/>
        </p:nvSpPr>
        <p:spPr>
          <a:xfrm rot="19073297">
            <a:off x="4123488" y="6906959"/>
            <a:ext cx="1839533"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960" name="Shape 1960"/>
          <p:cNvSpPr/>
          <p:nvPr/>
        </p:nvSpPr>
        <p:spPr>
          <a:xfrm rot="13405117">
            <a:off x="8437143" y="6907824"/>
            <a:ext cx="1839534"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961" name="Shape 1961"/>
          <p:cNvSpPr/>
          <p:nvPr/>
        </p:nvSpPr>
        <p:spPr>
          <a:xfrm rot="8245572">
            <a:off x="8655726" y="2900502"/>
            <a:ext cx="1839534" cy="698117"/>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962" name="Shape 1962"/>
          <p:cNvSpPr/>
          <p:nvPr/>
        </p:nvSpPr>
        <p:spPr>
          <a:xfrm>
            <a:off x="706193" y="1922222"/>
            <a:ext cx="467566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lgn="l">
              <a:buSzPct val="60000"/>
              <a:buChar char="•"/>
              <a:defRPr b="1" sz="3000">
                <a:solidFill>
                  <a:srgbClr val="A6AAA9"/>
                </a:solidFill>
                <a:latin typeface="Helvetica"/>
                <a:ea typeface="Helvetica"/>
                <a:cs typeface="Helvetica"/>
                <a:sym typeface="Helvetica"/>
              </a:defRPr>
            </a:pPr>
            <a:r>
              <a:t>IR Teaching &amp; Learning</a:t>
            </a:r>
          </a:p>
          <a:p>
            <a:pPr marL="228599" indent="-228599" algn="l">
              <a:buSzPct val="60000"/>
              <a:buChar char="•"/>
              <a:defRPr b="1" sz="3000">
                <a:solidFill>
                  <a:srgbClr val="A6AAA9"/>
                </a:solidFill>
                <a:latin typeface="Helvetica"/>
                <a:ea typeface="Helvetica"/>
                <a:cs typeface="Helvetica"/>
                <a:sym typeface="Helvetica"/>
              </a:defRPr>
            </a:pPr>
            <a:r>
              <a:t>Web scale data</a:t>
            </a:r>
          </a:p>
        </p:txBody>
      </p:sp>
      <p:sp>
        <p:nvSpPr>
          <p:cNvPr id="1963" name="Shape 1963"/>
          <p:cNvSpPr/>
          <p:nvPr/>
        </p:nvSpPr>
        <p:spPr>
          <a:xfrm>
            <a:off x="8344631" y="1839174"/>
            <a:ext cx="4280149"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599" indent="-228599">
              <a:buSzPct val="60000"/>
              <a:buChar char="•"/>
              <a:defRPr b="1" sz="3000">
                <a:solidFill>
                  <a:srgbClr val="A6AAA9"/>
                </a:solidFill>
                <a:latin typeface="Helvetica"/>
                <a:ea typeface="Helvetica"/>
                <a:cs typeface="Helvetica"/>
                <a:sym typeface="Helvetica"/>
              </a:defRPr>
            </a:lvl1pPr>
          </a:lstStyle>
          <a:p>
            <a:pPr/>
            <a:r>
              <a:t>Reproducibility Study</a:t>
            </a:r>
          </a:p>
        </p:txBody>
      </p:sp>
      <p:sp>
        <p:nvSpPr>
          <p:cNvPr id="1964" name="Shape 1964"/>
          <p:cNvSpPr/>
          <p:nvPr/>
        </p:nvSpPr>
        <p:spPr>
          <a:xfrm>
            <a:off x="381501" y="7884374"/>
            <a:ext cx="542315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buSzPct val="60000"/>
              <a:buChar char="•"/>
              <a:defRPr b="1" sz="3000">
                <a:solidFill>
                  <a:srgbClr val="A6AAA9"/>
                </a:solidFill>
                <a:latin typeface="Helvetica"/>
                <a:ea typeface="Helvetica"/>
                <a:cs typeface="Helvetica"/>
                <a:sym typeface="Helvetica"/>
              </a:defRPr>
            </a:pPr>
            <a:r>
              <a:t>Understanding more about </a:t>
            </a:r>
          </a:p>
          <a:p>
            <a:pPr>
              <a:defRPr b="1" sz="3000">
                <a:solidFill>
                  <a:srgbClr val="A6AAA9"/>
                </a:solidFill>
                <a:latin typeface="Helvetica"/>
                <a:ea typeface="Helvetica"/>
                <a:cs typeface="Helvetica"/>
                <a:sym typeface="Helvetica"/>
              </a:defRPr>
            </a:pPr>
            <a:r>
              <a:t>Models and Queries</a:t>
            </a:r>
          </a:p>
        </p:txBody>
      </p:sp>
      <p:sp>
        <p:nvSpPr>
          <p:cNvPr id="1965" name="Shape 1965"/>
          <p:cNvSpPr/>
          <p:nvPr/>
        </p:nvSpPr>
        <p:spPr>
          <a:xfrm>
            <a:off x="7344130" y="7884374"/>
            <a:ext cx="5253857"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buSzPct val="60000"/>
              <a:buChar char="•"/>
              <a:defRPr b="1" sz="3000">
                <a:latin typeface="Helvetica"/>
                <a:ea typeface="Helvetica"/>
                <a:cs typeface="Helvetica"/>
                <a:sym typeface="Helvetica"/>
              </a:defRPr>
            </a:pPr>
            <a:r>
              <a:t>New Applications</a:t>
            </a:r>
          </a:p>
          <a:p>
            <a:pPr>
              <a:defRPr b="1" sz="3000">
                <a:latin typeface="Helvetica"/>
                <a:ea typeface="Helvetica"/>
                <a:cs typeface="Helvetica"/>
                <a:sym typeface="Helvetica"/>
              </a:defRPr>
            </a:pPr>
            <a:r>
              <a:t>e.g. Contextual Suggestion</a:t>
            </a:r>
          </a:p>
        </p:txBody>
      </p:sp>
    </p:spTree>
  </p:cSld>
  <p:clrMapOvr>
    <a:masterClrMapping/>
  </p:clrMapOvr>
  <p:transition xmlns:p14="http://schemas.microsoft.com/office/powerpoint/2010/main" spd="med" advClick="1"/>
</p:sld>
</file>

<file path=ppt/slides/slide17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67" name="Shape 1967"/>
          <p:cNvSpPr/>
          <p:nvPr/>
        </p:nvSpPr>
        <p:spPr>
          <a:xfrm>
            <a:off x="1078153" y="2672043"/>
            <a:ext cx="10848493" cy="146685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50000"/>
              </a:lnSpc>
              <a:defRPr b="1" sz="3600">
                <a:latin typeface="Helvetica"/>
                <a:ea typeface="Helvetica"/>
                <a:cs typeface="Helvetica"/>
                <a:sym typeface="Helvetica"/>
              </a:defRPr>
            </a:lvl1pPr>
          </a:lstStyle>
          <a:p>
            <a:pPr/>
            <a:r>
              <a:t>Contextual Suggestion was discussed in proposal</a:t>
            </a:r>
          </a:p>
        </p:txBody>
      </p:sp>
      <p:sp>
        <p:nvSpPr>
          <p:cNvPr id="1968" name="Shape 1968"/>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79.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970" name="Shape 1970"/>
          <p:cNvSpPr/>
          <p:nvPr>
            <p:ph type="title"/>
          </p:nvPr>
        </p:nvSpPr>
        <p:spPr>
          <a:xfrm>
            <a:off x="952500" y="88900"/>
            <a:ext cx="11099800" cy="2159000"/>
          </a:xfrm>
          <a:prstGeom prst="rect">
            <a:avLst/>
          </a:prstGeom>
        </p:spPr>
        <p:txBody>
          <a:bodyPr/>
          <a:lstStyle>
            <a:lvl1pPr algn="l">
              <a:defRPr b="1" sz="5000">
                <a:latin typeface="Helvetica"/>
                <a:ea typeface="Helvetica"/>
                <a:cs typeface="Helvetica"/>
                <a:sym typeface="Helvetica"/>
              </a:defRPr>
            </a:lvl1pPr>
          </a:lstStyle>
          <a:p>
            <a:pPr/>
            <a:r>
              <a:t>Mobile Context Tracker</a:t>
            </a:r>
          </a:p>
        </p:txBody>
      </p:sp>
      <p:sp>
        <p:nvSpPr>
          <p:cNvPr id="1971" name="Shape 1971"/>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1982" name="Group 1982"/>
          <p:cNvGrpSpPr/>
          <p:nvPr/>
        </p:nvGrpSpPr>
        <p:grpSpPr>
          <a:xfrm>
            <a:off x="504199" y="2823808"/>
            <a:ext cx="11996403" cy="3517926"/>
            <a:chOff x="0" y="0"/>
            <a:chExt cx="11996402" cy="3517925"/>
          </a:xfrm>
        </p:grpSpPr>
        <p:pic>
          <p:nvPicPr>
            <p:cNvPr id="1972" name="pasted-image.png"/>
            <p:cNvPicPr>
              <a:picLocks noChangeAspect="1"/>
            </p:cNvPicPr>
            <p:nvPr/>
          </p:nvPicPr>
          <p:blipFill>
            <a:blip r:embed="rId2">
              <a:extLst/>
            </a:blip>
            <a:stretch>
              <a:fillRect/>
            </a:stretch>
          </p:blipFill>
          <p:spPr>
            <a:xfrm>
              <a:off x="0" y="820453"/>
              <a:ext cx="1654910" cy="1654910"/>
            </a:xfrm>
            <a:prstGeom prst="rect">
              <a:avLst/>
            </a:prstGeom>
            <a:ln w="12700" cap="flat">
              <a:noFill/>
              <a:miter lim="400000"/>
            </a:ln>
            <a:effectLst/>
          </p:spPr>
        </p:pic>
        <p:sp>
          <p:nvSpPr>
            <p:cNvPr id="1973" name="Shape 1973"/>
            <p:cNvSpPr/>
            <p:nvPr/>
          </p:nvSpPr>
          <p:spPr>
            <a:xfrm>
              <a:off x="1696535" y="1217334"/>
              <a:ext cx="1446626" cy="861148"/>
            </a:xfrm>
            <a:prstGeom prst="rightArrow">
              <a:avLst>
                <a:gd name="adj1" fmla="val 32000"/>
                <a:gd name="adj2" fmla="val 94386"/>
              </a:avLst>
            </a:prstGeom>
            <a:blipFill rotWithShape="1">
              <a:blip r:embed="rId3"/>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p:spPr>
          <p:txBody>
            <a:bodyPr wrap="square" lIns="50800" tIns="50800" rIns="50800" bIns="50800" numCol="1" anchor="ctr">
              <a:noAutofit/>
            </a:bodyPr>
            <a:lstStyle/>
            <a:p>
              <a:pPr>
                <a:defRPr sz="2400">
                  <a:solidFill>
                    <a:srgbClr val="FFFFFF"/>
                  </a:solidFill>
                </a:defRPr>
              </a:pPr>
            </a:p>
          </p:txBody>
        </p:sp>
        <p:sp>
          <p:nvSpPr>
            <p:cNvPr id="1974" name="Shape 1974"/>
            <p:cNvSpPr/>
            <p:nvPr/>
          </p:nvSpPr>
          <p:spPr>
            <a:xfrm>
              <a:off x="3462781" y="253578"/>
              <a:ext cx="1270001" cy="1270001"/>
            </a:xfrm>
            <a:prstGeom prst="ellipse">
              <a:avLst/>
            </a:prstGeom>
            <a:solidFill>
              <a:schemeClr val="accent1"/>
            </a:solidFill>
            <a:ln w="12700" cap="flat">
              <a:noFill/>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b="1" sz="2400">
                  <a:solidFill>
                    <a:srgbClr val="FFFFFF"/>
                  </a:solidFill>
                  <a:latin typeface="Helvetica"/>
                  <a:ea typeface="Helvetica"/>
                  <a:cs typeface="Helvetica"/>
                  <a:sym typeface="Helvetica"/>
                </a:defRPr>
              </a:lvl1pPr>
            </a:lstStyle>
            <a:p>
              <a:pPr/>
              <a:r>
                <a:t>GPS</a:t>
              </a:r>
            </a:p>
          </p:txBody>
        </p:sp>
        <p:sp>
          <p:nvSpPr>
            <p:cNvPr id="1975" name="Shape 1975"/>
            <p:cNvSpPr/>
            <p:nvPr/>
          </p:nvSpPr>
          <p:spPr>
            <a:xfrm>
              <a:off x="3184786" y="1845908"/>
              <a:ext cx="1825991" cy="1270001"/>
            </a:xfrm>
            <a:prstGeom prst="ellipse">
              <a:avLst/>
            </a:prstGeom>
            <a:solidFill>
              <a:schemeClr val="accent2"/>
            </a:solidFill>
            <a:ln w="12700" cap="flat">
              <a:noFill/>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b="1" sz="2400">
                  <a:solidFill>
                    <a:srgbClr val="FFFFFF"/>
                  </a:solidFill>
                  <a:latin typeface="Helvetica"/>
                  <a:ea typeface="Helvetica"/>
                  <a:cs typeface="Helvetica"/>
                  <a:sym typeface="Helvetica"/>
                </a:defRPr>
              </a:lvl1pPr>
            </a:lstStyle>
            <a:p>
              <a:pPr/>
              <a:r>
                <a:t>Sensors</a:t>
              </a:r>
            </a:p>
          </p:txBody>
        </p:sp>
        <p:sp>
          <p:nvSpPr>
            <p:cNvPr id="1976" name="Shape 1976"/>
            <p:cNvSpPr/>
            <p:nvPr/>
          </p:nvSpPr>
          <p:spPr>
            <a:xfrm>
              <a:off x="2887116" y="0"/>
              <a:ext cx="2421331" cy="3517926"/>
            </a:xfrm>
            <a:prstGeom prst="ellipse">
              <a:avLst/>
            </a:prstGeom>
            <a:noFill/>
            <a:ln w="12700" cap="flat">
              <a:solidFill>
                <a:srgbClr val="000000"/>
              </a:solidFill>
              <a:custDash>
                <a:ds d="100000" sp="200000"/>
              </a:custDash>
              <a:round/>
            </a:ln>
            <a:effectLst>
              <a:outerShdw sx="100000" sy="100000" kx="0" ky="0" algn="b" rotWithShape="0" blurRad="38100" dist="25400" dir="5400000">
                <a:srgbClr val="000000">
                  <a:alpha val="50000"/>
                </a:srgbClr>
              </a:outerShdw>
            </a:effectLst>
          </p:spPr>
          <p:txBody>
            <a:bodyPr wrap="square" lIns="50800" tIns="50800" rIns="50800" bIns="50800" numCol="1" anchor="ctr">
              <a:noAutofit/>
            </a:bodyPr>
            <a:lstStyle/>
            <a:p>
              <a:pPr>
                <a:defRPr sz="2400">
                  <a:solidFill>
                    <a:srgbClr val="FFFFFF"/>
                  </a:solidFill>
                </a:defRPr>
              </a:pPr>
            </a:p>
          </p:txBody>
        </p:sp>
        <p:sp>
          <p:nvSpPr>
            <p:cNvPr id="1977" name="Shape 1977"/>
            <p:cNvSpPr/>
            <p:nvPr/>
          </p:nvSpPr>
          <p:spPr>
            <a:xfrm>
              <a:off x="5392568" y="1758962"/>
              <a:ext cx="2280008" cy="1"/>
            </a:xfrm>
            <a:prstGeom prst="line">
              <a:avLst/>
            </a:prstGeom>
            <a:noFill/>
            <a:ln w="76200" cap="flat">
              <a:solidFill>
                <a:srgbClr val="000000"/>
              </a:solidFill>
              <a:prstDash val="solid"/>
              <a:miter lim="400000"/>
              <a:tailEnd type="triangle" w="med" len="med"/>
            </a:ln>
            <a:effectLst/>
          </p:spPr>
          <p:txBody>
            <a:bodyPr wrap="square" lIns="50800" tIns="50800" rIns="50800" bIns="50800" numCol="1" anchor="ctr">
              <a:noAutofit/>
            </a:bodyPr>
            <a:lstStyle/>
            <a:p>
              <a:pPr>
                <a:defRPr sz="2400"/>
              </a:pPr>
            </a:p>
          </p:txBody>
        </p:sp>
        <p:pic>
          <p:nvPicPr>
            <p:cNvPr id="1978" name="pasted-image.png"/>
            <p:cNvPicPr>
              <a:picLocks noChangeAspect="1"/>
            </p:cNvPicPr>
            <p:nvPr/>
          </p:nvPicPr>
          <p:blipFill>
            <a:blip r:embed="rId4">
              <a:extLst/>
            </a:blip>
            <a:stretch>
              <a:fillRect/>
            </a:stretch>
          </p:blipFill>
          <p:spPr>
            <a:xfrm>
              <a:off x="5700229" y="924595"/>
              <a:ext cx="1446626" cy="1446626"/>
            </a:xfrm>
            <a:prstGeom prst="rect">
              <a:avLst/>
            </a:prstGeom>
            <a:ln w="12700" cap="flat">
              <a:noFill/>
              <a:miter lim="400000"/>
            </a:ln>
            <a:effectLst/>
          </p:spPr>
        </p:pic>
        <p:pic>
          <p:nvPicPr>
            <p:cNvPr id="1979" name="pasted-image.png"/>
            <p:cNvPicPr>
              <a:picLocks noChangeAspect="1"/>
            </p:cNvPicPr>
            <p:nvPr/>
          </p:nvPicPr>
          <p:blipFill>
            <a:blip r:embed="rId5">
              <a:extLst/>
            </a:blip>
            <a:stretch>
              <a:fillRect/>
            </a:stretch>
          </p:blipFill>
          <p:spPr>
            <a:xfrm>
              <a:off x="7528647" y="670940"/>
              <a:ext cx="1953936" cy="1953936"/>
            </a:xfrm>
            <a:prstGeom prst="rect">
              <a:avLst/>
            </a:prstGeom>
            <a:ln w="12700" cap="flat">
              <a:noFill/>
              <a:miter lim="400000"/>
            </a:ln>
            <a:effectLst/>
          </p:spPr>
        </p:pic>
        <p:pic>
          <p:nvPicPr>
            <p:cNvPr id="1980" name="pasted-image.png"/>
            <p:cNvPicPr>
              <a:picLocks noChangeAspect="1"/>
            </p:cNvPicPr>
            <p:nvPr/>
          </p:nvPicPr>
          <p:blipFill>
            <a:blip r:embed="rId6">
              <a:extLst/>
            </a:blip>
            <a:stretch>
              <a:fillRect/>
            </a:stretch>
          </p:blipFill>
          <p:spPr>
            <a:xfrm>
              <a:off x="10331718" y="815566"/>
              <a:ext cx="1664685" cy="1664684"/>
            </a:xfrm>
            <a:prstGeom prst="rect">
              <a:avLst/>
            </a:prstGeom>
            <a:ln w="12700" cap="flat">
              <a:noFill/>
              <a:miter lim="400000"/>
            </a:ln>
            <a:effectLst/>
          </p:spPr>
        </p:pic>
        <p:sp>
          <p:nvSpPr>
            <p:cNvPr id="1981" name="Shape 1981"/>
            <p:cNvSpPr/>
            <p:nvPr/>
          </p:nvSpPr>
          <p:spPr>
            <a:xfrm>
              <a:off x="9261392" y="1758962"/>
              <a:ext cx="975780" cy="1"/>
            </a:xfrm>
            <a:prstGeom prst="line">
              <a:avLst/>
            </a:prstGeom>
            <a:noFill/>
            <a:ln w="76200" cap="flat">
              <a:solidFill>
                <a:srgbClr val="000000"/>
              </a:solidFill>
              <a:prstDash val="solid"/>
              <a:miter lim="400000"/>
              <a:tailEnd type="triangle" w="med" len="med"/>
            </a:ln>
            <a:effectLst/>
          </p:spPr>
          <p:txBody>
            <a:bodyPr wrap="square" lIns="50800" tIns="50800" rIns="50800" bIns="50800" numCol="1" anchor="ctr">
              <a:noAutofit/>
            </a:bodyPr>
            <a:lstStyle/>
            <a:p>
              <a:pPr>
                <a:defRPr sz="2400"/>
              </a:pPr>
            </a:p>
          </p:txBody>
        </p:sp>
      </p:grpSp>
      <p:sp>
        <p:nvSpPr>
          <p:cNvPr id="1983" name="Shape 1983"/>
          <p:cNvSpPr/>
          <p:nvPr/>
        </p:nvSpPr>
        <p:spPr>
          <a:xfrm>
            <a:off x="3578206" y="6695532"/>
            <a:ext cx="6156255" cy="1511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Data is immediately encrypted and uploaded. Encryption uses AES, RSA with salt.</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56" name="Shape 356"/>
          <p:cNvSpPr/>
          <p:nvPr>
            <p:ph type="title"/>
          </p:nvPr>
        </p:nvSpPr>
        <p:spPr>
          <a:xfrm>
            <a:off x="596900" y="-80434"/>
            <a:ext cx="11099800" cy="2159001"/>
          </a:xfrm>
          <a:prstGeom prst="rect">
            <a:avLst/>
          </a:prstGeom>
        </p:spPr>
        <p:txBody>
          <a:bodyPr/>
          <a:lstStyle>
            <a:lvl1pPr algn="l">
              <a:defRPr b="1" sz="4700">
                <a:latin typeface="Helvetica"/>
                <a:ea typeface="Helvetica"/>
                <a:cs typeface="Helvetica"/>
                <a:sym typeface="Helvetica"/>
              </a:defRPr>
            </a:lvl1pPr>
          </a:lstStyle>
          <a:p>
            <a:pPr/>
            <a:r>
              <a:t>If Google goes down for 5 minutes…</a:t>
            </a:r>
          </a:p>
        </p:txBody>
      </p:sp>
      <p:sp>
        <p:nvSpPr>
          <p:cNvPr id="357" name="Shape 357"/>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58" name="Screen Shot 2016-11-09 at 18.47.54.png"/>
          <p:cNvPicPr>
            <a:picLocks noChangeAspect="1"/>
          </p:cNvPicPr>
          <p:nvPr/>
        </p:nvPicPr>
        <p:blipFill>
          <a:blip r:embed="rId2">
            <a:extLst/>
          </a:blip>
          <a:stretch>
            <a:fillRect/>
          </a:stretch>
        </p:blipFill>
        <p:spPr>
          <a:xfrm>
            <a:off x="5256597" y="1643504"/>
            <a:ext cx="7509020" cy="7098905"/>
          </a:xfrm>
          <a:prstGeom prst="rect">
            <a:avLst/>
          </a:prstGeom>
          <a:ln w="12700">
            <a:miter lim="400000"/>
          </a:ln>
        </p:spPr>
      </p:pic>
      <p:pic>
        <p:nvPicPr>
          <p:cNvPr id="359" name="pasted-image.png"/>
          <p:cNvPicPr>
            <a:picLocks noChangeAspect="1"/>
          </p:cNvPicPr>
          <p:nvPr/>
        </p:nvPicPr>
        <p:blipFill>
          <a:blip r:embed="rId3">
            <a:extLst/>
          </a:blip>
          <a:stretch>
            <a:fillRect/>
          </a:stretch>
        </p:blipFill>
        <p:spPr>
          <a:xfrm>
            <a:off x="569608" y="1677814"/>
            <a:ext cx="5702632" cy="3421579"/>
          </a:xfrm>
          <a:prstGeom prst="rect">
            <a:avLst/>
          </a:prstGeom>
          <a:ln w="12700">
            <a:miter lim="400000"/>
          </a:ln>
        </p:spPr>
      </p:pic>
      <p:pic>
        <p:nvPicPr>
          <p:cNvPr id="360" name="pasted-image.png"/>
          <p:cNvPicPr>
            <a:picLocks noChangeAspect="1"/>
          </p:cNvPicPr>
          <p:nvPr/>
        </p:nvPicPr>
        <p:blipFill>
          <a:blip r:embed="rId4">
            <a:extLst/>
          </a:blip>
          <a:stretch>
            <a:fillRect/>
          </a:stretch>
        </p:blipFill>
        <p:spPr>
          <a:xfrm>
            <a:off x="663869" y="4615316"/>
            <a:ext cx="5514110" cy="2275568"/>
          </a:xfrm>
          <a:prstGeom prst="rect">
            <a:avLst/>
          </a:prstGeom>
          <a:ln w="12700">
            <a:miter lim="400000"/>
          </a:ln>
        </p:spPr>
      </p:pic>
      <p:sp>
        <p:nvSpPr>
          <p:cNvPr id="361" name="Shape 361"/>
          <p:cNvSpPr/>
          <p:nvPr/>
        </p:nvSpPr>
        <p:spPr>
          <a:xfrm>
            <a:off x="1016416" y="7334246"/>
            <a:ext cx="4571168" cy="571508"/>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Internet traffic drops </a:t>
            </a:r>
            <a:r>
              <a:rPr b="1">
                <a:solidFill>
                  <a:schemeClr val="accent5"/>
                </a:solidFill>
                <a:latin typeface="Helvetica"/>
                <a:ea typeface="Helvetica"/>
                <a:cs typeface="Helvetica"/>
                <a:sym typeface="Helvetica"/>
              </a:rPr>
              <a:t>40%</a:t>
            </a:r>
          </a:p>
        </p:txBody>
      </p:sp>
    </p:spTree>
  </p:cSld>
  <p:clrMapOvr>
    <a:masterClrMapping/>
  </p:clrMapOvr>
  <p:transition xmlns:p14="http://schemas.microsoft.com/office/powerpoint/2010/main" spd="med" advClick="1"/>
</p:sld>
</file>

<file path=ppt/slides/slide180.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pic>
        <p:nvPicPr>
          <p:cNvPr id="1985" name="pasted-image.pdf"/>
          <p:cNvPicPr>
            <a:picLocks noChangeAspect="1"/>
          </p:cNvPicPr>
          <p:nvPr/>
        </p:nvPicPr>
        <p:blipFill>
          <a:blip r:embed="rId2">
            <a:extLst/>
          </a:blip>
          <a:stretch>
            <a:fillRect/>
          </a:stretch>
        </p:blipFill>
        <p:spPr>
          <a:xfrm>
            <a:off x="1505581" y="3376083"/>
            <a:ext cx="9993638" cy="5547194"/>
          </a:xfrm>
          <a:prstGeom prst="rect">
            <a:avLst/>
          </a:prstGeom>
          <a:ln w="12700">
            <a:miter lim="400000"/>
          </a:ln>
        </p:spPr>
      </p:pic>
      <p:sp>
        <p:nvSpPr>
          <p:cNvPr id="1986" name="Shape 1986"/>
          <p:cNvSpPr/>
          <p:nvPr/>
        </p:nvSpPr>
        <p:spPr>
          <a:xfrm>
            <a:off x="449857" y="1950578"/>
            <a:ext cx="12105085" cy="168684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defRPr b="1" sz="3600">
                <a:latin typeface="Arial"/>
                <a:ea typeface="Arial"/>
                <a:cs typeface="Arial"/>
                <a:sym typeface="Arial"/>
              </a:defRPr>
            </a:lvl1pPr>
          </a:lstStyle>
          <a:p>
            <a:pPr/>
            <a:r>
              <a:t>The task is to provide suggestions based on both user preferences and contexts</a:t>
            </a:r>
          </a:p>
        </p:txBody>
      </p:sp>
      <p:sp>
        <p:nvSpPr>
          <p:cNvPr id="1987" name="Shape 1987"/>
          <p:cNvSpPr/>
          <p:nvPr>
            <p:ph type="title"/>
          </p:nvPr>
        </p:nvSpPr>
        <p:spPr>
          <a:xfrm>
            <a:off x="952500" y="88900"/>
            <a:ext cx="11099800" cy="2159000"/>
          </a:xfrm>
          <a:prstGeom prst="rect">
            <a:avLst/>
          </a:prstGeom>
        </p:spPr>
        <p:txBody>
          <a:bodyPr/>
          <a:lstStyle>
            <a:lvl1pPr algn="l">
              <a:defRPr b="1" sz="5000">
                <a:latin typeface="Helvetica"/>
                <a:ea typeface="Helvetica"/>
                <a:cs typeface="Helvetica"/>
                <a:sym typeface="Helvetica"/>
              </a:defRPr>
            </a:lvl1pPr>
          </a:lstStyle>
          <a:p>
            <a:pPr/>
            <a:r>
              <a:t>Contextual Suggestion</a:t>
            </a:r>
          </a:p>
        </p:txBody>
      </p:sp>
      <p:sp>
        <p:nvSpPr>
          <p:cNvPr id="1988" name="Shape 198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989" name="Shape 1989"/>
          <p:cNvSpPr/>
          <p:nvPr/>
        </p:nvSpPr>
        <p:spPr>
          <a:xfrm>
            <a:off x="1259060" y="3401483"/>
            <a:ext cx="2223214" cy="5461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900">
                <a:latin typeface="Helvetica"/>
                <a:ea typeface="Helvetica"/>
                <a:cs typeface="Helvetica"/>
                <a:sym typeface="Helvetica"/>
              </a:defRPr>
            </a:lvl1pPr>
          </a:lstStyle>
          <a:p>
            <a:pPr/>
            <a:r>
              <a:t>Preferences</a:t>
            </a:r>
          </a:p>
        </p:txBody>
      </p:sp>
    </p:spTree>
  </p:cSld>
  <p:clrMapOvr>
    <a:masterClrMapping/>
  </p:clrMapOvr>
  <p:transition xmlns:p14="http://schemas.microsoft.com/office/powerpoint/2010/main" spd="med" advClick="1"/>
</p:sld>
</file>

<file path=ppt/slides/slide181.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991" name="Shape 1991"/>
          <p:cNvSpPr/>
          <p:nvPr>
            <p:ph type="title"/>
          </p:nvPr>
        </p:nvSpPr>
        <p:spPr>
          <a:xfrm>
            <a:off x="952500" y="88900"/>
            <a:ext cx="11099800" cy="2159000"/>
          </a:xfrm>
          <a:prstGeom prst="rect">
            <a:avLst/>
          </a:prstGeom>
        </p:spPr>
        <p:txBody>
          <a:bodyPr/>
          <a:lstStyle>
            <a:lvl1pPr algn="l">
              <a:defRPr b="1" sz="4000">
                <a:latin typeface="Helvetica"/>
                <a:ea typeface="Helvetica"/>
                <a:cs typeface="Helvetica"/>
                <a:sym typeface="Helvetica"/>
              </a:defRPr>
            </a:lvl1pPr>
          </a:lstStyle>
          <a:p>
            <a:pPr/>
            <a:r>
              <a:t>What are the Contexts and Why Long-term?</a:t>
            </a:r>
          </a:p>
        </p:txBody>
      </p:sp>
      <p:sp>
        <p:nvSpPr>
          <p:cNvPr id="1992" name="Shape 1992"/>
          <p:cNvSpPr/>
          <p:nvPr/>
        </p:nvSpPr>
        <p:spPr>
          <a:xfrm flipV="1">
            <a:off x="6502400" y="1981811"/>
            <a:ext cx="1" cy="4782592"/>
          </a:xfrm>
          <a:prstGeom prst="line">
            <a:avLst/>
          </a:prstGeom>
          <a:ln w="63500">
            <a:solidFill>
              <a:srgbClr val="53585F"/>
            </a:solidFill>
            <a:prstDash val="sysDot"/>
            <a:miter lim="400000"/>
          </a:ln>
        </p:spPr>
        <p:txBody>
          <a:bodyPr lIns="50800" tIns="50800" rIns="50800" bIns="50800" anchor="ctr"/>
          <a:lstStyle/>
          <a:p>
            <a:pPr>
              <a:defRPr sz="2400"/>
            </a:pPr>
          </a:p>
        </p:txBody>
      </p:sp>
      <p:sp>
        <p:nvSpPr>
          <p:cNvPr id="1993" name="Shape 1993"/>
          <p:cNvSpPr/>
          <p:nvPr/>
        </p:nvSpPr>
        <p:spPr>
          <a:xfrm>
            <a:off x="814070" y="3687233"/>
            <a:ext cx="5631700"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82763" indent="-382763" algn="l">
              <a:buSzPct val="75000"/>
              <a:buChar char="•"/>
            </a:pPr>
            <a:r>
              <a:t>Geolocation &amp; Time</a:t>
            </a:r>
          </a:p>
          <a:p>
            <a:pPr marL="382763" indent="-382763" algn="l">
              <a:buSzPct val="75000"/>
              <a:buChar char="•"/>
            </a:pPr>
            <a:r>
              <a:t>User Profile from Preferences</a:t>
            </a:r>
          </a:p>
        </p:txBody>
      </p:sp>
      <p:sp>
        <p:nvSpPr>
          <p:cNvPr id="1994" name="Shape 1994"/>
          <p:cNvSpPr/>
          <p:nvPr/>
        </p:nvSpPr>
        <p:spPr>
          <a:xfrm>
            <a:off x="2479180" y="2307166"/>
            <a:ext cx="1768804"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i="1" sz="3500" u="sng">
                <a:solidFill>
                  <a:schemeClr val="accent1"/>
                </a:solidFill>
                <a:latin typeface="Helvetica"/>
                <a:ea typeface="Helvetica"/>
                <a:cs typeface="Helvetica"/>
                <a:sym typeface="Helvetica"/>
              </a:defRPr>
            </a:lvl1pPr>
          </a:lstStyle>
          <a:p>
            <a:pPr/>
            <a:r>
              <a:t>Context</a:t>
            </a:r>
          </a:p>
        </p:txBody>
      </p:sp>
      <p:sp>
        <p:nvSpPr>
          <p:cNvPr id="1995" name="Shape 1995"/>
          <p:cNvSpPr/>
          <p:nvPr/>
        </p:nvSpPr>
        <p:spPr>
          <a:xfrm>
            <a:off x="8609269" y="2307166"/>
            <a:ext cx="2402565"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i="1" sz="3500" u="sng">
                <a:solidFill>
                  <a:schemeClr val="accent2"/>
                </a:solidFill>
                <a:latin typeface="Helvetica"/>
                <a:ea typeface="Helvetica"/>
                <a:cs typeface="Helvetica"/>
                <a:sym typeface="Helvetica"/>
              </a:defRPr>
            </a:lvl1pPr>
          </a:lstStyle>
          <a:p>
            <a:pPr/>
            <a:r>
              <a:t>Long-Term</a:t>
            </a:r>
          </a:p>
        </p:txBody>
      </p:sp>
      <p:sp>
        <p:nvSpPr>
          <p:cNvPr id="1996" name="Shape 1996"/>
          <p:cNvSpPr/>
          <p:nvPr/>
        </p:nvSpPr>
        <p:spPr>
          <a:xfrm>
            <a:off x="7038599" y="3687233"/>
            <a:ext cx="5543906"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82763" indent="-382763" algn="l">
              <a:buSzPct val="75000"/>
              <a:buChar char="•"/>
            </a:pPr>
            <a:r>
              <a:t>Assumption: profile is static </a:t>
            </a:r>
          </a:p>
          <a:p>
            <a:pPr algn="l"/>
            <a:r>
              <a:t>(will not change over time)</a:t>
            </a:r>
          </a:p>
        </p:txBody>
      </p:sp>
      <p:sp>
        <p:nvSpPr>
          <p:cNvPr id="1997" name="Shape 1997"/>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300"/>
                                  </p:stCondLst>
                                  <p:iterate type="el" backwards="0">
                                    <p:tmAbs val="0"/>
                                  </p:iterate>
                                  <p:childTnLst>
                                    <p:set>
                                      <p:cBhvr>
                                        <p:cTn id="6" fill="hold"/>
                                        <p:tgtEl>
                                          <p:spTgt spid="1996"/>
                                        </p:tgtEl>
                                        <p:attrNameLst>
                                          <p:attrName>style.visibility</p:attrName>
                                        </p:attrNameLst>
                                      </p:cBhvr>
                                      <p:to>
                                        <p:strVal val="visible"/>
                                      </p:to>
                                    </p:set>
                                    <p:animEffect filter="dissolve" transition="in">
                                      <p:cBhvr>
                                        <p:cTn id="7" dur="1000"/>
                                        <p:tgtEl>
                                          <p:spTgt spid="19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96" grpId="1"/>
    </p:bldLst>
  </p:timing>
</p:sld>
</file>

<file path=ppt/slides/slide182.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999" name="Shape 1999"/>
          <p:cNvSpPr/>
          <p:nvPr>
            <p:ph type="title"/>
          </p:nvPr>
        </p:nvSpPr>
        <p:spPr>
          <a:xfrm>
            <a:off x="952500" y="2650066"/>
            <a:ext cx="11099800" cy="3911601"/>
          </a:xfrm>
          <a:prstGeom prst="rect">
            <a:avLst/>
          </a:prstGeom>
        </p:spPr>
        <p:txBody>
          <a:bodyPr/>
          <a:lstStyle/>
          <a:p>
            <a:pPr>
              <a:defRPr b="1" sz="4500">
                <a:latin typeface="Helvetica"/>
                <a:ea typeface="Helvetica"/>
                <a:cs typeface="Helvetica"/>
                <a:sym typeface="Helvetica"/>
              </a:defRPr>
            </a:pPr>
            <a:r>
              <a:rPr>
                <a:solidFill>
                  <a:schemeClr val="accent1"/>
                </a:solidFill>
              </a:rPr>
              <a:t>The First Method</a:t>
            </a:r>
            <a:r>
              <a:t>  </a:t>
            </a:r>
          </a:p>
          <a:p>
            <a:pPr>
              <a:defRPr b="1" sz="4500">
                <a:latin typeface="Helvetica"/>
                <a:ea typeface="Helvetica"/>
                <a:cs typeface="Helvetica"/>
                <a:sym typeface="Helvetica"/>
              </a:defRPr>
            </a:pPr>
          </a:p>
          <a:p>
            <a:pPr>
              <a:defRPr b="1" sz="4500">
                <a:latin typeface="Helvetica"/>
                <a:ea typeface="Helvetica"/>
                <a:cs typeface="Helvetica"/>
                <a:sym typeface="Helvetica"/>
              </a:defRPr>
            </a:pPr>
            <a:r>
              <a:t>Using Similarity Between Candidates and Example Suggestions to Find What User Likes [TREC12]</a:t>
            </a:r>
          </a:p>
        </p:txBody>
      </p:sp>
      <p:sp>
        <p:nvSpPr>
          <p:cNvPr id="2000" name="Shape 2000"/>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83.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02" name="Shape 2002"/>
          <p:cNvSpPr/>
          <p:nvPr>
            <p:ph type="title"/>
          </p:nvPr>
        </p:nvSpPr>
        <p:spPr>
          <a:xfrm>
            <a:off x="952500" y="88900"/>
            <a:ext cx="11099800" cy="2159000"/>
          </a:xfrm>
          <a:prstGeom prst="rect">
            <a:avLst/>
          </a:prstGeom>
        </p:spPr>
        <p:txBody>
          <a:bodyPr/>
          <a:lstStyle>
            <a:lvl1pPr algn="l">
              <a:defRPr b="1" sz="3000">
                <a:latin typeface="Helvetica"/>
                <a:ea typeface="Helvetica"/>
                <a:cs typeface="Helvetica"/>
                <a:sym typeface="Helvetica"/>
              </a:defRPr>
            </a:lvl1pPr>
          </a:lstStyle>
          <a:p>
            <a:pPr/>
            <a:r>
              <a:t>Similarity Between Candidates and Example Suggestions</a:t>
            </a:r>
          </a:p>
        </p:txBody>
      </p:sp>
      <p:pic>
        <p:nvPicPr>
          <p:cNvPr id="2003" name="pasted-image.pdf"/>
          <p:cNvPicPr>
            <a:picLocks noChangeAspect="1"/>
          </p:cNvPicPr>
          <p:nvPr/>
        </p:nvPicPr>
        <p:blipFill>
          <a:blip r:embed="rId2">
            <a:extLst/>
          </a:blip>
          <a:stretch>
            <a:fillRect/>
          </a:stretch>
        </p:blipFill>
        <p:spPr>
          <a:xfrm>
            <a:off x="2527300" y="3168650"/>
            <a:ext cx="7950200" cy="3416300"/>
          </a:xfrm>
          <a:prstGeom prst="rect">
            <a:avLst/>
          </a:prstGeom>
          <a:ln w="12700">
            <a:miter lim="400000"/>
          </a:ln>
        </p:spPr>
      </p:pic>
      <p:sp>
        <p:nvSpPr>
          <p:cNvPr id="2004" name="Shape 2004"/>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84.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pic>
        <p:nvPicPr>
          <p:cNvPr id="2006" name="pasted-image.pdf"/>
          <p:cNvPicPr>
            <a:picLocks noChangeAspect="1"/>
          </p:cNvPicPr>
          <p:nvPr/>
        </p:nvPicPr>
        <p:blipFill>
          <a:blip r:embed="rId2">
            <a:extLst/>
          </a:blip>
          <a:stretch>
            <a:fillRect/>
          </a:stretch>
        </p:blipFill>
        <p:spPr>
          <a:xfrm>
            <a:off x="2527300" y="3168650"/>
            <a:ext cx="7950200" cy="3416300"/>
          </a:xfrm>
          <a:prstGeom prst="rect">
            <a:avLst/>
          </a:prstGeom>
          <a:ln w="12700">
            <a:miter lim="400000"/>
          </a:ln>
        </p:spPr>
      </p:pic>
      <p:sp>
        <p:nvSpPr>
          <p:cNvPr id="2007" name="Shape 2007"/>
          <p:cNvSpPr/>
          <p:nvPr/>
        </p:nvSpPr>
        <p:spPr>
          <a:xfrm>
            <a:off x="1394866" y="6906683"/>
            <a:ext cx="10215068"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Compare the Candidates with ALL Example Suggestions</a:t>
            </a:r>
          </a:p>
          <a:p>
            <a:pPr marL="382763" indent="-382763" algn="l">
              <a:buSzPct val="75000"/>
              <a:buChar char="•"/>
            </a:pPr>
            <a:r>
              <a:t>Positive Similarity</a:t>
            </a:r>
          </a:p>
          <a:p>
            <a:pPr marL="382763" indent="-382763" algn="l">
              <a:buSzPct val="75000"/>
              <a:buChar char="•"/>
            </a:pPr>
            <a:r>
              <a:t>Negative Similarity</a:t>
            </a:r>
          </a:p>
        </p:txBody>
      </p:sp>
      <p:sp>
        <p:nvSpPr>
          <p:cNvPr id="2008" name="Shape 2008"/>
          <p:cNvSpPr/>
          <p:nvPr>
            <p:ph type="title"/>
          </p:nvPr>
        </p:nvSpPr>
        <p:spPr>
          <a:xfrm>
            <a:off x="952500" y="88900"/>
            <a:ext cx="11099800" cy="2159000"/>
          </a:xfrm>
          <a:prstGeom prst="rect">
            <a:avLst/>
          </a:prstGeom>
        </p:spPr>
        <p:txBody>
          <a:bodyPr/>
          <a:lstStyle>
            <a:lvl1pPr algn="l">
              <a:defRPr b="1" sz="3000">
                <a:latin typeface="Helvetica"/>
                <a:ea typeface="Helvetica"/>
                <a:cs typeface="Helvetica"/>
                <a:sym typeface="Helvetica"/>
              </a:defRPr>
            </a:lvl1pPr>
          </a:lstStyle>
          <a:p>
            <a:pPr/>
            <a:r>
              <a:t>Similarity Between Candidates and Example Suggestions</a:t>
            </a:r>
          </a:p>
        </p:txBody>
      </p:sp>
      <p:sp>
        <p:nvSpPr>
          <p:cNvPr id="2009" name="Shape 2009"/>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85.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pic>
        <p:nvPicPr>
          <p:cNvPr id="2011" name="pasted-image.pdf"/>
          <p:cNvPicPr>
            <a:picLocks noChangeAspect="1"/>
          </p:cNvPicPr>
          <p:nvPr/>
        </p:nvPicPr>
        <p:blipFill>
          <a:blip r:embed="rId2">
            <a:extLst/>
          </a:blip>
          <a:stretch>
            <a:fillRect/>
          </a:stretch>
        </p:blipFill>
        <p:spPr>
          <a:xfrm>
            <a:off x="2527300" y="3168650"/>
            <a:ext cx="7950200" cy="3416300"/>
          </a:xfrm>
          <a:prstGeom prst="rect">
            <a:avLst/>
          </a:prstGeom>
          <a:ln w="12700">
            <a:miter lim="400000"/>
          </a:ln>
        </p:spPr>
      </p:pic>
      <p:pic>
        <p:nvPicPr>
          <p:cNvPr id="2012" name="Screen Shot 2016-10-30 at 13.32.19.png"/>
          <p:cNvPicPr>
            <a:picLocks noChangeAspect="1"/>
          </p:cNvPicPr>
          <p:nvPr/>
        </p:nvPicPr>
        <p:blipFill>
          <a:blip r:embed="rId3">
            <a:extLst/>
          </a:blip>
          <a:stretch>
            <a:fillRect/>
          </a:stretch>
        </p:blipFill>
        <p:spPr>
          <a:xfrm>
            <a:off x="1445019" y="7099300"/>
            <a:ext cx="10890915" cy="1447800"/>
          </a:xfrm>
          <a:prstGeom prst="rect">
            <a:avLst/>
          </a:prstGeom>
          <a:ln w="12700">
            <a:miter lim="400000"/>
          </a:ln>
        </p:spPr>
      </p:pic>
      <p:sp>
        <p:nvSpPr>
          <p:cNvPr id="2013" name="Shape 2013"/>
          <p:cNvSpPr/>
          <p:nvPr>
            <p:ph type="title"/>
          </p:nvPr>
        </p:nvSpPr>
        <p:spPr>
          <a:xfrm>
            <a:off x="952500" y="88900"/>
            <a:ext cx="11099800" cy="2159000"/>
          </a:xfrm>
          <a:prstGeom prst="rect">
            <a:avLst/>
          </a:prstGeom>
        </p:spPr>
        <p:txBody>
          <a:bodyPr/>
          <a:lstStyle>
            <a:lvl1pPr algn="l">
              <a:defRPr b="1" sz="3000">
                <a:latin typeface="Helvetica"/>
                <a:ea typeface="Helvetica"/>
                <a:cs typeface="Helvetica"/>
                <a:sym typeface="Helvetica"/>
              </a:defRPr>
            </a:lvl1pPr>
          </a:lstStyle>
          <a:p>
            <a:pPr/>
            <a:r>
              <a:t>Similarity Between Candidates and Example Suggestions</a:t>
            </a:r>
          </a:p>
        </p:txBody>
      </p:sp>
      <p:sp>
        <p:nvSpPr>
          <p:cNvPr id="2014" name="Shape 2014"/>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86.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16" name="Shape 2016"/>
          <p:cNvSpPr/>
          <p:nvPr>
            <p:ph type="title"/>
          </p:nvPr>
        </p:nvSpPr>
        <p:spPr>
          <a:xfrm>
            <a:off x="952500" y="88900"/>
            <a:ext cx="11099800" cy="2159000"/>
          </a:xfrm>
          <a:prstGeom prst="rect">
            <a:avLst/>
          </a:prstGeom>
        </p:spPr>
        <p:txBody>
          <a:bodyPr/>
          <a:lstStyle>
            <a:lvl1pPr algn="l">
              <a:defRPr b="1" sz="4000">
                <a:latin typeface="Helvetica"/>
                <a:ea typeface="Helvetica"/>
                <a:cs typeface="Helvetica"/>
                <a:sym typeface="Helvetica"/>
              </a:defRPr>
            </a:lvl1pPr>
          </a:lstStyle>
          <a:p>
            <a:pPr/>
            <a:r>
              <a:t>How to compute the similarity</a:t>
            </a:r>
          </a:p>
        </p:txBody>
      </p:sp>
      <p:sp>
        <p:nvSpPr>
          <p:cNvPr id="2017" name="Shape 2017"/>
          <p:cNvSpPr/>
          <p:nvPr/>
        </p:nvSpPr>
        <p:spPr>
          <a:xfrm>
            <a:off x="1243119" y="2514600"/>
            <a:ext cx="340656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82763" indent="-382763" algn="l">
              <a:buSzPct val="75000"/>
              <a:buChar char="•"/>
              <a:defRPr b="1">
                <a:latin typeface="Helvetica"/>
                <a:ea typeface="Helvetica"/>
                <a:cs typeface="Helvetica"/>
                <a:sym typeface="Helvetica"/>
              </a:defRPr>
            </a:lvl1pPr>
          </a:lstStyle>
          <a:p>
            <a:pPr/>
            <a:r>
              <a:t>Using Category</a:t>
            </a:r>
          </a:p>
        </p:txBody>
      </p:sp>
      <p:sp>
        <p:nvSpPr>
          <p:cNvPr id="2018" name="Shape 2018"/>
          <p:cNvSpPr/>
          <p:nvPr/>
        </p:nvSpPr>
        <p:spPr>
          <a:xfrm>
            <a:off x="1267493" y="5007471"/>
            <a:ext cx="386581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82763" indent="-382763" algn="l">
              <a:buSzPct val="75000"/>
              <a:buChar char="•"/>
              <a:defRPr b="1">
                <a:latin typeface="Helvetica"/>
                <a:ea typeface="Helvetica"/>
                <a:cs typeface="Helvetica"/>
                <a:sym typeface="Helvetica"/>
              </a:defRPr>
            </a:lvl1pPr>
          </a:lstStyle>
          <a:p>
            <a:pPr/>
            <a:r>
              <a:t>Using Description</a:t>
            </a:r>
          </a:p>
        </p:txBody>
      </p:sp>
      <p:pic>
        <p:nvPicPr>
          <p:cNvPr id="2019" name="Screen Shot 2016-10-30 at 13.34.12.png"/>
          <p:cNvPicPr>
            <a:picLocks noChangeAspect="1"/>
          </p:cNvPicPr>
          <p:nvPr/>
        </p:nvPicPr>
        <p:blipFill>
          <a:blip r:embed="rId2">
            <a:extLst/>
          </a:blip>
          <a:stretch>
            <a:fillRect/>
          </a:stretch>
        </p:blipFill>
        <p:spPr>
          <a:xfrm>
            <a:off x="2747600" y="6133488"/>
            <a:ext cx="7509600" cy="515989"/>
          </a:xfrm>
          <a:prstGeom prst="rect">
            <a:avLst/>
          </a:prstGeom>
          <a:ln w="12700">
            <a:miter lim="400000"/>
          </a:ln>
        </p:spPr>
      </p:pic>
      <p:pic>
        <p:nvPicPr>
          <p:cNvPr id="2020" name="Screen Shot 2016-10-30 at 21.23.24.png"/>
          <p:cNvPicPr>
            <a:picLocks noChangeAspect="1"/>
          </p:cNvPicPr>
          <p:nvPr/>
        </p:nvPicPr>
        <p:blipFill>
          <a:blip r:embed="rId3">
            <a:extLst/>
          </a:blip>
          <a:stretch>
            <a:fillRect/>
          </a:stretch>
        </p:blipFill>
        <p:spPr>
          <a:xfrm>
            <a:off x="2049627" y="3439761"/>
            <a:ext cx="8905546" cy="1214050"/>
          </a:xfrm>
          <a:prstGeom prst="rect">
            <a:avLst/>
          </a:prstGeom>
          <a:ln w="12700">
            <a:miter lim="400000"/>
          </a:ln>
        </p:spPr>
      </p:pic>
      <p:sp>
        <p:nvSpPr>
          <p:cNvPr id="2021" name="Shape 2021"/>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87.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23" name="Shape 2023"/>
          <p:cNvSpPr/>
          <p:nvPr>
            <p:ph type="title"/>
          </p:nvPr>
        </p:nvSpPr>
        <p:spPr>
          <a:xfrm>
            <a:off x="952500" y="2531533"/>
            <a:ext cx="11099800" cy="3911601"/>
          </a:xfrm>
          <a:prstGeom prst="rect">
            <a:avLst/>
          </a:prstGeom>
        </p:spPr>
        <p:txBody>
          <a:bodyPr/>
          <a:lstStyle/>
          <a:p>
            <a:pPr defTabSz="566674">
              <a:defRPr b="1" sz="4365">
                <a:latin typeface="Helvetica"/>
                <a:ea typeface="Helvetica"/>
                <a:cs typeface="Helvetica"/>
                <a:sym typeface="Helvetica"/>
              </a:defRPr>
            </a:pPr>
            <a:r>
              <a:rPr>
                <a:solidFill>
                  <a:schemeClr val="accent1"/>
                </a:solidFill>
              </a:rPr>
              <a:t>The Second Method</a:t>
            </a:r>
            <a:r>
              <a:t>  </a:t>
            </a:r>
          </a:p>
          <a:p>
            <a:pPr defTabSz="566674">
              <a:defRPr b="1" sz="4365">
                <a:latin typeface="Helvetica"/>
                <a:ea typeface="Helvetica"/>
                <a:cs typeface="Helvetica"/>
                <a:sym typeface="Helvetica"/>
              </a:defRPr>
            </a:pPr>
          </a:p>
          <a:p>
            <a:pPr defTabSz="566674">
              <a:defRPr b="1" sz="4365">
                <a:latin typeface="Helvetica"/>
                <a:ea typeface="Helvetica"/>
                <a:cs typeface="Helvetica"/>
                <a:sym typeface="Helvetica"/>
              </a:defRPr>
            </a:pPr>
            <a:r>
              <a:t>Leverage Opinions from Similar Users to Capture Why User Likes [TREC13,TREC14,TREC15,ICTIR13,IRJ15]</a:t>
            </a:r>
          </a:p>
        </p:txBody>
      </p:sp>
      <p:sp>
        <p:nvSpPr>
          <p:cNvPr id="2024" name="Shape 2024"/>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88.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pic>
        <p:nvPicPr>
          <p:cNvPr id="2026" name="Screen Shot 2016-10-30 at 20.57.00.png"/>
          <p:cNvPicPr>
            <a:picLocks noChangeAspect="1"/>
          </p:cNvPicPr>
          <p:nvPr/>
        </p:nvPicPr>
        <p:blipFill>
          <a:blip r:embed="rId2">
            <a:extLst/>
          </a:blip>
          <a:stretch>
            <a:fillRect/>
          </a:stretch>
        </p:blipFill>
        <p:spPr>
          <a:xfrm>
            <a:off x="9245610" y="4026403"/>
            <a:ext cx="3712624" cy="613095"/>
          </a:xfrm>
          <a:prstGeom prst="rect">
            <a:avLst/>
          </a:prstGeom>
          <a:ln w="12700">
            <a:miter lim="400000"/>
          </a:ln>
        </p:spPr>
      </p:pic>
      <p:pic>
        <p:nvPicPr>
          <p:cNvPr id="2027" name="pasted-image.pdf"/>
          <p:cNvPicPr>
            <a:picLocks noChangeAspect="1"/>
          </p:cNvPicPr>
          <p:nvPr/>
        </p:nvPicPr>
        <p:blipFill>
          <a:blip r:embed="rId3">
            <a:extLst/>
          </a:blip>
          <a:stretch>
            <a:fillRect/>
          </a:stretch>
        </p:blipFill>
        <p:spPr>
          <a:xfrm>
            <a:off x="378564" y="2192866"/>
            <a:ext cx="10385005" cy="6671931"/>
          </a:xfrm>
          <a:prstGeom prst="rect">
            <a:avLst/>
          </a:prstGeom>
          <a:ln w="12700">
            <a:miter lim="400000"/>
          </a:ln>
        </p:spPr>
      </p:pic>
      <p:sp>
        <p:nvSpPr>
          <p:cNvPr id="2028" name="Shape 2028"/>
          <p:cNvSpPr/>
          <p:nvPr/>
        </p:nvSpPr>
        <p:spPr>
          <a:xfrm>
            <a:off x="952500" y="46566"/>
            <a:ext cx="11099800"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lgn="l">
              <a:defRPr b="1" sz="4000">
                <a:latin typeface="Helvetica"/>
                <a:ea typeface="Helvetica"/>
                <a:cs typeface="Helvetica"/>
                <a:sym typeface="Helvetica"/>
              </a:defRPr>
            </a:lvl1pPr>
          </a:lstStyle>
          <a:p>
            <a:pPr/>
            <a:r>
              <a:t>Using Opinions to Build User Profile</a:t>
            </a:r>
          </a:p>
        </p:txBody>
      </p:sp>
      <p:pic>
        <p:nvPicPr>
          <p:cNvPr id="2029" name="Screen Shot 2016-10-30 at 20.58.18.png"/>
          <p:cNvPicPr>
            <a:picLocks noChangeAspect="1"/>
          </p:cNvPicPr>
          <p:nvPr/>
        </p:nvPicPr>
        <p:blipFill>
          <a:blip r:embed="rId4">
            <a:extLst/>
          </a:blip>
          <a:stretch>
            <a:fillRect/>
          </a:stretch>
        </p:blipFill>
        <p:spPr>
          <a:xfrm>
            <a:off x="8710093" y="5881080"/>
            <a:ext cx="3712624" cy="599173"/>
          </a:xfrm>
          <a:prstGeom prst="rect">
            <a:avLst/>
          </a:prstGeom>
          <a:ln w="12700">
            <a:miter lim="400000"/>
          </a:ln>
        </p:spPr>
      </p:pic>
      <p:sp>
        <p:nvSpPr>
          <p:cNvPr id="2030" name="Shape 2030"/>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89.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32" name="Shape 2032"/>
          <p:cNvSpPr/>
          <p:nvPr/>
        </p:nvSpPr>
        <p:spPr>
          <a:xfrm>
            <a:off x="952500" y="46566"/>
            <a:ext cx="11099800"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lgn="l">
              <a:defRPr b="1" sz="3900">
                <a:latin typeface="Helvetica"/>
                <a:ea typeface="Helvetica"/>
                <a:cs typeface="Helvetica"/>
                <a:sym typeface="Helvetica"/>
              </a:defRPr>
            </a:lvl1pPr>
          </a:lstStyle>
          <a:p>
            <a:pPr/>
            <a:r>
              <a:t>Using the similar strategy to model candidates</a:t>
            </a:r>
          </a:p>
        </p:txBody>
      </p:sp>
      <p:pic>
        <p:nvPicPr>
          <p:cNvPr id="2033" name="pasted-image.pdf"/>
          <p:cNvPicPr>
            <a:picLocks noChangeAspect="1"/>
          </p:cNvPicPr>
          <p:nvPr/>
        </p:nvPicPr>
        <p:blipFill>
          <a:blip r:embed="rId2">
            <a:extLst/>
          </a:blip>
          <a:stretch>
            <a:fillRect/>
          </a:stretch>
        </p:blipFill>
        <p:spPr>
          <a:xfrm>
            <a:off x="1280200" y="1983316"/>
            <a:ext cx="10444400" cy="6978070"/>
          </a:xfrm>
          <a:prstGeom prst="rect">
            <a:avLst/>
          </a:prstGeom>
          <a:ln w="12700">
            <a:miter lim="400000"/>
          </a:ln>
        </p:spPr>
      </p:pic>
      <p:pic>
        <p:nvPicPr>
          <p:cNvPr id="2034" name="Screen Shot 2016-10-30 at 20.59.41.png"/>
          <p:cNvPicPr>
            <a:picLocks noChangeAspect="1"/>
          </p:cNvPicPr>
          <p:nvPr/>
        </p:nvPicPr>
        <p:blipFill>
          <a:blip r:embed="rId3">
            <a:extLst/>
          </a:blip>
          <a:stretch>
            <a:fillRect/>
          </a:stretch>
        </p:blipFill>
        <p:spPr>
          <a:xfrm>
            <a:off x="9721630" y="4718210"/>
            <a:ext cx="1603839" cy="367981"/>
          </a:xfrm>
          <a:prstGeom prst="rect">
            <a:avLst/>
          </a:prstGeom>
          <a:ln w="12700">
            <a:miter lim="400000"/>
          </a:ln>
        </p:spPr>
      </p:pic>
      <p:pic>
        <p:nvPicPr>
          <p:cNvPr id="2035" name="Screen Shot 2016-10-30 at 20.59.53.png"/>
          <p:cNvPicPr>
            <a:picLocks noChangeAspect="1"/>
          </p:cNvPicPr>
          <p:nvPr/>
        </p:nvPicPr>
        <p:blipFill>
          <a:blip r:embed="rId4">
            <a:extLst/>
          </a:blip>
          <a:stretch>
            <a:fillRect/>
          </a:stretch>
        </p:blipFill>
        <p:spPr>
          <a:xfrm>
            <a:off x="9721630" y="5392447"/>
            <a:ext cx="1603839" cy="388914"/>
          </a:xfrm>
          <a:prstGeom prst="rect">
            <a:avLst/>
          </a:prstGeom>
          <a:ln w="12700">
            <a:miter lim="400000"/>
          </a:ln>
        </p:spPr>
      </p:pic>
      <p:sp>
        <p:nvSpPr>
          <p:cNvPr id="2036" name="Shape 2036"/>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63" name="Shape 363"/>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64" name="Shape 364"/>
          <p:cNvSpPr/>
          <p:nvPr>
            <p:ph type="title"/>
          </p:nvPr>
        </p:nvSpPr>
        <p:spPr>
          <a:xfrm>
            <a:off x="596900" y="59266"/>
            <a:ext cx="11099800" cy="2159001"/>
          </a:xfrm>
          <a:prstGeom prst="rect">
            <a:avLst/>
          </a:prstGeom>
        </p:spPr>
        <p:txBody>
          <a:bodyPr/>
          <a:lstStyle>
            <a:lvl1pPr algn="l">
              <a:defRPr b="1" sz="4700">
                <a:latin typeface="Helvetica"/>
                <a:ea typeface="Helvetica"/>
                <a:cs typeface="Helvetica"/>
                <a:sym typeface="Helvetica"/>
              </a:defRPr>
            </a:lvl1pPr>
          </a:lstStyle>
          <a:p>
            <a:pPr/>
            <a:r>
              <a:t>SIGIR Submission Statistics</a:t>
            </a:r>
          </a:p>
        </p:txBody>
      </p:sp>
      <p:graphicFrame>
        <p:nvGraphicFramePr>
          <p:cNvPr id="365" name="Table 365"/>
          <p:cNvGraphicFramePr/>
          <p:nvPr/>
        </p:nvGraphicFramePr>
        <p:xfrm>
          <a:off x="2226865" y="2489200"/>
          <a:ext cx="8551070" cy="5715000"/>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2137767"/>
                <a:gridCol w="2137767"/>
                <a:gridCol w="2137767"/>
                <a:gridCol w="2137767"/>
              </a:tblGrid>
              <a:tr h="714375">
                <a:tc>
                  <a:txBody>
                    <a:bodyPr/>
                    <a:lstStyle/>
                    <a:p>
                      <a:pPr defTabSz="914400">
                        <a:defRPr b="0">
                          <a:solidFill>
                            <a:srgbClr val="000000"/>
                          </a:solidFill>
                        </a:defRPr>
                      </a:pPr>
                      <a:r>
                        <a:rPr b="1" sz="2600">
                          <a:solidFill>
                            <a:srgbClr val="FFFFFF"/>
                          </a:solidFill>
                          <a:sym typeface="Helvetica"/>
                        </a:rPr>
                        <a:t>Year</a:t>
                      </a:r>
                    </a:p>
                  </a:txBody>
                  <a:tcPr marL="50800" marR="50800" marT="50800" marB="50800" anchor="ctr" anchorCtr="0" horzOverflow="overflow"/>
                </a:tc>
                <a:tc>
                  <a:txBody>
                    <a:bodyPr/>
                    <a:lstStyle/>
                    <a:p>
                      <a:pPr defTabSz="914400">
                        <a:defRPr b="0">
                          <a:solidFill>
                            <a:srgbClr val="000000"/>
                          </a:solidFill>
                        </a:defRPr>
                      </a:pPr>
                      <a:r>
                        <a:rPr b="1" sz="2600">
                          <a:solidFill>
                            <a:srgbClr val="FFFFFF"/>
                          </a:solidFill>
                          <a:sym typeface="Helvetica"/>
                        </a:rPr>
                        <a:t>Submission</a:t>
                      </a:r>
                    </a:p>
                  </a:txBody>
                  <a:tcPr marL="50800" marR="50800" marT="50800" marB="50800" anchor="ctr" anchorCtr="0" horzOverflow="overflow"/>
                </a:tc>
                <a:tc>
                  <a:txBody>
                    <a:bodyPr/>
                    <a:lstStyle/>
                    <a:p>
                      <a:pPr defTabSz="914400">
                        <a:defRPr b="0">
                          <a:solidFill>
                            <a:srgbClr val="000000"/>
                          </a:solidFill>
                        </a:defRPr>
                      </a:pPr>
                      <a:r>
                        <a:rPr b="1" sz="2600">
                          <a:solidFill>
                            <a:srgbClr val="FFFFFF"/>
                          </a:solidFill>
                          <a:sym typeface="Helvetica"/>
                        </a:rPr>
                        <a:t>Accepted</a:t>
                      </a:r>
                    </a:p>
                  </a:txBody>
                  <a:tcPr marL="50800" marR="50800" marT="50800" marB="50800" anchor="ctr" anchorCtr="0" horzOverflow="overflow"/>
                </a:tc>
                <a:tc>
                  <a:txBody>
                    <a:bodyPr/>
                    <a:lstStyle/>
                    <a:p>
                      <a:pPr defTabSz="914400">
                        <a:defRPr b="0">
                          <a:solidFill>
                            <a:srgbClr val="000000"/>
                          </a:solidFill>
                        </a:defRPr>
                      </a:pPr>
                      <a:r>
                        <a:rPr b="1" sz="2600">
                          <a:solidFill>
                            <a:srgbClr val="FFFFFF"/>
                          </a:solidFill>
                          <a:sym typeface="Helvetica"/>
                        </a:rPr>
                        <a:t>Rate</a:t>
                      </a:r>
                    </a:p>
                  </a:txBody>
                  <a:tcPr marL="50800" marR="50800" marT="50800" marB="50800" anchor="ctr" anchorCtr="0" horzOverflow="overflow"/>
                </a:tc>
              </a:tr>
              <a:tr h="714375">
                <a:tc>
                  <a:txBody>
                    <a:bodyPr/>
                    <a:lstStyle/>
                    <a:p>
                      <a:pPr defTabSz="914400">
                        <a:defRPr b="0">
                          <a:solidFill>
                            <a:srgbClr val="000000"/>
                          </a:solidFill>
                        </a:defRPr>
                      </a:pPr>
                      <a:r>
                        <a:rPr b="1" sz="2600">
                          <a:solidFill>
                            <a:srgbClr val="FFFFFF"/>
                          </a:solidFill>
                          <a:sym typeface="Helvetica"/>
                        </a:rPr>
                        <a:t>2010</a:t>
                      </a:r>
                    </a:p>
                  </a:txBody>
                  <a:tcPr marL="50800" marR="50800" marT="50800" marB="50800" anchor="ctr" anchorCtr="0" horzOverflow="overflow"/>
                </a:tc>
                <a:tc>
                  <a:txBody>
                    <a:bodyPr/>
                    <a:lstStyle/>
                    <a:p>
                      <a:pPr defTabSz="914400"/>
                      <a:r>
                        <a:rPr sz="2600"/>
                        <a:t>520</a:t>
                      </a:r>
                    </a:p>
                  </a:txBody>
                  <a:tcPr marL="50800" marR="50800" marT="50800" marB="50800" anchor="ctr" anchorCtr="0" horzOverflow="overflow"/>
                </a:tc>
                <a:tc>
                  <a:txBody>
                    <a:bodyPr/>
                    <a:lstStyle/>
                    <a:p>
                      <a:pPr defTabSz="914400"/>
                      <a:r>
                        <a:rPr sz="2600"/>
                        <a:t>87</a:t>
                      </a:r>
                    </a:p>
                  </a:txBody>
                  <a:tcPr marL="50800" marR="50800" marT="50800" marB="50800" anchor="ctr" anchorCtr="0" horzOverflow="overflow"/>
                </a:tc>
                <a:tc>
                  <a:txBody>
                    <a:bodyPr/>
                    <a:lstStyle/>
                    <a:p>
                      <a:pPr defTabSz="914400"/>
                      <a:r>
                        <a:rPr sz="2600"/>
                        <a:t>16.7%</a:t>
                      </a:r>
                    </a:p>
                  </a:txBody>
                  <a:tcPr marL="50800" marR="50800" marT="50800" marB="50800" anchor="ctr" anchorCtr="0" horzOverflow="overflow"/>
                </a:tc>
              </a:tr>
              <a:tr h="714375">
                <a:tc>
                  <a:txBody>
                    <a:bodyPr/>
                    <a:lstStyle/>
                    <a:p>
                      <a:pPr defTabSz="914400">
                        <a:defRPr b="0">
                          <a:solidFill>
                            <a:srgbClr val="000000"/>
                          </a:solidFill>
                        </a:defRPr>
                      </a:pPr>
                      <a:r>
                        <a:rPr b="1" sz="2600">
                          <a:solidFill>
                            <a:srgbClr val="FFFFFF"/>
                          </a:solidFill>
                          <a:sym typeface="Helvetica"/>
                        </a:rPr>
                        <a:t>2011</a:t>
                      </a:r>
                    </a:p>
                  </a:txBody>
                  <a:tcPr marL="50800" marR="50800" marT="50800" marB="50800" anchor="ctr" anchorCtr="0" horzOverflow="overflow"/>
                </a:tc>
                <a:tc>
                  <a:txBody>
                    <a:bodyPr/>
                    <a:lstStyle/>
                    <a:p>
                      <a:pPr defTabSz="914400"/>
                      <a:r>
                        <a:rPr sz="2600"/>
                        <a:t>543</a:t>
                      </a:r>
                    </a:p>
                  </a:txBody>
                  <a:tcPr marL="50800" marR="50800" marT="50800" marB="50800" anchor="ctr" anchorCtr="0" horzOverflow="overflow"/>
                </a:tc>
                <a:tc>
                  <a:txBody>
                    <a:bodyPr/>
                    <a:lstStyle/>
                    <a:p>
                      <a:pPr defTabSz="914400"/>
                      <a:r>
                        <a:rPr sz="2600"/>
                        <a:t>108</a:t>
                      </a:r>
                    </a:p>
                  </a:txBody>
                  <a:tcPr marL="50800" marR="50800" marT="50800" marB="50800" anchor="ctr" anchorCtr="0" horzOverflow="overflow"/>
                </a:tc>
                <a:tc>
                  <a:txBody>
                    <a:bodyPr/>
                    <a:lstStyle/>
                    <a:p>
                      <a:pPr defTabSz="914400"/>
                      <a:r>
                        <a:rPr sz="2600"/>
                        <a:t>19.9%</a:t>
                      </a:r>
                    </a:p>
                  </a:txBody>
                  <a:tcPr marL="50800" marR="50800" marT="50800" marB="50800" anchor="ctr" anchorCtr="0" horzOverflow="overflow"/>
                </a:tc>
              </a:tr>
              <a:tr h="714375">
                <a:tc>
                  <a:txBody>
                    <a:bodyPr/>
                    <a:lstStyle/>
                    <a:p>
                      <a:pPr defTabSz="914400">
                        <a:defRPr b="0">
                          <a:solidFill>
                            <a:srgbClr val="000000"/>
                          </a:solidFill>
                        </a:defRPr>
                      </a:pPr>
                      <a:r>
                        <a:rPr b="1" sz="2600">
                          <a:solidFill>
                            <a:srgbClr val="FFFFFF"/>
                          </a:solidFill>
                          <a:sym typeface="Helvetica"/>
                        </a:rPr>
                        <a:t>2012</a:t>
                      </a:r>
                    </a:p>
                  </a:txBody>
                  <a:tcPr marL="50800" marR="50800" marT="50800" marB="50800" anchor="ctr" anchorCtr="0" horzOverflow="overflow"/>
                </a:tc>
                <a:tc>
                  <a:txBody>
                    <a:bodyPr/>
                    <a:lstStyle/>
                    <a:p>
                      <a:pPr defTabSz="914400"/>
                      <a:r>
                        <a:rPr sz="2600"/>
                        <a:t>483</a:t>
                      </a:r>
                    </a:p>
                  </a:txBody>
                  <a:tcPr marL="50800" marR="50800" marT="50800" marB="50800" anchor="ctr" anchorCtr="0" horzOverflow="overflow"/>
                </a:tc>
                <a:tc>
                  <a:txBody>
                    <a:bodyPr/>
                    <a:lstStyle/>
                    <a:p>
                      <a:pPr defTabSz="914400"/>
                      <a:r>
                        <a:rPr sz="2600"/>
                        <a:t>98</a:t>
                      </a:r>
                    </a:p>
                  </a:txBody>
                  <a:tcPr marL="50800" marR="50800" marT="50800" marB="50800" anchor="ctr" anchorCtr="0" horzOverflow="overflow"/>
                </a:tc>
                <a:tc>
                  <a:txBody>
                    <a:bodyPr/>
                    <a:lstStyle/>
                    <a:p>
                      <a:pPr defTabSz="914400"/>
                      <a:r>
                        <a:rPr sz="2600"/>
                        <a:t>20%</a:t>
                      </a:r>
                    </a:p>
                  </a:txBody>
                  <a:tcPr marL="50800" marR="50800" marT="50800" marB="50800" anchor="ctr" anchorCtr="0" horzOverflow="overflow"/>
                </a:tc>
              </a:tr>
              <a:tr h="714375">
                <a:tc>
                  <a:txBody>
                    <a:bodyPr/>
                    <a:lstStyle/>
                    <a:p>
                      <a:pPr defTabSz="914400">
                        <a:defRPr b="0">
                          <a:solidFill>
                            <a:srgbClr val="000000"/>
                          </a:solidFill>
                        </a:defRPr>
                      </a:pPr>
                      <a:r>
                        <a:rPr b="1" sz="2600">
                          <a:solidFill>
                            <a:srgbClr val="FFFFFF"/>
                          </a:solidFill>
                          <a:sym typeface="Helvetica"/>
                        </a:rPr>
                        <a:t>2013</a:t>
                      </a:r>
                    </a:p>
                  </a:txBody>
                  <a:tcPr marL="50800" marR="50800" marT="50800" marB="50800" anchor="ctr" anchorCtr="0" horzOverflow="overflow"/>
                </a:tc>
                <a:tc>
                  <a:txBody>
                    <a:bodyPr/>
                    <a:lstStyle/>
                    <a:p>
                      <a:pPr defTabSz="914400"/>
                      <a:r>
                        <a:rPr sz="2600"/>
                        <a:t>366</a:t>
                      </a:r>
                    </a:p>
                  </a:txBody>
                  <a:tcPr marL="50800" marR="50800" marT="50800" marB="50800" anchor="ctr" anchorCtr="0" horzOverflow="overflow"/>
                </a:tc>
                <a:tc>
                  <a:txBody>
                    <a:bodyPr/>
                    <a:lstStyle/>
                    <a:p>
                      <a:pPr defTabSz="914400"/>
                      <a:r>
                        <a:rPr sz="2600"/>
                        <a:t>73</a:t>
                      </a:r>
                    </a:p>
                  </a:txBody>
                  <a:tcPr marL="50800" marR="50800" marT="50800" marB="50800" anchor="ctr" anchorCtr="0" horzOverflow="overflow"/>
                </a:tc>
                <a:tc>
                  <a:txBody>
                    <a:bodyPr/>
                    <a:lstStyle/>
                    <a:p>
                      <a:pPr defTabSz="914400"/>
                      <a:r>
                        <a:rPr sz="2600"/>
                        <a:t>20%</a:t>
                      </a:r>
                    </a:p>
                  </a:txBody>
                  <a:tcPr marL="50800" marR="50800" marT="50800" marB="50800" anchor="ctr" anchorCtr="0" horzOverflow="overflow"/>
                </a:tc>
              </a:tr>
              <a:tr h="714375">
                <a:tc>
                  <a:txBody>
                    <a:bodyPr/>
                    <a:lstStyle/>
                    <a:p>
                      <a:pPr defTabSz="914400">
                        <a:defRPr b="0">
                          <a:solidFill>
                            <a:srgbClr val="000000"/>
                          </a:solidFill>
                        </a:defRPr>
                      </a:pPr>
                      <a:r>
                        <a:rPr b="1" sz="2600">
                          <a:solidFill>
                            <a:srgbClr val="FFFFFF"/>
                          </a:solidFill>
                          <a:sym typeface="Helvetica"/>
                        </a:rPr>
                        <a:t>2014</a:t>
                      </a:r>
                    </a:p>
                  </a:txBody>
                  <a:tcPr marL="50800" marR="50800" marT="50800" marB="50800" anchor="ctr" anchorCtr="0" horzOverflow="overflow"/>
                </a:tc>
                <a:tc>
                  <a:txBody>
                    <a:bodyPr/>
                    <a:lstStyle/>
                    <a:p>
                      <a:pPr defTabSz="914400"/>
                      <a:r>
                        <a:rPr sz="2600"/>
                        <a:t>387</a:t>
                      </a:r>
                    </a:p>
                  </a:txBody>
                  <a:tcPr marL="50800" marR="50800" marT="50800" marB="50800" anchor="ctr" anchorCtr="0" horzOverflow="overflow"/>
                </a:tc>
                <a:tc>
                  <a:txBody>
                    <a:bodyPr/>
                    <a:lstStyle/>
                    <a:p>
                      <a:pPr defTabSz="914400"/>
                      <a:r>
                        <a:rPr sz="2600"/>
                        <a:t>82</a:t>
                      </a:r>
                    </a:p>
                  </a:txBody>
                  <a:tcPr marL="50800" marR="50800" marT="50800" marB="50800" anchor="ctr" anchorCtr="0" horzOverflow="overflow"/>
                </a:tc>
                <a:tc>
                  <a:txBody>
                    <a:bodyPr/>
                    <a:lstStyle/>
                    <a:p>
                      <a:pPr defTabSz="914400"/>
                      <a:r>
                        <a:rPr sz="2600"/>
                        <a:t>21%</a:t>
                      </a:r>
                    </a:p>
                  </a:txBody>
                  <a:tcPr marL="50800" marR="50800" marT="50800" marB="50800" anchor="ctr" anchorCtr="0" horzOverflow="overflow"/>
                </a:tc>
              </a:tr>
              <a:tr h="714375">
                <a:tc>
                  <a:txBody>
                    <a:bodyPr/>
                    <a:lstStyle/>
                    <a:p>
                      <a:pPr defTabSz="914400">
                        <a:defRPr b="0">
                          <a:solidFill>
                            <a:srgbClr val="000000"/>
                          </a:solidFill>
                        </a:defRPr>
                      </a:pPr>
                      <a:r>
                        <a:rPr b="1" sz="2600">
                          <a:solidFill>
                            <a:srgbClr val="FFFFFF"/>
                          </a:solidFill>
                          <a:sym typeface="Helvetica"/>
                        </a:rPr>
                        <a:t>2015</a:t>
                      </a:r>
                    </a:p>
                  </a:txBody>
                  <a:tcPr marL="50800" marR="50800" marT="50800" marB="50800" anchor="ctr" anchorCtr="0" horzOverflow="overflow"/>
                </a:tc>
                <a:tc>
                  <a:txBody>
                    <a:bodyPr/>
                    <a:lstStyle/>
                    <a:p>
                      <a:pPr defTabSz="914400"/>
                      <a:r>
                        <a:rPr sz="2600"/>
                        <a:t>351</a:t>
                      </a:r>
                    </a:p>
                  </a:txBody>
                  <a:tcPr marL="50800" marR="50800" marT="50800" marB="50800" anchor="ctr" anchorCtr="0" horzOverflow="overflow"/>
                </a:tc>
                <a:tc>
                  <a:txBody>
                    <a:bodyPr/>
                    <a:lstStyle/>
                    <a:p>
                      <a:pPr defTabSz="914400"/>
                      <a:r>
                        <a:rPr sz="2600"/>
                        <a:t>70</a:t>
                      </a:r>
                    </a:p>
                  </a:txBody>
                  <a:tcPr marL="50800" marR="50800" marT="50800" marB="50800" anchor="ctr" anchorCtr="0" horzOverflow="overflow"/>
                </a:tc>
                <a:tc>
                  <a:txBody>
                    <a:bodyPr/>
                    <a:lstStyle/>
                    <a:p>
                      <a:pPr defTabSz="914400"/>
                      <a:r>
                        <a:rPr sz="2600"/>
                        <a:t>20%</a:t>
                      </a:r>
                    </a:p>
                  </a:txBody>
                  <a:tcPr marL="50800" marR="50800" marT="50800" marB="50800" anchor="ctr" anchorCtr="0" horzOverflow="overflow"/>
                </a:tc>
              </a:tr>
              <a:tr h="714375">
                <a:tc>
                  <a:txBody>
                    <a:bodyPr/>
                    <a:lstStyle/>
                    <a:p>
                      <a:pPr defTabSz="914400">
                        <a:defRPr b="0">
                          <a:solidFill>
                            <a:srgbClr val="000000"/>
                          </a:solidFill>
                        </a:defRPr>
                      </a:pPr>
                      <a:r>
                        <a:rPr b="1" sz="2600">
                          <a:solidFill>
                            <a:srgbClr val="FFFFFF"/>
                          </a:solidFill>
                          <a:sym typeface="Helvetica"/>
                        </a:rPr>
                        <a:t>2016</a:t>
                      </a:r>
                    </a:p>
                  </a:txBody>
                  <a:tcPr marL="50800" marR="50800" marT="50800" marB="50800" anchor="ctr" anchorCtr="0" horzOverflow="overflow"/>
                </a:tc>
                <a:tc>
                  <a:txBody>
                    <a:bodyPr/>
                    <a:lstStyle/>
                    <a:p>
                      <a:pPr defTabSz="914400"/>
                      <a:r>
                        <a:rPr sz="2600"/>
                        <a:t>341</a:t>
                      </a:r>
                    </a:p>
                  </a:txBody>
                  <a:tcPr marL="50800" marR="50800" marT="50800" marB="50800" anchor="ctr" anchorCtr="0" horzOverflow="overflow"/>
                </a:tc>
                <a:tc>
                  <a:txBody>
                    <a:bodyPr/>
                    <a:lstStyle/>
                    <a:p>
                      <a:pPr defTabSz="914400"/>
                      <a:r>
                        <a:rPr sz="2600"/>
                        <a:t>62</a:t>
                      </a:r>
                    </a:p>
                  </a:txBody>
                  <a:tcPr marL="50800" marR="50800" marT="50800" marB="50800" anchor="ctr" anchorCtr="0" horzOverflow="overflow"/>
                </a:tc>
                <a:tc>
                  <a:txBody>
                    <a:bodyPr/>
                    <a:lstStyle/>
                    <a:p>
                      <a:pPr defTabSz="914400"/>
                      <a:r>
                        <a:rPr sz="2600"/>
                        <a:t>18%</a:t>
                      </a:r>
                    </a:p>
                  </a:txBody>
                  <a:tcPr marL="50800" marR="50800" marT="50800" marB="50800" anchor="ctr" anchorCtr="0" horzOverflow="overflow"/>
                </a:tc>
              </a:tr>
            </a:tbl>
          </a:graphicData>
        </a:graphic>
      </p:graphicFrame>
    </p:spTree>
  </p:cSld>
  <p:clrMapOvr>
    <a:masterClrMapping/>
  </p:clrMapOvr>
  <p:transition xmlns:p14="http://schemas.microsoft.com/office/powerpoint/2010/main" spd="med" advClick="1"/>
</p:sld>
</file>

<file path=ppt/slides/slide190.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38" name="Shape 2038"/>
          <p:cNvSpPr/>
          <p:nvPr/>
        </p:nvSpPr>
        <p:spPr>
          <a:xfrm>
            <a:off x="952500" y="46566"/>
            <a:ext cx="11099800"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lgn="l">
              <a:defRPr b="1" sz="3900">
                <a:latin typeface="Helvetica"/>
                <a:ea typeface="Helvetica"/>
                <a:cs typeface="Helvetica"/>
                <a:sym typeface="Helvetica"/>
              </a:defRPr>
            </a:lvl1pPr>
          </a:lstStyle>
          <a:p>
            <a:pPr/>
            <a:r>
              <a:t>Similarity Calculation</a:t>
            </a:r>
          </a:p>
        </p:txBody>
      </p:sp>
      <p:pic>
        <p:nvPicPr>
          <p:cNvPr id="2039" name="pasted-image.pdf"/>
          <p:cNvPicPr>
            <a:picLocks noChangeAspect="1"/>
          </p:cNvPicPr>
          <p:nvPr/>
        </p:nvPicPr>
        <p:blipFill>
          <a:blip r:embed="rId2">
            <a:extLst/>
          </a:blip>
          <a:stretch>
            <a:fillRect/>
          </a:stretch>
        </p:blipFill>
        <p:spPr>
          <a:xfrm>
            <a:off x="1014050" y="2648149"/>
            <a:ext cx="10976700" cy="4457302"/>
          </a:xfrm>
          <a:prstGeom prst="rect">
            <a:avLst/>
          </a:prstGeom>
          <a:ln w="12700">
            <a:miter lim="400000"/>
          </a:ln>
        </p:spPr>
      </p:pic>
      <p:sp>
        <p:nvSpPr>
          <p:cNvPr id="2040" name="Shape 2040"/>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91.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42" name="Shape 2042"/>
          <p:cNvSpPr/>
          <p:nvPr/>
        </p:nvSpPr>
        <p:spPr>
          <a:xfrm>
            <a:off x="952500" y="46566"/>
            <a:ext cx="11099800"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lgn="l">
              <a:defRPr b="1" sz="3900">
                <a:latin typeface="Helvetica"/>
                <a:ea typeface="Helvetica"/>
                <a:cs typeface="Helvetica"/>
                <a:sym typeface="Helvetica"/>
              </a:defRPr>
            </a:lvl1pPr>
          </a:lstStyle>
          <a:p>
            <a:pPr/>
            <a:r>
              <a:t>Candidates Ranking</a:t>
            </a:r>
          </a:p>
        </p:txBody>
      </p:sp>
      <p:sp>
        <p:nvSpPr>
          <p:cNvPr id="2043" name="Shape 2043"/>
          <p:cNvSpPr/>
          <p:nvPr/>
        </p:nvSpPr>
        <p:spPr>
          <a:xfrm>
            <a:off x="1371600" y="2319866"/>
            <a:ext cx="4540236" cy="436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82763" indent="-382763" algn="l">
              <a:buSzPct val="75000"/>
              <a:buChar char="•"/>
              <a:defRPr sz="3500"/>
            </a:pPr>
            <a:r>
              <a:t>Linear Interpolation</a:t>
            </a:r>
          </a:p>
          <a:p>
            <a:pPr algn="l">
              <a:defRPr sz="3500"/>
            </a:pPr>
          </a:p>
          <a:p>
            <a:pPr algn="l">
              <a:defRPr sz="3500"/>
            </a:pPr>
          </a:p>
          <a:p>
            <a:pPr algn="l">
              <a:defRPr sz="3500"/>
            </a:pPr>
          </a:p>
          <a:p>
            <a:pPr marL="382763" indent="-382763" algn="l">
              <a:buSzPct val="75000"/>
              <a:buChar char="•"/>
              <a:defRPr sz="3500"/>
            </a:pPr>
            <a:r>
              <a:t>Learning-to-Rank</a:t>
            </a:r>
          </a:p>
          <a:p>
            <a:pPr lvl="1" marL="827263" indent="-382763" algn="l">
              <a:buSzPct val="75000"/>
              <a:buChar char="•"/>
              <a:defRPr sz="3500"/>
            </a:pPr>
            <a:r>
              <a:t>MART</a:t>
            </a:r>
          </a:p>
          <a:p>
            <a:pPr lvl="1" marL="827263" indent="-382763" algn="l">
              <a:buSzPct val="75000"/>
              <a:buChar char="•"/>
              <a:defRPr sz="3500"/>
            </a:pPr>
            <a:r>
              <a:t>LambdaMART</a:t>
            </a:r>
          </a:p>
          <a:p>
            <a:pPr lvl="1" marL="827263" indent="-382763" algn="l">
              <a:buSzPct val="75000"/>
              <a:buChar char="•"/>
              <a:defRPr sz="3500"/>
            </a:pPr>
            <a:r>
              <a:t>Linear Regression</a:t>
            </a:r>
          </a:p>
        </p:txBody>
      </p:sp>
      <p:pic>
        <p:nvPicPr>
          <p:cNvPr id="2044" name="Screen Shot 2016-10-30 at 21.01.21.png"/>
          <p:cNvPicPr>
            <a:picLocks noChangeAspect="1"/>
          </p:cNvPicPr>
          <p:nvPr/>
        </p:nvPicPr>
        <p:blipFill>
          <a:blip r:embed="rId2">
            <a:extLst/>
          </a:blip>
          <a:stretch>
            <a:fillRect/>
          </a:stretch>
        </p:blipFill>
        <p:spPr>
          <a:xfrm>
            <a:off x="1942273" y="3224167"/>
            <a:ext cx="9120254" cy="1036199"/>
          </a:xfrm>
          <a:prstGeom prst="rect">
            <a:avLst/>
          </a:prstGeom>
          <a:ln w="12700">
            <a:miter lim="400000"/>
          </a:ln>
        </p:spPr>
      </p:pic>
      <p:sp>
        <p:nvSpPr>
          <p:cNvPr id="2045" name="Shape 2045"/>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92.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47" name="Shape 2047"/>
          <p:cNvSpPr/>
          <p:nvPr>
            <p:ph type="title"/>
          </p:nvPr>
        </p:nvSpPr>
        <p:spPr>
          <a:xfrm>
            <a:off x="952500" y="2921000"/>
            <a:ext cx="11099800" cy="3911600"/>
          </a:xfrm>
          <a:prstGeom prst="rect">
            <a:avLst/>
          </a:prstGeom>
        </p:spPr>
        <p:txBody>
          <a:bodyPr/>
          <a:lstStyle>
            <a:lvl1pPr>
              <a:defRPr b="1" sz="4500">
                <a:solidFill>
                  <a:schemeClr val="accent1"/>
                </a:solidFill>
                <a:latin typeface="Helvetica"/>
                <a:ea typeface="Helvetica"/>
                <a:cs typeface="Helvetica"/>
                <a:sym typeface="Helvetica"/>
              </a:defRPr>
            </a:lvl1pPr>
          </a:lstStyle>
          <a:p>
            <a:pPr/>
            <a:r>
              <a:t>Experiments</a:t>
            </a:r>
          </a:p>
        </p:txBody>
      </p:sp>
      <p:sp>
        <p:nvSpPr>
          <p:cNvPr id="2048" name="Shape 204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93.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50" name="Shape 2050"/>
          <p:cNvSpPr/>
          <p:nvPr/>
        </p:nvSpPr>
        <p:spPr>
          <a:xfrm>
            <a:off x="952500" y="46566"/>
            <a:ext cx="11099800"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lgn="l">
              <a:defRPr b="1" sz="3900">
                <a:latin typeface="Helvetica"/>
                <a:ea typeface="Helvetica"/>
                <a:cs typeface="Helvetica"/>
                <a:sym typeface="Helvetica"/>
              </a:defRPr>
            </a:lvl1pPr>
          </a:lstStyle>
          <a:p>
            <a:pPr/>
            <a:r>
              <a:t>Data Collections</a:t>
            </a:r>
          </a:p>
        </p:txBody>
      </p:sp>
      <p:graphicFrame>
        <p:nvGraphicFramePr>
          <p:cNvPr id="2051" name="Table 2051"/>
          <p:cNvGraphicFramePr/>
          <p:nvPr/>
        </p:nvGraphicFramePr>
        <p:xfrm>
          <a:off x="1259847" y="2320494"/>
          <a:ext cx="10485106" cy="6561272"/>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2621276"/>
                <a:gridCol w="2621276"/>
                <a:gridCol w="2621276"/>
                <a:gridCol w="2621276"/>
              </a:tblGrid>
              <a:tr h="998816">
                <a:tc>
                  <a:txBody>
                    <a:bodyPr/>
                    <a:lstStyle/>
                    <a:p>
                      <a:pPr defTabSz="914400">
                        <a:defRPr b="0">
                          <a:solidFill>
                            <a:srgbClr val="000000"/>
                          </a:solidFill>
                        </a:defRPr>
                      </a:pPr>
                      <a:r>
                        <a:rPr b="1" sz="2200">
                          <a:solidFill>
                            <a:srgbClr val="FFFFFF"/>
                          </a:solidFill>
                          <a:sym typeface="Helvetica"/>
                        </a:rPr>
                        <a:t>Collections</a:t>
                      </a:r>
                    </a:p>
                  </a:txBody>
                  <a:tcPr marL="50800" marR="50800" marT="50800" marB="50800" anchor="ctr" anchorCtr="0" horzOverflow="overflow">
                    <a:lnB w="0">
                      <a:miter lim="400000"/>
                    </a:lnB>
                  </a:tcPr>
                </a:tc>
                <a:tc>
                  <a:txBody>
                    <a:bodyPr/>
                    <a:lstStyle/>
                    <a:p>
                      <a:pPr defTabSz="914400">
                        <a:defRPr b="0">
                          <a:solidFill>
                            <a:srgbClr val="000000"/>
                          </a:solidFill>
                        </a:defRPr>
                      </a:pPr>
                      <a:r>
                        <a:rPr b="1" sz="2200">
                          <a:solidFill>
                            <a:srgbClr val="FFFFFF"/>
                          </a:solidFill>
                          <a:sym typeface="Helvetica"/>
                        </a:rPr>
                        <a:t>Num. of Users</a:t>
                      </a:r>
                    </a:p>
                  </a:txBody>
                  <a:tcPr marL="50800" marR="50800" marT="50800" marB="50800" anchor="ctr" anchorCtr="0" horzOverflow="overflow"/>
                </a:tc>
                <a:tc>
                  <a:txBody>
                    <a:bodyPr/>
                    <a:lstStyle/>
                    <a:p>
                      <a:pPr defTabSz="914400">
                        <a:defRPr b="0">
                          <a:solidFill>
                            <a:srgbClr val="000000"/>
                          </a:solidFill>
                        </a:defRPr>
                      </a:pPr>
                      <a:r>
                        <a:rPr b="1" sz="2200">
                          <a:solidFill>
                            <a:srgbClr val="FFFFFF"/>
                          </a:solidFill>
                          <a:sym typeface="Helvetica"/>
                        </a:rPr>
                        <a:t># of Suggestions</a:t>
                      </a:r>
                    </a:p>
                  </a:txBody>
                  <a:tcPr marL="50800" marR="50800" marT="50800" marB="50800" anchor="ctr" anchorCtr="0" horzOverflow="overflow"/>
                </a:tc>
                <a:tc>
                  <a:txBody>
                    <a:bodyPr/>
                    <a:lstStyle/>
                    <a:p>
                      <a:pPr defTabSz="914400">
                        <a:defRPr b="0">
                          <a:solidFill>
                            <a:srgbClr val="000000"/>
                          </a:solidFill>
                        </a:defRPr>
                      </a:pPr>
                      <a:r>
                        <a:rPr b="1" sz="2200">
                          <a:solidFill>
                            <a:srgbClr val="FFFFFF"/>
                          </a:solidFill>
                          <a:sym typeface="Helvetica"/>
                        </a:rPr>
                        <a:t>Rating Range</a:t>
                      </a:r>
                    </a:p>
                  </a:txBody>
                  <a:tcPr marL="50800" marR="50800" marT="50800" marB="50800" anchor="ctr" anchorCtr="0" horzOverflow="overflow"/>
                </a:tc>
              </a:tr>
              <a:tr h="1031229">
                <a:tc>
                  <a:txBody>
                    <a:bodyPr/>
                    <a:lstStyle/>
                    <a:p>
                      <a:pPr defTabSz="914400"/>
                      <a:r>
                        <a:rPr sz="2100"/>
                        <a:t>CS2012</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100"/>
                        <a:t>34</a:t>
                      </a:r>
                    </a:p>
                  </a:txBody>
                  <a:tcPr marL="50800" marR="50800" marT="50800" marB="50800" anchor="ctr" anchorCtr="0" horzOverflow="overflow">
                    <a:lnL w="0">
                      <a:miter lim="400000"/>
                    </a:lnL>
                  </a:tcPr>
                </a:tc>
                <a:tc>
                  <a:txBody>
                    <a:bodyPr/>
                    <a:lstStyle/>
                    <a:p>
                      <a:pPr defTabSz="914400"/>
                      <a:r>
                        <a:rPr sz="2100"/>
                        <a:t>49</a:t>
                      </a:r>
                    </a:p>
                  </a:txBody>
                  <a:tcPr marL="50800" marR="50800" marT="50800" marB="50800" anchor="ctr" anchorCtr="0" horzOverflow="overflow"/>
                </a:tc>
                <a:tc>
                  <a:txBody>
                    <a:bodyPr/>
                    <a:lstStyle/>
                    <a:p>
                      <a:pPr defTabSz="914400"/>
                      <a:r>
                        <a:rPr sz="2100"/>
                        <a:t>[-1, 1]</a:t>
                      </a:r>
                    </a:p>
                  </a:txBody>
                  <a:tcPr marL="50800" marR="50800" marT="50800" marB="50800" anchor="ctr" anchorCtr="0" horzOverflow="overflow"/>
                </a:tc>
              </a:tr>
              <a:tr h="1034542">
                <a:tc>
                  <a:txBody>
                    <a:bodyPr/>
                    <a:lstStyle/>
                    <a:p>
                      <a:pPr defTabSz="914400"/>
                      <a:r>
                        <a:rPr sz="2100"/>
                        <a:t>CS2013</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100"/>
                        <a:t>562</a:t>
                      </a:r>
                    </a:p>
                  </a:txBody>
                  <a:tcPr marL="50800" marR="50800" marT="50800" marB="50800" anchor="ctr" anchorCtr="0" horzOverflow="overflow">
                    <a:lnL w="0">
                      <a:miter lim="400000"/>
                    </a:lnL>
                  </a:tcPr>
                </a:tc>
                <a:tc>
                  <a:txBody>
                    <a:bodyPr/>
                    <a:lstStyle/>
                    <a:p>
                      <a:pPr defTabSz="914400"/>
                      <a:r>
                        <a:rPr sz="2100"/>
                        <a:t>50</a:t>
                      </a:r>
                    </a:p>
                  </a:txBody>
                  <a:tcPr marL="50800" marR="50800" marT="50800" marB="50800" anchor="ctr" anchorCtr="0" horzOverflow="overflow"/>
                </a:tc>
                <a:tc>
                  <a:txBody>
                    <a:bodyPr/>
                    <a:lstStyle/>
                    <a:p>
                      <a:pPr defTabSz="914400"/>
                      <a:r>
                        <a:rPr sz="2100"/>
                        <a:t>[0, 4]</a:t>
                      </a:r>
                    </a:p>
                  </a:txBody>
                  <a:tcPr marL="50800" marR="50800" marT="50800" marB="50800" anchor="ctr" anchorCtr="0" horzOverflow="overflow"/>
                </a:tc>
              </a:tr>
              <a:tr h="1027386">
                <a:tc>
                  <a:txBody>
                    <a:bodyPr/>
                    <a:lstStyle/>
                    <a:p>
                      <a:pPr defTabSz="914400"/>
                      <a:r>
                        <a:rPr sz="2100"/>
                        <a:t>CS2014</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100"/>
                        <a:t>299</a:t>
                      </a:r>
                    </a:p>
                  </a:txBody>
                  <a:tcPr marL="50800" marR="50800" marT="50800" marB="50800" anchor="ctr" anchorCtr="0" horzOverflow="overflow">
                    <a:lnL w="0">
                      <a:miter lim="400000"/>
                    </a:lnL>
                  </a:tcPr>
                </a:tc>
                <a:tc>
                  <a:txBody>
                    <a:bodyPr/>
                    <a:lstStyle/>
                    <a:p>
                      <a:pPr defTabSz="914400"/>
                      <a:r>
                        <a:rPr sz="2100"/>
                        <a:t>100</a:t>
                      </a:r>
                    </a:p>
                  </a:txBody>
                  <a:tcPr marL="50800" marR="50800" marT="50800" marB="50800" anchor="ctr" anchorCtr="0" horzOverflow="overflow"/>
                </a:tc>
                <a:tc>
                  <a:txBody>
                    <a:bodyPr/>
                    <a:lstStyle/>
                    <a:p>
                      <a:pPr defTabSz="914400"/>
                      <a:r>
                        <a:rPr sz="2100"/>
                        <a:t>[0, 4]</a:t>
                      </a:r>
                    </a:p>
                  </a:txBody>
                  <a:tcPr marL="50800" marR="50800" marT="50800" marB="50800" anchor="ctr" anchorCtr="0" horzOverflow="overflow"/>
                </a:tc>
              </a:tr>
              <a:tr h="1020635">
                <a:tc>
                  <a:txBody>
                    <a:bodyPr/>
                    <a:lstStyle/>
                    <a:p>
                      <a:pPr defTabSz="914400"/>
                      <a:r>
                        <a:rPr sz="2100"/>
                        <a:t>Yelp</a:t>
                      </a:r>
                    </a:p>
                  </a:txBody>
                  <a:tcPr marL="50800" marR="50800" marT="50800" marB="50800" anchor="ctr" anchorCtr="0" horzOverflow="overflow">
                    <a:lnL w="0">
                      <a:miter lim="400000"/>
                    </a:lnL>
                    <a:lnR w="0">
                      <a:miter lim="400000"/>
                    </a:lnR>
                    <a:lnT w="0">
                      <a:miter lim="400000"/>
                    </a:lnT>
                    <a:lnB w="0">
                      <a:miter lim="400000"/>
                    </a:lnB>
                  </a:tcPr>
                </a:tc>
                <a:tc>
                  <a:txBody>
                    <a:bodyPr/>
                    <a:lstStyle/>
                    <a:p>
                      <a:pPr defTabSz="914400"/>
                      <a:r>
                        <a:rPr sz="2100"/>
                        <a:t>100</a:t>
                      </a:r>
                    </a:p>
                  </a:txBody>
                  <a:tcPr marL="50800" marR="50800" marT="50800" marB="50800" anchor="ctr" anchorCtr="0" horzOverflow="overflow">
                    <a:lnL w="0">
                      <a:miter lim="400000"/>
                    </a:lnL>
                  </a:tcPr>
                </a:tc>
                <a:tc>
                  <a:txBody>
                    <a:bodyPr/>
                    <a:lstStyle/>
                    <a:p>
                      <a:pPr defTabSz="914400"/>
                      <a:r>
                        <a:rPr sz="2100"/>
                        <a:t>13,880</a:t>
                      </a:r>
                    </a:p>
                  </a:txBody>
                  <a:tcPr marL="50800" marR="50800" marT="50800" marB="50800" anchor="ctr" anchorCtr="0" horzOverflow="overflow"/>
                </a:tc>
                <a:tc>
                  <a:txBody>
                    <a:bodyPr/>
                    <a:lstStyle/>
                    <a:p>
                      <a:pPr defTabSz="914400"/>
                      <a:r>
                        <a:rPr sz="2100"/>
                        <a:t>[1, 5]</a:t>
                      </a:r>
                    </a:p>
                  </a:txBody>
                  <a:tcPr marL="50800" marR="50800" marT="50800" marB="50800" anchor="ctr" anchorCtr="0" horzOverflow="overflow"/>
                </a:tc>
              </a:tr>
            </a:tbl>
          </a:graphicData>
        </a:graphic>
      </p:graphicFrame>
      <p:sp>
        <p:nvSpPr>
          <p:cNvPr id="2052" name="Shape 2052"/>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94.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54" name="Shape 2054"/>
          <p:cNvSpPr/>
          <p:nvPr>
            <p:ph type="title"/>
          </p:nvPr>
        </p:nvSpPr>
        <p:spPr>
          <a:xfrm>
            <a:off x="751613" y="-46567"/>
            <a:ext cx="11099801" cy="2159001"/>
          </a:xfrm>
          <a:prstGeom prst="rect">
            <a:avLst/>
          </a:prstGeom>
        </p:spPr>
        <p:txBody>
          <a:bodyPr/>
          <a:lstStyle>
            <a:lvl1pPr algn="l" defTabSz="457200">
              <a:defRPr b="1" sz="3500">
                <a:latin typeface="Helvetica"/>
                <a:ea typeface="Helvetica"/>
                <a:cs typeface="Helvetica"/>
                <a:sym typeface="Helvetica"/>
              </a:defRPr>
            </a:lvl1pPr>
          </a:lstStyle>
          <a:p>
            <a:pPr/>
            <a:r>
              <a:t>Results — NR (Linear Interpolation) and MART are reported since they are better performed</a:t>
            </a:r>
          </a:p>
        </p:txBody>
      </p:sp>
      <p:sp>
        <p:nvSpPr>
          <p:cNvPr id="2055" name="Shape 2055"/>
          <p:cNvSpPr/>
          <p:nvPr/>
        </p:nvSpPr>
        <p:spPr>
          <a:xfrm>
            <a:off x="2408250" y="7730066"/>
            <a:ext cx="8188300"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r>
              <a:t>Opinion based methods are generally better, </a:t>
            </a:r>
          </a:p>
          <a:p>
            <a:pPr algn="l"/>
            <a:r>
              <a:t>especially on Yelp collection</a:t>
            </a:r>
          </a:p>
        </p:txBody>
      </p:sp>
      <p:graphicFrame>
        <p:nvGraphicFramePr>
          <p:cNvPr id="2056" name="Chart 2056"/>
          <p:cNvGraphicFramePr/>
          <p:nvPr/>
        </p:nvGraphicFramePr>
        <p:xfrm>
          <a:off x="1006010" y="1987550"/>
          <a:ext cx="10922168" cy="5384800"/>
        </p:xfrm>
        <a:graphic xmlns:a="http://schemas.openxmlformats.org/drawingml/2006/main">
          <a:graphicData uri="http://schemas.openxmlformats.org/drawingml/2006/chart">
            <c:chart xmlns:c="http://schemas.openxmlformats.org/drawingml/2006/chart" r:id="rId2"/>
          </a:graphicData>
        </a:graphic>
      </p:graphicFrame>
      <p:sp>
        <p:nvSpPr>
          <p:cNvPr id="2057" name="Shape 2057"/>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95.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59" name="Shape 2059"/>
          <p:cNvSpPr/>
          <p:nvPr>
            <p:ph type="title"/>
          </p:nvPr>
        </p:nvSpPr>
        <p:spPr>
          <a:xfrm>
            <a:off x="1172633" y="4074285"/>
            <a:ext cx="4356895" cy="1605030"/>
          </a:xfrm>
          <a:prstGeom prst="rect">
            <a:avLst/>
          </a:prstGeom>
        </p:spPr>
        <p:txBody>
          <a:bodyPr/>
          <a:lstStyle>
            <a:lvl1pPr>
              <a:defRPr b="1" sz="4500">
                <a:solidFill>
                  <a:schemeClr val="accent1"/>
                </a:solidFill>
                <a:latin typeface="Helvetica"/>
                <a:ea typeface="Helvetica"/>
                <a:cs typeface="Helvetica"/>
                <a:sym typeface="Helvetica"/>
              </a:defRPr>
            </a:lvl1pPr>
          </a:lstStyle>
          <a:p>
            <a:pPr/>
            <a:r>
              <a:t>Effectiveness</a:t>
            </a:r>
          </a:p>
        </p:txBody>
      </p:sp>
      <p:sp>
        <p:nvSpPr>
          <p:cNvPr id="2060" name="Shape 2060"/>
          <p:cNvSpPr/>
          <p:nvPr/>
        </p:nvSpPr>
        <p:spPr>
          <a:xfrm>
            <a:off x="5500555" y="4724400"/>
            <a:ext cx="2003690" cy="0"/>
          </a:xfrm>
          <a:prstGeom prst="line">
            <a:avLst/>
          </a:prstGeom>
          <a:ln w="76200">
            <a:solidFill>
              <a:schemeClr val="accent1"/>
            </a:solidFill>
            <a:miter lim="400000"/>
            <a:tailEnd type="triangle"/>
          </a:ln>
        </p:spPr>
        <p:txBody>
          <a:bodyPr lIns="50800" tIns="50800" rIns="50800" bIns="50800" anchor="ctr"/>
          <a:lstStyle/>
          <a:p>
            <a:pPr>
              <a:defRPr sz="2400"/>
            </a:pPr>
          </a:p>
        </p:txBody>
      </p:sp>
      <p:sp>
        <p:nvSpPr>
          <p:cNvPr id="2061" name="Shape 2061"/>
          <p:cNvSpPr/>
          <p:nvPr/>
        </p:nvSpPr>
        <p:spPr>
          <a:xfrm flipH="1">
            <a:off x="5500555" y="5143500"/>
            <a:ext cx="2003690" cy="0"/>
          </a:xfrm>
          <a:prstGeom prst="line">
            <a:avLst/>
          </a:prstGeom>
          <a:ln w="76200">
            <a:solidFill>
              <a:schemeClr val="accent1"/>
            </a:solidFill>
            <a:miter lim="400000"/>
            <a:tailEnd type="triangle"/>
          </a:ln>
        </p:spPr>
        <p:txBody>
          <a:bodyPr lIns="50800" tIns="50800" rIns="50800" bIns="50800" anchor="ctr"/>
          <a:lstStyle/>
          <a:p>
            <a:pPr>
              <a:defRPr sz="2400"/>
            </a:pPr>
          </a:p>
        </p:txBody>
      </p:sp>
      <p:sp>
        <p:nvSpPr>
          <p:cNvPr id="2062" name="Shape 2062"/>
          <p:cNvSpPr/>
          <p:nvPr/>
        </p:nvSpPr>
        <p:spPr>
          <a:xfrm>
            <a:off x="7095066" y="4074285"/>
            <a:ext cx="4356895" cy="160503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defRPr b="1" sz="4500">
                <a:solidFill>
                  <a:schemeClr val="accent1"/>
                </a:solidFill>
                <a:latin typeface="Helvetica"/>
                <a:ea typeface="Helvetica"/>
                <a:cs typeface="Helvetica"/>
                <a:sym typeface="Helvetica"/>
              </a:defRPr>
            </a:lvl1pPr>
          </a:lstStyle>
          <a:p>
            <a:pPr/>
            <a:r>
              <a:t>Efficiency</a:t>
            </a:r>
          </a:p>
        </p:txBody>
      </p:sp>
      <p:sp>
        <p:nvSpPr>
          <p:cNvPr id="2063" name="Shape 2063"/>
          <p:cNvSpPr/>
          <p:nvPr/>
        </p:nvSpPr>
        <p:spPr>
          <a:xfrm>
            <a:off x="5668615" y="3949700"/>
            <a:ext cx="166757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1"/>
                </a:solidFill>
                <a:latin typeface="Helvetica"/>
                <a:ea typeface="Helvetica"/>
                <a:cs typeface="Helvetica"/>
                <a:sym typeface="Helvetica"/>
              </a:defRPr>
            </a:lvl1pPr>
          </a:lstStyle>
          <a:p>
            <a:pPr/>
            <a:r>
              <a:t>Tradeoff</a:t>
            </a:r>
          </a:p>
        </p:txBody>
      </p:sp>
      <p:sp>
        <p:nvSpPr>
          <p:cNvPr id="2064" name="Shape 2064"/>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96.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66" name="Shape 2066"/>
          <p:cNvSpPr/>
          <p:nvPr>
            <p:ph type="title"/>
          </p:nvPr>
        </p:nvSpPr>
        <p:spPr>
          <a:xfrm>
            <a:off x="751613" y="-46567"/>
            <a:ext cx="11099801" cy="2159001"/>
          </a:xfrm>
          <a:prstGeom prst="rect">
            <a:avLst/>
          </a:prstGeom>
        </p:spPr>
        <p:txBody>
          <a:bodyPr/>
          <a:lstStyle>
            <a:lvl1pPr algn="l" defTabSz="457200">
              <a:defRPr b="1" sz="3800">
                <a:latin typeface="Helvetica"/>
                <a:ea typeface="Helvetica"/>
                <a:cs typeface="Helvetica"/>
                <a:sym typeface="Helvetica"/>
              </a:defRPr>
            </a:lvl1pPr>
          </a:lstStyle>
          <a:p>
            <a:pPr/>
            <a:r>
              <a:t>Results of using less data to build user profile</a:t>
            </a:r>
          </a:p>
        </p:txBody>
      </p:sp>
      <p:sp>
        <p:nvSpPr>
          <p:cNvPr id="2067" name="Shape 2067"/>
          <p:cNvSpPr/>
          <p:nvPr/>
        </p:nvSpPr>
        <p:spPr>
          <a:xfrm>
            <a:off x="119837" y="8017933"/>
            <a:ext cx="12765126"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800"/>
            </a:lvl1pPr>
          </a:lstStyle>
          <a:p>
            <a:pPr/>
            <a:r>
              <a:t>We can use less data to keep the balance between effectiveness and efficiency</a:t>
            </a:r>
          </a:p>
        </p:txBody>
      </p:sp>
      <p:graphicFrame>
        <p:nvGraphicFramePr>
          <p:cNvPr id="2068" name="Chart 2068"/>
          <p:cNvGraphicFramePr/>
          <p:nvPr/>
        </p:nvGraphicFramePr>
        <p:xfrm>
          <a:off x="783063" y="2080683"/>
          <a:ext cx="5576653" cy="5109634"/>
        </p:xfrm>
        <a:graphic xmlns:a="http://schemas.openxmlformats.org/drawingml/2006/main">
          <a:graphicData uri="http://schemas.openxmlformats.org/drawingml/2006/chart">
            <c:chart xmlns:c="http://schemas.openxmlformats.org/drawingml/2006/chart" r:id="rId2"/>
          </a:graphicData>
        </a:graphic>
      </p:graphicFrame>
      <p:graphicFrame>
        <p:nvGraphicFramePr>
          <p:cNvPr id="2069" name="Chart 2069"/>
          <p:cNvGraphicFramePr/>
          <p:nvPr/>
        </p:nvGraphicFramePr>
        <p:xfrm>
          <a:off x="6597480" y="2080683"/>
          <a:ext cx="6014854" cy="5109634"/>
        </p:xfrm>
        <a:graphic xmlns:a="http://schemas.openxmlformats.org/drawingml/2006/main">
          <a:graphicData uri="http://schemas.openxmlformats.org/drawingml/2006/chart">
            <c:chart xmlns:c="http://schemas.openxmlformats.org/drawingml/2006/chart" r:id="rId3"/>
          </a:graphicData>
        </a:graphic>
      </p:graphicFrame>
      <p:sp>
        <p:nvSpPr>
          <p:cNvPr id="2070" name="Shape 2070"/>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97.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72" name="Shape 2072"/>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Conclusion</a:t>
            </a:r>
          </a:p>
        </p:txBody>
      </p:sp>
      <p:sp>
        <p:nvSpPr>
          <p:cNvPr id="2073" name="Shape 2073"/>
          <p:cNvSpPr/>
          <p:nvPr/>
        </p:nvSpPr>
        <p:spPr>
          <a:xfrm>
            <a:off x="950449" y="2709333"/>
            <a:ext cx="11103902" cy="27721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p>
            <a:pPr marL="493888" indent="-493888" algn="l">
              <a:spcBef>
                <a:spcPts val="4200"/>
              </a:spcBef>
              <a:buSzPct val="75000"/>
              <a:buChar char="•"/>
              <a:defRPr sz="3500"/>
            </a:pPr>
            <a:r>
              <a:t>Using opinions to build user profile is more effective for Contextual Suggestion.</a:t>
            </a:r>
          </a:p>
          <a:p>
            <a:pPr marL="493888" indent="-493888" algn="l">
              <a:spcBef>
                <a:spcPts val="4200"/>
              </a:spcBef>
              <a:buSzPct val="75000"/>
              <a:buChar char="•"/>
              <a:defRPr sz="3500"/>
            </a:pPr>
            <a:r>
              <a:t>Using less data to build user profile can potentially keep balance between effectiveness and efficiency.</a:t>
            </a:r>
          </a:p>
        </p:txBody>
      </p:sp>
      <p:sp>
        <p:nvSpPr>
          <p:cNvPr id="2074" name="Shape 2074"/>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9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76" name="Shape 2076"/>
          <p:cNvSpPr/>
          <p:nvPr>
            <p:ph type="title"/>
          </p:nvPr>
        </p:nvSpPr>
        <p:spPr>
          <a:xfrm>
            <a:off x="952500" y="-113811"/>
            <a:ext cx="11099800" cy="2159001"/>
          </a:xfrm>
          <a:prstGeom prst="rect">
            <a:avLst/>
          </a:prstGeom>
        </p:spPr>
        <p:txBody>
          <a:bodyPr/>
          <a:lstStyle/>
          <a:p>
            <a:pPr algn="l">
              <a:defRPr b="1" sz="4000">
                <a:latin typeface="Helvetica"/>
                <a:ea typeface="Helvetica"/>
                <a:cs typeface="Helvetica"/>
                <a:sym typeface="Helvetica"/>
              </a:defRPr>
            </a:pPr>
            <a:r>
              <a:t>Other Projects </a:t>
            </a:r>
          </a:p>
          <a:p>
            <a:pPr algn="l">
              <a:defRPr b="1" sz="4000">
                <a:latin typeface="Helvetica"/>
                <a:ea typeface="Helvetica"/>
                <a:cs typeface="Helvetica"/>
                <a:sym typeface="Helvetica"/>
              </a:defRPr>
            </a:pPr>
            <a:r>
              <a:t>(not in the Dissertation)</a:t>
            </a:r>
          </a:p>
        </p:txBody>
      </p:sp>
      <p:sp>
        <p:nvSpPr>
          <p:cNvPr id="2077" name="Shape 2077"/>
          <p:cNvSpPr/>
          <p:nvPr>
            <p:ph type="body" sz="quarter" idx="1"/>
          </p:nvPr>
        </p:nvSpPr>
        <p:spPr>
          <a:xfrm>
            <a:off x="6623600" y="2118602"/>
            <a:ext cx="5738659" cy="1414264"/>
          </a:xfrm>
          <a:prstGeom prst="rect">
            <a:avLst/>
          </a:prstGeom>
        </p:spPr>
        <p:txBody>
          <a:bodyPr anchor="t"/>
          <a:lstStyle/>
          <a:p>
            <a:pPr marL="0" indent="0" defTabSz="303783">
              <a:spcBef>
                <a:spcPts val="2100"/>
              </a:spcBef>
              <a:buClr>
                <a:schemeClr val="accent6">
                  <a:lumOff val="-21524"/>
                </a:schemeClr>
              </a:buClr>
              <a:buSzTx/>
              <a:buNone/>
              <a:defRPr b="1" sz="2080">
                <a:latin typeface="Helvetica"/>
                <a:ea typeface="Helvetica"/>
                <a:cs typeface="Helvetica"/>
                <a:sym typeface="Helvetica"/>
              </a:defRPr>
            </a:pPr>
            <a:r>
              <a:t>Process Improvement and Optimization for Enterprise Storage Service Management</a:t>
            </a:r>
          </a:p>
          <a:p>
            <a:pPr marL="0" indent="0" defTabSz="303783">
              <a:spcBef>
                <a:spcPts val="2100"/>
              </a:spcBef>
              <a:buClr>
                <a:schemeClr val="accent6">
                  <a:lumOff val="-21524"/>
                </a:schemeClr>
              </a:buClr>
              <a:buSzTx/>
              <a:buNone/>
              <a:defRPr b="1" sz="2080">
                <a:latin typeface="Helvetica"/>
                <a:ea typeface="Helvetica"/>
                <a:cs typeface="Helvetica"/>
                <a:sym typeface="Helvetica"/>
              </a:defRPr>
            </a:pPr>
            <a:r>
              <a:rPr sz="1560"/>
              <a:t>w. Jiannan Wang from MIS Department</a:t>
            </a:r>
          </a:p>
        </p:txBody>
      </p:sp>
      <p:sp>
        <p:nvSpPr>
          <p:cNvPr id="2078" name="Shape 2078"/>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079" name="pasted-image.png"/>
          <p:cNvPicPr>
            <a:picLocks noChangeAspect="1"/>
          </p:cNvPicPr>
          <p:nvPr/>
        </p:nvPicPr>
        <p:blipFill>
          <a:blip r:embed="rId2">
            <a:extLst/>
          </a:blip>
          <a:stretch>
            <a:fillRect/>
          </a:stretch>
        </p:blipFill>
        <p:spPr>
          <a:xfrm>
            <a:off x="642541" y="1946160"/>
            <a:ext cx="5518585" cy="1759149"/>
          </a:xfrm>
          <a:prstGeom prst="rect">
            <a:avLst/>
          </a:prstGeom>
          <a:ln w="12700">
            <a:miter lim="400000"/>
          </a:ln>
        </p:spPr>
      </p:pic>
      <p:sp>
        <p:nvSpPr>
          <p:cNvPr id="2080" name="Shape 2080"/>
          <p:cNvSpPr/>
          <p:nvPr/>
        </p:nvSpPr>
        <p:spPr>
          <a:xfrm>
            <a:off x="521199" y="4215385"/>
            <a:ext cx="3853484" cy="15073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lgn="l" defTabSz="245363">
              <a:spcBef>
                <a:spcPts val="1700"/>
              </a:spcBef>
              <a:buClr>
                <a:schemeClr val="accent6">
                  <a:lumOff val="-21524"/>
                </a:schemeClr>
              </a:buClr>
              <a:defRPr b="1" sz="1679">
                <a:latin typeface="Helvetica"/>
                <a:ea typeface="Helvetica"/>
                <a:cs typeface="Helvetica"/>
                <a:sym typeface="Helvetica"/>
              </a:defRPr>
            </a:pPr>
            <a:r>
              <a:t>Smartphone-Based Treatment Enhancement for Clinical Depression</a:t>
            </a:r>
          </a:p>
          <a:p>
            <a:pPr algn="l" defTabSz="245363">
              <a:spcBef>
                <a:spcPts val="1700"/>
              </a:spcBef>
              <a:buClr>
                <a:schemeClr val="accent6">
                  <a:lumOff val="-21524"/>
                </a:schemeClr>
              </a:buClr>
              <a:defRPr b="1" sz="1344">
                <a:latin typeface="Helvetica"/>
                <a:ea typeface="Helvetica"/>
                <a:cs typeface="Helvetica"/>
                <a:sym typeface="Helvetica"/>
              </a:defRPr>
            </a:pPr>
            <a:r>
              <a:t>w. Adele Hayes in Psychology Department &amp; Stephan Bohacek in ECE Department</a:t>
            </a:r>
          </a:p>
        </p:txBody>
      </p:sp>
      <p:pic>
        <p:nvPicPr>
          <p:cNvPr id="2081" name="pasted-image.png"/>
          <p:cNvPicPr>
            <a:picLocks noChangeAspect="1"/>
          </p:cNvPicPr>
          <p:nvPr/>
        </p:nvPicPr>
        <p:blipFill>
          <a:blip r:embed="rId3">
            <a:extLst/>
          </a:blip>
          <a:stretch>
            <a:fillRect/>
          </a:stretch>
        </p:blipFill>
        <p:spPr>
          <a:xfrm>
            <a:off x="1313673" y="5997423"/>
            <a:ext cx="1924317" cy="2832354"/>
          </a:xfrm>
          <a:prstGeom prst="rect">
            <a:avLst/>
          </a:prstGeom>
          <a:ln w="12700">
            <a:miter lim="400000"/>
          </a:ln>
        </p:spPr>
      </p:pic>
      <p:pic>
        <p:nvPicPr>
          <p:cNvPr id="2082" name="pasted-image.png"/>
          <p:cNvPicPr>
            <a:picLocks noChangeAspect="1"/>
          </p:cNvPicPr>
          <p:nvPr/>
        </p:nvPicPr>
        <p:blipFill>
          <a:blip r:embed="rId4">
            <a:extLst/>
          </a:blip>
          <a:stretch>
            <a:fillRect/>
          </a:stretch>
        </p:blipFill>
        <p:spPr>
          <a:xfrm>
            <a:off x="4840634" y="6659910"/>
            <a:ext cx="3323532" cy="1507380"/>
          </a:xfrm>
          <a:prstGeom prst="rect">
            <a:avLst/>
          </a:prstGeom>
          <a:ln w="12700">
            <a:miter lim="400000"/>
          </a:ln>
        </p:spPr>
      </p:pic>
      <p:sp>
        <p:nvSpPr>
          <p:cNvPr id="2083" name="Shape 2083"/>
          <p:cNvSpPr/>
          <p:nvPr/>
        </p:nvSpPr>
        <p:spPr>
          <a:xfrm>
            <a:off x="4747767" y="4200272"/>
            <a:ext cx="3714459" cy="153927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lgn="l" defTabSz="257047">
              <a:spcBef>
                <a:spcPts val="1800"/>
              </a:spcBef>
              <a:buClr>
                <a:schemeClr val="accent6">
                  <a:lumOff val="-21524"/>
                </a:schemeClr>
              </a:buClr>
              <a:defRPr b="1" sz="1760">
                <a:latin typeface="Helvetica"/>
                <a:ea typeface="Helvetica"/>
                <a:cs typeface="Helvetica"/>
                <a:sym typeface="Helvetica"/>
              </a:defRPr>
            </a:pPr>
            <a:r>
              <a:t>Document Management Improvement via Context-Aware Integrated Search for Enterprise</a:t>
            </a:r>
          </a:p>
          <a:p>
            <a:pPr algn="l" defTabSz="257047">
              <a:spcBef>
                <a:spcPts val="1800"/>
              </a:spcBef>
              <a:buClr>
                <a:schemeClr val="accent6">
                  <a:lumOff val="-21524"/>
                </a:schemeClr>
              </a:buClr>
              <a:defRPr b="1" sz="1408">
                <a:latin typeface="Helvetica"/>
                <a:ea typeface="Helvetica"/>
                <a:cs typeface="Helvetica"/>
                <a:sym typeface="Helvetica"/>
              </a:defRPr>
            </a:pPr>
            <a:r>
              <a:t>w. JP Morgan Chase Co.</a:t>
            </a:r>
          </a:p>
        </p:txBody>
      </p:sp>
      <p:sp>
        <p:nvSpPr>
          <p:cNvPr id="2084" name="Shape 2084"/>
          <p:cNvSpPr/>
          <p:nvPr/>
        </p:nvSpPr>
        <p:spPr>
          <a:xfrm>
            <a:off x="8974336" y="4200272"/>
            <a:ext cx="3509265" cy="141426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lgn="l" defTabSz="268731">
              <a:spcBef>
                <a:spcPts val="1900"/>
              </a:spcBef>
              <a:buClr>
                <a:schemeClr val="accent6">
                  <a:lumOff val="-21524"/>
                </a:schemeClr>
              </a:buClr>
              <a:defRPr b="1" sz="1840">
                <a:latin typeface="Helvetica"/>
                <a:ea typeface="Helvetica"/>
                <a:cs typeface="Helvetica"/>
                <a:sym typeface="Helvetica"/>
              </a:defRPr>
            </a:pPr>
            <a:r>
              <a:t>A system to collect and synthesize disaster related data  </a:t>
            </a:r>
          </a:p>
          <a:p>
            <a:pPr algn="l" defTabSz="268731">
              <a:spcBef>
                <a:spcPts val="1900"/>
              </a:spcBef>
              <a:buClr>
                <a:schemeClr val="accent6">
                  <a:lumOff val="-21524"/>
                </a:schemeClr>
              </a:buClr>
              <a:defRPr b="1" sz="1472">
                <a:latin typeface="Helvetica"/>
                <a:ea typeface="Helvetica"/>
                <a:cs typeface="Helvetica"/>
                <a:sym typeface="Helvetica"/>
              </a:defRPr>
            </a:pPr>
            <a:r>
              <a:t>w. Disaster Research Center at UD</a:t>
            </a:r>
          </a:p>
        </p:txBody>
      </p:sp>
      <p:pic>
        <p:nvPicPr>
          <p:cNvPr id="2085" name="pasted-image.png"/>
          <p:cNvPicPr>
            <a:picLocks noChangeAspect="1"/>
          </p:cNvPicPr>
          <p:nvPr/>
        </p:nvPicPr>
        <p:blipFill>
          <a:blip r:embed="rId5">
            <a:extLst/>
          </a:blip>
          <a:stretch>
            <a:fillRect/>
          </a:stretch>
        </p:blipFill>
        <p:spPr>
          <a:xfrm>
            <a:off x="9232238" y="6365888"/>
            <a:ext cx="2993461" cy="2095423"/>
          </a:xfrm>
          <a:prstGeom prst="rect">
            <a:avLst/>
          </a:prstGeom>
          <a:ln w="12700">
            <a:miter lim="400000"/>
          </a:ln>
        </p:spPr>
      </p:pic>
      <p:sp>
        <p:nvSpPr>
          <p:cNvPr id="2086" name="Shape 2086"/>
          <p:cNvSpPr/>
          <p:nvPr/>
        </p:nvSpPr>
        <p:spPr>
          <a:xfrm>
            <a:off x="10315722" y="8349956"/>
            <a:ext cx="993412" cy="836054"/>
          </a:xfrm>
          <a:prstGeom prst="rect">
            <a:avLst/>
          </a:prstGeom>
          <a:solidFill>
            <a:srgbClr val="FFFFFF"/>
          </a:solidFill>
          <a:ln w="12700">
            <a:miter lim="400000"/>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199.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88" name="Shape 2088"/>
          <p:cNvSpPr/>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lgn="l">
              <a:defRPr b="1" sz="5000">
                <a:latin typeface="Helvetica"/>
                <a:ea typeface="Helvetica"/>
                <a:cs typeface="Helvetica"/>
                <a:sym typeface="Helvetica"/>
              </a:defRPr>
            </a:lvl1pPr>
          </a:lstStyle>
          <a:p>
            <a:pPr/>
            <a:r>
              <a:t>Future Work</a:t>
            </a:r>
          </a:p>
        </p:txBody>
      </p:sp>
      <p:sp>
        <p:nvSpPr>
          <p:cNvPr id="2089" name="Shape 2089"/>
          <p:cNvSpPr/>
          <p:nvPr/>
        </p:nvSpPr>
        <p:spPr>
          <a:xfrm>
            <a:off x="1116058" y="2412999"/>
            <a:ext cx="10772684" cy="6045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spcBef>
                <a:spcPts val="4200"/>
              </a:spcBef>
              <a:buClr>
                <a:schemeClr val="accent6">
                  <a:lumOff val="-21524"/>
                </a:schemeClr>
              </a:buClr>
              <a:buSzPct val="75000"/>
              <a:buChar char="✦"/>
              <a:defRPr sz="3600">
                <a:latin typeface="Helvetica"/>
                <a:ea typeface="Helvetica"/>
                <a:cs typeface="Helvetica"/>
                <a:sym typeface="Helvetica"/>
              </a:defRPr>
            </a:pPr>
            <a:r>
              <a:t>Unified IR Evaluation System</a:t>
            </a:r>
          </a:p>
          <a:p>
            <a:pPr lvl="1" marL="889000" indent="-444500" algn="l">
              <a:spcBef>
                <a:spcPts val="4200"/>
              </a:spcBef>
              <a:buClr>
                <a:schemeClr val="accent6">
                  <a:lumOff val="-21524"/>
                </a:schemeClr>
              </a:buClr>
              <a:buSzPct val="75000"/>
              <a:buChar char="•"/>
              <a:defRPr sz="3600">
                <a:latin typeface="Helvetica"/>
                <a:ea typeface="Helvetica"/>
                <a:cs typeface="Helvetica"/>
                <a:sym typeface="Helvetica"/>
              </a:defRPr>
            </a:pPr>
            <a:r>
              <a:t>Quantify the impact of using different tools</a:t>
            </a:r>
          </a:p>
          <a:p>
            <a:pPr lvl="1" marL="889000" indent="-444500" algn="l">
              <a:spcBef>
                <a:spcPts val="4200"/>
              </a:spcBef>
              <a:buClr>
                <a:schemeClr val="accent6">
                  <a:lumOff val="-21524"/>
                </a:schemeClr>
              </a:buClr>
              <a:buSzPct val="75000"/>
              <a:buChar char="•"/>
              <a:defRPr sz="3600">
                <a:latin typeface="Helvetica"/>
                <a:ea typeface="Helvetica"/>
                <a:cs typeface="Helvetica"/>
                <a:sym typeface="Helvetica"/>
              </a:defRPr>
            </a:pPr>
            <a:r>
              <a:t>More easy-to-use and powerful tool </a:t>
            </a:r>
          </a:p>
          <a:p>
            <a:pPr marL="444500" indent="-444500" algn="l">
              <a:spcBef>
                <a:spcPts val="4200"/>
              </a:spcBef>
              <a:buClr>
                <a:schemeClr val="accent6">
                  <a:lumOff val="-21524"/>
                </a:schemeClr>
              </a:buClr>
              <a:buSzPct val="75000"/>
              <a:buChar char="✦"/>
              <a:defRPr sz="3600">
                <a:latin typeface="Helvetica"/>
                <a:ea typeface="Helvetica"/>
                <a:cs typeface="Helvetica"/>
                <a:sym typeface="Helvetica"/>
              </a:defRPr>
            </a:pPr>
            <a:r>
              <a:t>Performance Boundary Theory</a:t>
            </a:r>
          </a:p>
          <a:p>
            <a:pPr lvl="1" marL="889000" indent="-444500" algn="l">
              <a:spcBef>
                <a:spcPts val="4200"/>
              </a:spcBef>
              <a:buClr>
                <a:schemeClr val="accent6">
                  <a:lumOff val="-21524"/>
                </a:schemeClr>
              </a:buClr>
              <a:buSzPct val="75000"/>
              <a:buChar char="•"/>
              <a:defRPr sz="3600">
                <a:latin typeface="Helvetica"/>
                <a:ea typeface="Helvetica"/>
                <a:cs typeface="Helvetica"/>
                <a:sym typeface="Helvetica"/>
              </a:defRPr>
            </a:pPr>
            <a:r>
              <a:t>Expand the analysis to multiple terms queries</a:t>
            </a:r>
          </a:p>
          <a:p>
            <a:pPr lvl="1" marL="889000" indent="-444500" algn="l">
              <a:spcBef>
                <a:spcPts val="4200"/>
              </a:spcBef>
              <a:buClr>
                <a:schemeClr val="accent6">
                  <a:lumOff val="-21524"/>
                </a:schemeClr>
              </a:buClr>
              <a:buSzPct val="75000"/>
              <a:buChar char="•"/>
              <a:defRPr sz="3600">
                <a:latin typeface="Helvetica"/>
                <a:ea typeface="Helvetica"/>
                <a:cs typeface="Helvetica"/>
                <a:sym typeface="Helvetica"/>
              </a:defRPr>
            </a:pPr>
            <a:r>
              <a:t>Using other methods, e.g. explanatory approach</a:t>
            </a:r>
          </a:p>
        </p:txBody>
      </p:sp>
      <p:sp>
        <p:nvSpPr>
          <p:cNvPr id="2090" name="Shape 2090"/>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24" name="Shape 124"/>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25" name="pasted-image-filtered.png"/>
          <p:cNvPicPr>
            <a:picLocks noChangeAspect="1"/>
          </p:cNvPicPr>
          <p:nvPr/>
        </p:nvPicPr>
        <p:blipFill>
          <a:blip r:embed="rId2">
            <a:extLst/>
          </a:blip>
          <a:stretch>
            <a:fillRect/>
          </a:stretch>
        </p:blipFill>
        <p:spPr>
          <a:xfrm>
            <a:off x="1389453" y="2083794"/>
            <a:ext cx="1765679" cy="1431400"/>
          </a:xfrm>
          <a:prstGeom prst="rect">
            <a:avLst/>
          </a:prstGeom>
          <a:ln w="12700">
            <a:miter lim="400000"/>
          </a:ln>
        </p:spPr>
      </p:pic>
      <p:pic>
        <p:nvPicPr>
          <p:cNvPr id="126" name="pasted-image.png"/>
          <p:cNvPicPr>
            <a:picLocks noChangeAspect="1"/>
          </p:cNvPicPr>
          <p:nvPr/>
        </p:nvPicPr>
        <p:blipFill>
          <a:blip r:embed="rId3">
            <a:extLst/>
          </a:blip>
          <a:stretch>
            <a:fillRect/>
          </a:stretch>
        </p:blipFill>
        <p:spPr>
          <a:xfrm>
            <a:off x="1329202" y="1959477"/>
            <a:ext cx="585266" cy="585266"/>
          </a:xfrm>
          <a:prstGeom prst="rect">
            <a:avLst/>
          </a:prstGeom>
          <a:ln w="12700">
            <a:miter lim="400000"/>
          </a:ln>
        </p:spPr>
      </p:pic>
      <p:sp>
        <p:nvSpPr>
          <p:cNvPr id="127" name="Shape 127"/>
          <p:cNvSpPr/>
          <p:nvPr/>
        </p:nvSpPr>
        <p:spPr>
          <a:xfrm>
            <a:off x="1058511" y="748690"/>
            <a:ext cx="236731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Contextual </a:t>
            </a:r>
          </a:p>
          <a:p>
            <a:pPr>
              <a:defRPr b="1">
                <a:latin typeface="Helvetica"/>
                <a:ea typeface="Helvetica"/>
                <a:cs typeface="Helvetica"/>
                <a:sym typeface="Helvetica"/>
              </a:defRPr>
            </a:pPr>
            <a:r>
              <a:t>Suggestion</a:t>
            </a:r>
          </a:p>
        </p:txBody>
      </p:sp>
      <p:sp>
        <p:nvSpPr>
          <p:cNvPr id="128" name="Shape 128"/>
          <p:cNvSpPr/>
          <p:nvPr/>
        </p:nvSpPr>
        <p:spPr>
          <a:xfrm flipV="1">
            <a:off x="4028874"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29" name="Shape 129"/>
          <p:cNvSpPr/>
          <p:nvPr/>
        </p:nvSpPr>
        <p:spPr>
          <a:xfrm flipV="1">
            <a:off x="8544125"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30" name="Shape 130"/>
          <p:cNvSpPr/>
          <p:nvPr/>
        </p:nvSpPr>
        <p:spPr>
          <a:xfrm>
            <a:off x="4402816" y="748690"/>
            <a:ext cx="3767368"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Unified Evaluation </a:t>
            </a:r>
          </a:p>
          <a:p>
            <a:pPr>
              <a:defRPr b="1">
                <a:latin typeface="Helvetica"/>
                <a:ea typeface="Helvetica"/>
                <a:cs typeface="Helvetica"/>
                <a:sym typeface="Helvetica"/>
              </a:defRPr>
            </a:pPr>
            <a:r>
              <a:t>System</a:t>
            </a:r>
          </a:p>
        </p:txBody>
      </p:sp>
      <p:pic>
        <p:nvPicPr>
          <p:cNvPr id="131" name="pasted-image-filtered.png"/>
          <p:cNvPicPr>
            <a:picLocks noChangeAspect="1"/>
          </p:cNvPicPr>
          <p:nvPr/>
        </p:nvPicPr>
        <p:blipFill>
          <a:blip r:embed="rId4">
            <a:extLst/>
          </a:blip>
          <a:stretch>
            <a:fillRect/>
          </a:stretch>
        </p:blipFill>
        <p:spPr>
          <a:xfrm>
            <a:off x="5437157" y="2190177"/>
            <a:ext cx="1175625" cy="773954"/>
          </a:xfrm>
          <a:prstGeom prst="rect">
            <a:avLst/>
          </a:prstGeom>
          <a:ln w="12700">
            <a:miter lim="400000"/>
          </a:ln>
        </p:spPr>
      </p:pic>
      <p:pic>
        <p:nvPicPr>
          <p:cNvPr id="132" name="pasted-image.png"/>
          <p:cNvPicPr>
            <a:picLocks noChangeAspect="1"/>
          </p:cNvPicPr>
          <p:nvPr/>
        </p:nvPicPr>
        <p:blipFill>
          <a:blip r:embed="rId5">
            <a:extLst/>
          </a:blip>
          <a:stretch>
            <a:fillRect/>
          </a:stretch>
        </p:blipFill>
        <p:spPr>
          <a:xfrm>
            <a:off x="6422441" y="2401847"/>
            <a:ext cx="1175626" cy="1175625"/>
          </a:xfrm>
          <a:prstGeom prst="rect">
            <a:avLst/>
          </a:prstGeom>
          <a:ln w="12700">
            <a:miter lim="400000"/>
          </a:ln>
        </p:spPr>
      </p:pic>
      <p:graphicFrame>
        <p:nvGraphicFramePr>
          <p:cNvPr id="133" name="Chart 133"/>
          <p:cNvGraphicFramePr/>
          <p:nvPr/>
        </p:nvGraphicFramePr>
        <p:xfrm>
          <a:off x="8919371" y="1944095"/>
          <a:ext cx="2943572" cy="1818748"/>
        </p:xfrm>
        <a:graphic xmlns:a="http://schemas.openxmlformats.org/drawingml/2006/main">
          <a:graphicData uri="http://schemas.openxmlformats.org/drawingml/2006/chart">
            <c:chart xmlns:c="http://schemas.openxmlformats.org/drawingml/2006/chart" r:id="rId6"/>
          </a:graphicData>
        </a:graphic>
      </p:graphicFrame>
      <p:sp>
        <p:nvSpPr>
          <p:cNvPr id="134" name="Shape 134"/>
          <p:cNvSpPr/>
          <p:nvPr/>
        </p:nvSpPr>
        <p:spPr>
          <a:xfrm>
            <a:off x="9147178" y="748690"/>
            <a:ext cx="2740057"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Performance </a:t>
            </a:r>
          </a:p>
          <a:p>
            <a:pPr>
              <a:defRPr b="1">
                <a:latin typeface="Helvetica"/>
                <a:ea typeface="Helvetica"/>
                <a:cs typeface="Helvetica"/>
                <a:sym typeface="Helvetica"/>
              </a:defRPr>
            </a:pPr>
            <a:r>
              <a:t>Upper Bound</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67" name="Shape 367"/>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68" name="pasted-image.png"/>
          <p:cNvPicPr>
            <a:picLocks noChangeAspect="1"/>
          </p:cNvPicPr>
          <p:nvPr/>
        </p:nvPicPr>
        <p:blipFill>
          <a:blip r:embed="rId2">
            <a:extLst/>
          </a:blip>
          <a:stretch>
            <a:fillRect/>
          </a:stretch>
        </p:blipFill>
        <p:spPr>
          <a:xfrm>
            <a:off x="2851050" y="1225450"/>
            <a:ext cx="7302700" cy="7302700"/>
          </a:xfrm>
          <a:prstGeom prst="rect">
            <a:avLst/>
          </a:prstGeom>
          <a:ln w="12700">
            <a:miter lim="400000"/>
          </a:ln>
        </p:spPr>
      </p:pic>
    </p:spTree>
  </p:cSld>
  <p:clrMapOvr>
    <a:masterClrMapping/>
  </p:clrMapOvr>
  <p:transition xmlns:p14="http://schemas.microsoft.com/office/powerpoint/2010/main" spd="med" advClick="1"/>
</p:sld>
</file>

<file path=ppt/slides/slide200.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92" name="Shape 2092"/>
          <p:cNvSpPr/>
          <p:nvPr/>
        </p:nvSpPr>
        <p:spPr>
          <a:xfrm>
            <a:off x="952500" y="-46567"/>
            <a:ext cx="11099800"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lgn="l">
              <a:defRPr b="1" sz="4000">
                <a:latin typeface="Helvetica"/>
                <a:ea typeface="Helvetica"/>
                <a:cs typeface="Helvetica"/>
                <a:sym typeface="Helvetica"/>
              </a:defRPr>
            </a:lvl1pPr>
          </a:lstStyle>
          <a:p>
            <a:pPr/>
            <a:r>
              <a:t>References</a:t>
            </a:r>
          </a:p>
        </p:txBody>
      </p:sp>
      <p:sp>
        <p:nvSpPr>
          <p:cNvPr id="2093" name="Shape 2093"/>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094" name="Shape 2094"/>
          <p:cNvSpPr/>
          <p:nvPr/>
        </p:nvSpPr>
        <p:spPr>
          <a:xfrm>
            <a:off x="460416" y="1557866"/>
            <a:ext cx="12083968" cy="756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spcBef>
                <a:spcPts val="4200"/>
              </a:spcBef>
              <a:defRPr sz="2500">
                <a:latin typeface="Helvetica"/>
                <a:ea typeface="Helvetica"/>
                <a:cs typeface="Helvetica"/>
                <a:sym typeface="Helvetica"/>
              </a:defRPr>
            </a:pPr>
            <a:r>
              <a:rPr b="1"/>
              <a:t>[TREC12]</a:t>
            </a:r>
            <a:r>
              <a:t> Peilin Yang, and Hui Fang. An exploration of ranking-based strategy for contextual suggestion. In Proceedings of the 21st Text REtreival Conference (TREC’12), 2012.</a:t>
            </a:r>
          </a:p>
          <a:p>
            <a:pPr algn="l">
              <a:spcBef>
                <a:spcPts val="4200"/>
              </a:spcBef>
              <a:defRPr sz="2500">
                <a:latin typeface="Helvetica"/>
                <a:ea typeface="Helvetica"/>
                <a:cs typeface="Helvetica"/>
                <a:sym typeface="Helvetica"/>
              </a:defRPr>
            </a:pPr>
            <a:r>
              <a:rPr b="1"/>
              <a:t>[TREC13]</a:t>
            </a:r>
            <a:r>
              <a:t> Peilin Yang, and Hui Fang. An Opinion-aware Approach to Contextual Suggestion. In Proceedings of the 22nd Text REtreival Conference (TREC’13), 2013.</a:t>
            </a:r>
          </a:p>
          <a:p>
            <a:pPr algn="l">
              <a:spcBef>
                <a:spcPts val="4200"/>
              </a:spcBef>
              <a:defRPr sz="2500">
                <a:latin typeface="Helvetica"/>
                <a:ea typeface="Helvetica"/>
                <a:cs typeface="Helvetica"/>
                <a:sym typeface="Helvetica"/>
              </a:defRPr>
            </a:pPr>
            <a:r>
              <a:rPr b="1"/>
              <a:t>[ICTIR13]</a:t>
            </a:r>
            <a:r>
              <a:t> Peilin Yang, and Hui Fang. Opinion-based user profile modeling for contextual suggestions. In Proceedings of 2013 Conference on the Theory of Information Retrieval, pages 18, ICTIR’13.</a:t>
            </a:r>
          </a:p>
          <a:p>
            <a:pPr algn="l">
              <a:spcBef>
                <a:spcPts val="4200"/>
              </a:spcBef>
              <a:defRPr sz="2500">
                <a:latin typeface="Helvetica"/>
                <a:ea typeface="Helvetica"/>
                <a:cs typeface="Helvetica"/>
                <a:sym typeface="Helvetica"/>
              </a:defRPr>
            </a:pPr>
            <a:r>
              <a:rPr b="1"/>
              <a:t>[TREC14]</a:t>
            </a:r>
            <a:r>
              <a:t> Peilin Yang, Hui Fang. Exploration of Opinion-aware Approach to Contextual Suggestion. In Proceedings of the 23nd Text REtreival Conference (TREC’14), 2014.</a:t>
            </a:r>
          </a:p>
          <a:p>
            <a:pPr algn="l">
              <a:spcBef>
                <a:spcPts val="4200"/>
              </a:spcBef>
              <a:defRPr sz="2500">
                <a:latin typeface="Helvetica"/>
                <a:ea typeface="Helvetica"/>
                <a:cs typeface="Helvetica"/>
                <a:sym typeface="Helvetica"/>
              </a:defRPr>
            </a:pPr>
            <a:r>
              <a:rPr b="1"/>
              <a:t>[TREC15] </a:t>
            </a:r>
            <a:r>
              <a:t>Peilin Yang, Hui Fang. Combining Opinion Profile Modeling with Complex Context Filtering for Contextual Suggestion. In Proceedings of the 24nd Text REtreival Conference (TREC’15), 2015.</a:t>
            </a:r>
          </a:p>
        </p:txBody>
      </p:sp>
    </p:spTree>
  </p:cSld>
  <p:clrMapOvr>
    <a:masterClrMapping/>
  </p:clrMapOvr>
  <p:transition xmlns:p14="http://schemas.microsoft.com/office/powerpoint/2010/main" spd="med" advClick="1"/>
</p:sld>
</file>

<file path=ppt/slides/slide201.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96" name="Shape 2096"/>
          <p:cNvSpPr/>
          <p:nvPr/>
        </p:nvSpPr>
        <p:spPr>
          <a:xfrm>
            <a:off x="952500" y="-46567"/>
            <a:ext cx="11099800"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lgn="l">
              <a:defRPr b="1" sz="4000">
                <a:latin typeface="Helvetica"/>
                <a:ea typeface="Helvetica"/>
                <a:cs typeface="Helvetica"/>
                <a:sym typeface="Helvetica"/>
              </a:defRPr>
            </a:lvl1pPr>
          </a:lstStyle>
          <a:p>
            <a:pPr/>
            <a:r>
              <a:t>References</a:t>
            </a:r>
          </a:p>
        </p:txBody>
      </p:sp>
      <p:sp>
        <p:nvSpPr>
          <p:cNvPr id="2097" name="Shape 2097"/>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098" name="Shape 2098"/>
          <p:cNvSpPr/>
          <p:nvPr/>
        </p:nvSpPr>
        <p:spPr>
          <a:xfrm>
            <a:off x="460416" y="1824566"/>
            <a:ext cx="12083968" cy="703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spcBef>
                <a:spcPts val="4200"/>
              </a:spcBef>
              <a:defRPr sz="2500">
                <a:latin typeface="Helvetica"/>
                <a:ea typeface="Helvetica"/>
                <a:cs typeface="Helvetica"/>
                <a:sym typeface="Helvetica"/>
              </a:defRPr>
            </a:pPr>
            <a:r>
              <a:rPr b="1"/>
              <a:t>[IRJ15]</a:t>
            </a:r>
            <a:r>
              <a:t> Peilin Yang, Hui Fang, Hongning Wang, Deng Cai. Opinions Matter: A General Approach to User Profile Modeling for Contextual Suggestion. Information Retrieval Journal, 18(6):586–610, 2015.</a:t>
            </a:r>
          </a:p>
          <a:p>
            <a:pPr algn="l">
              <a:spcBef>
                <a:spcPts val="4200"/>
              </a:spcBef>
              <a:defRPr sz="2500">
                <a:latin typeface="Helvetica"/>
                <a:ea typeface="Helvetica"/>
                <a:cs typeface="Helvetica"/>
                <a:sym typeface="Helvetica"/>
              </a:defRPr>
            </a:pPr>
            <a:r>
              <a:rPr b="1"/>
              <a:t>[SIGIRDEMO14]</a:t>
            </a:r>
            <a:r>
              <a:t> Hui Fang, Hao Wu, Peilin Yang, Chengxiang Zhai. VIRLab: A Web-based Virtual Lab for Learning and Studying Information Retrieval Models. In Proceedings of the 37th international ACM SIGIR Conference on Research &amp; Development in information Retrieval, Pages 1249-1250, 2014.</a:t>
            </a:r>
          </a:p>
          <a:p>
            <a:pPr algn="l">
              <a:spcBef>
                <a:spcPts val="4200"/>
              </a:spcBef>
              <a:defRPr sz="2500">
                <a:latin typeface="Helvetica"/>
                <a:ea typeface="Helvetica"/>
                <a:cs typeface="Helvetica"/>
                <a:sym typeface="Helvetica"/>
              </a:defRPr>
            </a:pPr>
            <a:r>
              <a:rPr b="1"/>
              <a:t>[ICTIR16A]</a:t>
            </a:r>
            <a:r>
              <a:t> Peilin Yang, Hui Fang. A Reproducibility Study of Information Retrieval Models. In Proceedings of the 2016 ACM on International Conference on the Theory of Information Retrieval (ICTIR '16). ACM, New York, NY, USA, 77-86.</a:t>
            </a:r>
          </a:p>
          <a:p>
            <a:pPr algn="l">
              <a:spcBef>
                <a:spcPts val="4200"/>
              </a:spcBef>
              <a:defRPr sz="2500">
                <a:latin typeface="Helvetica"/>
                <a:ea typeface="Helvetica"/>
                <a:cs typeface="Helvetica"/>
                <a:sym typeface="Helvetica"/>
              </a:defRPr>
            </a:pPr>
            <a:r>
              <a:rPr b="1"/>
              <a:t>[ICTIR16B]</a:t>
            </a:r>
            <a:r>
              <a:t> Peilin Yang, Hui Fang. Estimating Retrieval Performance Bound for Single Term Queries. In Proceedings of the 2016 ACM on International Conference on the Theory of Information Retrieval (ICTIR '16). ACM, New York, NY, USA, 237-240.</a:t>
            </a:r>
          </a:p>
        </p:txBody>
      </p:sp>
    </p:spTree>
  </p:cSld>
  <p:clrMapOvr>
    <a:masterClrMapping/>
  </p:clrMapOvr>
  <p:transition xmlns:p14="http://schemas.microsoft.com/office/powerpoint/2010/main" spd="med" advClick="1"/>
</p:sld>
</file>

<file path=ppt/slides/slide20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00" name="Shape 2100"/>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101" name="Shape 2101"/>
          <p:cNvSpPr/>
          <p:nvPr>
            <p:ph type="title"/>
          </p:nvPr>
        </p:nvSpPr>
        <p:spPr>
          <a:prstGeom prst="rect">
            <a:avLst/>
          </a:prstGeom>
        </p:spPr>
        <p:txBody>
          <a:bodyPr/>
          <a:lstStyle>
            <a:lvl1pPr>
              <a:defRPr b="1" sz="5000">
                <a:latin typeface="Helvetica"/>
                <a:ea typeface="Helvetica"/>
                <a:cs typeface="Helvetica"/>
                <a:sym typeface="Helvetica"/>
              </a:defRPr>
            </a:lvl1pPr>
          </a:lstStyle>
          <a:p>
            <a:pPr/>
            <a:r>
              <a:t>Acknowledgement</a:t>
            </a:r>
          </a:p>
        </p:txBody>
      </p:sp>
      <p:sp>
        <p:nvSpPr>
          <p:cNvPr id="2102" name="Shape 2102"/>
          <p:cNvSpPr/>
          <p:nvPr/>
        </p:nvSpPr>
        <p:spPr>
          <a:xfrm>
            <a:off x="1244813" y="2476478"/>
            <a:ext cx="10515174" cy="480064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lnSpc>
                <a:spcPct val="150000"/>
              </a:lnSpc>
              <a:buSzPct val="80000"/>
              <a:buChar char="•"/>
            </a:pPr>
            <a:r>
              <a:t>My Family</a:t>
            </a:r>
          </a:p>
          <a:p>
            <a:pPr marL="228600" indent="-228600" algn="l">
              <a:lnSpc>
                <a:spcPct val="150000"/>
              </a:lnSpc>
              <a:buSzPct val="80000"/>
              <a:buChar char="•"/>
            </a:pPr>
            <a:r>
              <a:t>My Advisor: </a:t>
            </a:r>
            <a:r>
              <a:rPr b="1">
                <a:latin typeface="Helvetica"/>
                <a:ea typeface="Helvetica"/>
                <a:cs typeface="Helvetica"/>
                <a:sym typeface="Helvetica"/>
              </a:rPr>
              <a:t>Hui Fang</a:t>
            </a:r>
          </a:p>
          <a:p>
            <a:pPr marL="228600" indent="-228600" algn="l">
              <a:lnSpc>
                <a:spcPct val="150000"/>
              </a:lnSpc>
              <a:buSzPct val="80000"/>
              <a:buChar char="•"/>
            </a:pPr>
            <a:r>
              <a:t>All my dissertation committee members: </a:t>
            </a:r>
            <a:r>
              <a:rPr b="1">
                <a:latin typeface="Helvetica"/>
                <a:ea typeface="Helvetica"/>
                <a:cs typeface="Helvetica"/>
                <a:sym typeface="Helvetica"/>
              </a:rPr>
              <a:t>Benjamin Carterette</a:t>
            </a:r>
            <a:r>
              <a:t>, </a:t>
            </a:r>
            <a:r>
              <a:rPr b="1">
                <a:latin typeface="Helvetica"/>
                <a:ea typeface="Helvetica"/>
                <a:cs typeface="Helvetica"/>
                <a:sym typeface="Helvetica"/>
              </a:rPr>
              <a:t>Chengmo Yang</a:t>
            </a:r>
            <a:r>
              <a:t> and </a:t>
            </a:r>
            <a:r>
              <a:rPr b="1">
                <a:latin typeface="Helvetica"/>
                <a:ea typeface="Helvetica"/>
                <a:cs typeface="Helvetica"/>
                <a:sym typeface="Helvetica"/>
              </a:rPr>
              <a:t>Stephan Bohacek</a:t>
            </a:r>
            <a:endParaRPr b="1">
              <a:latin typeface="Helvetica"/>
              <a:ea typeface="Helvetica"/>
              <a:cs typeface="Helvetica"/>
              <a:sym typeface="Helvetica"/>
            </a:endParaRPr>
          </a:p>
          <a:p>
            <a:pPr marL="228600" indent="-228600" algn="l">
              <a:lnSpc>
                <a:spcPct val="150000"/>
              </a:lnSpc>
              <a:buSzPct val="80000"/>
              <a:buChar char="•"/>
            </a:pPr>
            <a:r>
              <a:t>My colleagues</a:t>
            </a:r>
            <a:r>
              <a:rPr b="1">
                <a:latin typeface="Helvetica"/>
                <a:ea typeface="Helvetica"/>
                <a:cs typeface="Helvetica"/>
                <a:sym typeface="Helvetica"/>
              </a:rPr>
              <a:t> </a:t>
            </a:r>
            <a:r>
              <a:t>— </a:t>
            </a:r>
            <a:r>
              <a:rPr b="1">
                <a:latin typeface="Helvetica"/>
                <a:ea typeface="Helvetica"/>
                <a:cs typeface="Helvetica"/>
                <a:sym typeface="Helvetica"/>
              </a:rPr>
              <a:t>Wei Zheng, Xitong Liu, Hao Wu, Yue Wang, Kuang Lu, Miguel Callejas, Monica Rodriguez, Wei Zhong, Hao Xu, Ye Wang, Zitong Cheng</a:t>
            </a:r>
            <a:r>
              <a:t> </a:t>
            </a:r>
          </a:p>
        </p:txBody>
      </p:sp>
    </p:spTree>
  </p:cSld>
  <p:clrMapOvr>
    <a:masterClrMapping/>
  </p:clrMapOvr>
  <p:transition xmlns:p14="http://schemas.microsoft.com/office/powerpoint/2010/main" spd="med" advClick="1"/>
</p:sld>
</file>

<file path=ppt/slides/slide20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04" name="Shape 2104"/>
          <p:cNvSpPr/>
          <p:nvPr>
            <p:ph type="title"/>
          </p:nvPr>
        </p:nvSpPr>
        <p:spPr>
          <a:xfrm>
            <a:off x="3287910" y="2482651"/>
            <a:ext cx="6428980" cy="4788298"/>
          </a:xfrm>
          <a:prstGeom prst="rect">
            <a:avLst/>
          </a:prstGeom>
        </p:spPr>
        <p:txBody>
          <a:bodyPr/>
          <a:lstStyle/>
          <a:p>
            <a:pPr>
              <a:defRPr b="1" sz="7000">
                <a:latin typeface="Helvetica"/>
                <a:ea typeface="Helvetica"/>
                <a:cs typeface="Helvetica"/>
                <a:sym typeface="Helvetica"/>
              </a:defRPr>
            </a:pPr>
            <a:r>
              <a:t>Thank You!</a:t>
            </a:r>
          </a:p>
          <a:p>
            <a:pPr>
              <a:defRPr b="1" sz="7000">
                <a:latin typeface="Helvetica"/>
                <a:ea typeface="Helvetica"/>
                <a:cs typeface="Helvetica"/>
                <a:sym typeface="Helvetica"/>
              </a:defRPr>
            </a:pPr>
            <a:r>
              <a:t>Q &amp; A</a:t>
            </a:r>
          </a:p>
        </p:txBody>
      </p:sp>
      <p:sp>
        <p:nvSpPr>
          <p:cNvPr id="2105" name="Shape 2105"/>
          <p:cNvSpPr/>
          <p:nvPr>
            <p:ph type="sldNum" sz="quarter" idx="2"/>
          </p:nvPr>
        </p:nvSpPr>
        <p:spPr>
          <a:xfrm>
            <a:off x="6248247" y="9251950"/>
            <a:ext cx="49560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70" name="Shape 370"/>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Two Types of IR Systems</a:t>
            </a:r>
          </a:p>
        </p:txBody>
      </p:sp>
      <p:sp>
        <p:nvSpPr>
          <p:cNvPr id="371" name="Shape 371"/>
          <p:cNvSpPr/>
          <p:nvPr/>
        </p:nvSpPr>
        <p:spPr>
          <a:xfrm flipV="1">
            <a:off x="6502400" y="2248511"/>
            <a:ext cx="1" cy="4134653"/>
          </a:xfrm>
          <a:prstGeom prst="line">
            <a:avLst/>
          </a:prstGeom>
          <a:ln w="63500">
            <a:solidFill>
              <a:srgbClr val="53585F"/>
            </a:solidFill>
            <a:prstDash val="sysDot"/>
            <a:miter lim="400000"/>
          </a:ln>
        </p:spPr>
        <p:txBody>
          <a:bodyPr lIns="50800" tIns="50800" rIns="50800" bIns="50800" anchor="ctr"/>
          <a:lstStyle/>
          <a:p>
            <a:pPr>
              <a:defRPr sz="2400"/>
            </a:pPr>
          </a:p>
        </p:txBody>
      </p:sp>
      <p:sp>
        <p:nvSpPr>
          <p:cNvPr id="372" name="Shape 372"/>
          <p:cNvSpPr/>
          <p:nvPr/>
        </p:nvSpPr>
        <p:spPr>
          <a:xfrm>
            <a:off x="1720214" y="5695950"/>
            <a:ext cx="328673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For the End Users</a:t>
            </a:r>
          </a:p>
        </p:txBody>
      </p:sp>
      <p:sp>
        <p:nvSpPr>
          <p:cNvPr id="373" name="Shape 373"/>
          <p:cNvSpPr/>
          <p:nvPr/>
        </p:nvSpPr>
        <p:spPr>
          <a:xfrm>
            <a:off x="7411003" y="5695950"/>
            <a:ext cx="415563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For the IR Researchers</a:t>
            </a:r>
          </a:p>
        </p:txBody>
      </p:sp>
      <p:pic>
        <p:nvPicPr>
          <p:cNvPr id="374" name="pasted-image.png"/>
          <p:cNvPicPr>
            <a:picLocks noChangeAspect="1"/>
          </p:cNvPicPr>
          <p:nvPr/>
        </p:nvPicPr>
        <p:blipFill>
          <a:blip r:embed="rId2">
            <a:extLst/>
          </a:blip>
          <a:stretch>
            <a:fillRect/>
          </a:stretch>
        </p:blipFill>
        <p:spPr>
          <a:xfrm>
            <a:off x="7415678" y="2429498"/>
            <a:ext cx="4146282" cy="2762062"/>
          </a:xfrm>
          <a:prstGeom prst="rect">
            <a:avLst/>
          </a:prstGeom>
          <a:ln w="12700">
            <a:miter lim="400000"/>
          </a:ln>
        </p:spPr>
      </p:pic>
      <p:sp>
        <p:nvSpPr>
          <p:cNvPr id="375" name="Shape 375"/>
          <p:cNvSpPr/>
          <p:nvPr/>
        </p:nvSpPr>
        <p:spPr>
          <a:xfrm>
            <a:off x="4727906" y="6620933"/>
            <a:ext cx="354898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5"/>
                </a:solidFill>
                <a:latin typeface="Helvetica"/>
                <a:ea typeface="Helvetica"/>
                <a:cs typeface="Helvetica"/>
                <a:sym typeface="Helvetica"/>
              </a:defRPr>
            </a:lvl1pPr>
          </a:lstStyle>
          <a:p>
            <a:pPr/>
            <a:r>
              <a:t>Aim of the System</a:t>
            </a:r>
          </a:p>
        </p:txBody>
      </p:sp>
      <p:sp>
        <p:nvSpPr>
          <p:cNvPr id="376" name="Shape 376"/>
          <p:cNvSpPr/>
          <p:nvPr/>
        </p:nvSpPr>
        <p:spPr>
          <a:xfrm>
            <a:off x="808405" y="7430203"/>
            <a:ext cx="5110354"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Meet the Information Needs</a:t>
            </a:r>
          </a:p>
          <a:p>
            <a:pPr marL="382763" indent="-382763" algn="l">
              <a:buSzPct val="75000"/>
              <a:buChar char="•"/>
            </a:pPr>
            <a:r>
              <a:t>Effectiveness</a:t>
            </a:r>
          </a:p>
          <a:p>
            <a:pPr marL="382763" indent="-382763" algn="l">
              <a:buSzPct val="75000"/>
              <a:buChar char="•"/>
            </a:pPr>
            <a:r>
              <a:t>Efficiency</a:t>
            </a:r>
          </a:p>
        </p:txBody>
      </p:sp>
      <p:sp>
        <p:nvSpPr>
          <p:cNvPr id="377" name="Shape 377"/>
          <p:cNvSpPr/>
          <p:nvPr/>
        </p:nvSpPr>
        <p:spPr>
          <a:xfrm>
            <a:off x="7057657" y="7430203"/>
            <a:ext cx="4862323"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Test and Verify Hypothesis</a:t>
            </a:r>
          </a:p>
          <a:p>
            <a:pPr marL="382763" indent="-382763" algn="l">
              <a:buSzPct val="75000"/>
              <a:buChar char="•"/>
            </a:pPr>
            <a:r>
              <a:t>Easy Modification</a:t>
            </a:r>
          </a:p>
          <a:p>
            <a:pPr marL="382763" indent="-382763" algn="l">
              <a:buSzPct val="75000"/>
              <a:buChar char="•"/>
            </a:pPr>
            <a:r>
              <a:t>Fast Iteration</a:t>
            </a:r>
          </a:p>
        </p:txBody>
      </p:sp>
      <p:sp>
        <p:nvSpPr>
          <p:cNvPr id="378" name="Shape 37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79" name="pasted-image.png"/>
          <p:cNvPicPr>
            <a:picLocks noChangeAspect="1"/>
          </p:cNvPicPr>
          <p:nvPr/>
        </p:nvPicPr>
        <p:blipFill>
          <a:blip r:embed="rId3">
            <a:extLst/>
          </a:blip>
          <a:stretch>
            <a:fillRect/>
          </a:stretch>
        </p:blipFill>
        <p:spPr>
          <a:xfrm>
            <a:off x="920551" y="2416075"/>
            <a:ext cx="794679" cy="794680"/>
          </a:xfrm>
          <a:prstGeom prst="rect">
            <a:avLst/>
          </a:prstGeom>
          <a:ln w="12700">
            <a:miter lim="400000"/>
          </a:ln>
        </p:spPr>
      </p:pic>
      <p:pic>
        <p:nvPicPr>
          <p:cNvPr id="380" name="pasted-image.png"/>
          <p:cNvPicPr>
            <a:picLocks noChangeAspect="1"/>
          </p:cNvPicPr>
          <p:nvPr/>
        </p:nvPicPr>
        <p:blipFill>
          <a:blip r:embed="rId4">
            <a:extLst/>
          </a:blip>
          <a:stretch>
            <a:fillRect/>
          </a:stretch>
        </p:blipFill>
        <p:spPr>
          <a:xfrm>
            <a:off x="1964964" y="2445046"/>
            <a:ext cx="2070394" cy="923396"/>
          </a:xfrm>
          <a:prstGeom prst="rect">
            <a:avLst/>
          </a:prstGeom>
          <a:ln w="12700">
            <a:miter lim="400000"/>
          </a:ln>
        </p:spPr>
      </p:pic>
      <p:pic>
        <p:nvPicPr>
          <p:cNvPr id="381" name="pasted-image.png"/>
          <p:cNvPicPr>
            <a:picLocks noChangeAspect="1"/>
          </p:cNvPicPr>
          <p:nvPr/>
        </p:nvPicPr>
        <p:blipFill>
          <a:blip r:embed="rId5">
            <a:extLst/>
          </a:blip>
          <a:stretch>
            <a:fillRect/>
          </a:stretch>
        </p:blipFill>
        <p:spPr>
          <a:xfrm>
            <a:off x="4217807" y="2459183"/>
            <a:ext cx="2070394" cy="708464"/>
          </a:xfrm>
          <a:prstGeom prst="rect">
            <a:avLst/>
          </a:prstGeom>
          <a:ln w="12700">
            <a:miter lim="400000"/>
          </a:ln>
        </p:spPr>
      </p:pic>
      <p:pic>
        <p:nvPicPr>
          <p:cNvPr id="382" name="pasted-image.png"/>
          <p:cNvPicPr>
            <a:picLocks noChangeAspect="1"/>
          </p:cNvPicPr>
          <p:nvPr/>
        </p:nvPicPr>
        <p:blipFill>
          <a:blip r:embed="rId6">
            <a:extLst/>
          </a:blip>
          <a:stretch>
            <a:fillRect/>
          </a:stretch>
        </p:blipFill>
        <p:spPr>
          <a:xfrm>
            <a:off x="840582" y="3846665"/>
            <a:ext cx="1187781" cy="1187781"/>
          </a:xfrm>
          <a:prstGeom prst="rect">
            <a:avLst/>
          </a:prstGeom>
          <a:ln w="12700">
            <a:miter lim="400000"/>
          </a:ln>
        </p:spPr>
      </p:pic>
      <p:pic>
        <p:nvPicPr>
          <p:cNvPr id="383" name="pasted-image.png"/>
          <p:cNvPicPr>
            <a:picLocks noChangeAspect="1"/>
          </p:cNvPicPr>
          <p:nvPr/>
        </p:nvPicPr>
        <p:blipFill>
          <a:blip r:embed="rId7">
            <a:extLst/>
          </a:blip>
          <a:stretch>
            <a:fillRect/>
          </a:stretch>
        </p:blipFill>
        <p:spPr>
          <a:xfrm>
            <a:off x="2459760" y="3892819"/>
            <a:ext cx="1095475" cy="1095474"/>
          </a:xfrm>
          <a:prstGeom prst="rect">
            <a:avLst/>
          </a:prstGeom>
          <a:ln w="12700">
            <a:miter lim="400000"/>
          </a:ln>
        </p:spPr>
      </p:pic>
      <p:pic>
        <p:nvPicPr>
          <p:cNvPr id="384" name="pasted-image.png"/>
          <p:cNvPicPr>
            <a:picLocks noChangeAspect="1"/>
          </p:cNvPicPr>
          <p:nvPr/>
        </p:nvPicPr>
        <p:blipFill>
          <a:blip r:embed="rId8">
            <a:extLst/>
          </a:blip>
          <a:stretch>
            <a:fillRect/>
          </a:stretch>
        </p:blipFill>
        <p:spPr>
          <a:xfrm>
            <a:off x="3797371" y="4095439"/>
            <a:ext cx="2532743" cy="923397"/>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86" name="Shape 386"/>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Our Goal Is…</a:t>
            </a:r>
          </a:p>
        </p:txBody>
      </p:sp>
      <p:sp>
        <p:nvSpPr>
          <p:cNvPr id="387" name="Shape 387"/>
          <p:cNvSpPr/>
          <p:nvPr/>
        </p:nvSpPr>
        <p:spPr>
          <a:xfrm>
            <a:off x="2186583" y="3225800"/>
            <a:ext cx="8912490" cy="3302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p>
            <a:pPr algn="l">
              <a:spcBef>
                <a:spcPts val="4200"/>
              </a:spcBef>
              <a:defRPr sz="4000"/>
            </a:pPr>
            <a:r>
              <a:t>Exploiting the </a:t>
            </a:r>
            <a:r>
              <a:rPr b="1" i="1">
                <a:solidFill>
                  <a:schemeClr val="accent1"/>
                </a:solidFill>
                <a:latin typeface="Helvetica"/>
                <a:ea typeface="Helvetica"/>
                <a:cs typeface="Helvetica"/>
                <a:sym typeface="Helvetica"/>
              </a:rPr>
              <a:t>Context</a:t>
            </a:r>
            <a:r>
              <a:t> for </a:t>
            </a:r>
            <a:r>
              <a:rPr b="1" i="1">
                <a:solidFill>
                  <a:schemeClr val="accent2"/>
                </a:solidFill>
                <a:latin typeface="Helvetica"/>
                <a:ea typeface="Helvetica"/>
                <a:cs typeface="Helvetica"/>
                <a:sym typeface="Helvetica"/>
              </a:rPr>
              <a:t>Long-Term</a:t>
            </a:r>
            <a:r>
              <a:t> Information Retrieval Related Tasks </a:t>
            </a:r>
          </a:p>
        </p:txBody>
      </p:sp>
      <p:sp>
        <p:nvSpPr>
          <p:cNvPr id="388" name="Shape 38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90" name="Shape 390"/>
          <p:cNvSpPr/>
          <p:nvPr>
            <p:ph type="title"/>
          </p:nvPr>
        </p:nvSpPr>
        <p:spPr>
          <a:xfrm>
            <a:off x="952500" y="88900"/>
            <a:ext cx="11099800" cy="2159000"/>
          </a:xfrm>
          <a:prstGeom prst="rect">
            <a:avLst/>
          </a:prstGeom>
        </p:spPr>
        <p:txBody>
          <a:bodyPr/>
          <a:lstStyle>
            <a:lvl1pPr algn="l">
              <a:defRPr b="1" sz="5000">
                <a:latin typeface="Helvetica"/>
                <a:ea typeface="Helvetica"/>
                <a:cs typeface="Helvetica"/>
                <a:sym typeface="Helvetica"/>
              </a:defRPr>
            </a:lvl1pPr>
          </a:lstStyle>
          <a:p>
            <a:pPr/>
            <a:r>
              <a:t>Why Context?</a:t>
            </a:r>
          </a:p>
        </p:txBody>
      </p:sp>
      <p:sp>
        <p:nvSpPr>
          <p:cNvPr id="391" name="Shape 391"/>
          <p:cNvSpPr/>
          <p:nvPr/>
        </p:nvSpPr>
        <p:spPr>
          <a:xfrm>
            <a:off x="1044334" y="5696649"/>
            <a:ext cx="11515348" cy="320040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3500"/>
            </a:pPr>
            <a:r>
              <a:rPr b="1" i="1" u="sng">
                <a:solidFill>
                  <a:schemeClr val="accent1"/>
                </a:solidFill>
                <a:latin typeface="Helvetica"/>
                <a:ea typeface="Helvetica"/>
                <a:cs typeface="Helvetica"/>
                <a:sym typeface="Helvetica"/>
              </a:rPr>
              <a:t>Context</a:t>
            </a:r>
            <a:r>
              <a:t>: the interrelated conditions in which something exists or occurs.</a:t>
            </a:r>
          </a:p>
          <a:p>
            <a:pPr algn="l">
              <a:defRPr sz="3500"/>
            </a:pPr>
            <a:r>
              <a:t>—</a:t>
            </a:r>
            <a:r>
              <a:rPr i="1">
                <a:latin typeface="Helvetica"/>
                <a:ea typeface="Helvetica"/>
                <a:cs typeface="Helvetica"/>
                <a:sym typeface="Helvetica"/>
              </a:rPr>
              <a:t>Merriam-Webster</a:t>
            </a:r>
            <a:endParaRPr i="1">
              <a:latin typeface="Helvetica"/>
              <a:ea typeface="Helvetica"/>
              <a:cs typeface="Helvetica"/>
              <a:sym typeface="Helvetica"/>
            </a:endParaRPr>
          </a:p>
          <a:p>
            <a:pPr algn="l">
              <a:defRPr sz="3500"/>
            </a:pPr>
          </a:p>
          <a:p>
            <a:pPr marL="382763" indent="-382763" algn="l">
              <a:buSzPct val="75000"/>
              <a:buChar char="•"/>
              <a:defRPr sz="3200"/>
            </a:pPr>
            <a:r>
              <a:t>It has big impact BUT is often underestimated.</a:t>
            </a:r>
          </a:p>
          <a:p>
            <a:pPr marL="382763" indent="-382763" algn="l">
              <a:buSzPct val="75000"/>
              <a:buChar char="•"/>
              <a:defRPr sz="3200"/>
            </a:pPr>
            <a:r>
              <a:t>It is essential to investigate what are the impacts.</a:t>
            </a:r>
          </a:p>
        </p:txBody>
      </p:sp>
      <p:pic>
        <p:nvPicPr>
          <p:cNvPr id="392" name="pasted-image.png"/>
          <p:cNvPicPr>
            <a:picLocks noChangeAspect="1"/>
          </p:cNvPicPr>
          <p:nvPr/>
        </p:nvPicPr>
        <p:blipFill>
          <a:blip r:embed="rId2">
            <a:extLst/>
          </a:blip>
          <a:stretch>
            <a:fillRect/>
          </a:stretch>
        </p:blipFill>
        <p:spPr>
          <a:xfrm>
            <a:off x="1159933" y="2079625"/>
            <a:ext cx="3251201" cy="3556000"/>
          </a:xfrm>
          <a:prstGeom prst="rect">
            <a:avLst/>
          </a:prstGeom>
          <a:ln w="12700">
            <a:miter lim="400000"/>
          </a:ln>
        </p:spPr>
      </p:pic>
      <p:pic>
        <p:nvPicPr>
          <p:cNvPr id="393" name="pasted-image.png"/>
          <p:cNvPicPr>
            <a:picLocks noChangeAspect="1"/>
          </p:cNvPicPr>
          <p:nvPr/>
        </p:nvPicPr>
        <p:blipFill>
          <a:blip r:embed="rId3">
            <a:extLst/>
          </a:blip>
          <a:stretch>
            <a:fillRect/>
          </a:stretch>
        </p:blipFill>
        <p:spPr>
          <a:xfrm>
            <a:off x="8593666" y="2428875"/>
            <a:ext cx="3810001" cy="2857500"/>
          </a:xfrm>
          <a:prstGeom prst="rect">
            <a:avLst/>
          </a:prstGeom>
          <a:ln w="12700">
            <a:miter lim="400000"/>
          </a:ln>
        </p:spPr>
      </p:pic>
      <p:pic>
        <p:nvPicPr>
          <p:cNvPr id="394" name="pasted-image.png"/>
          <p:cNvPicPr>
            <a:picLocks noChangeAspect="1"/>
          </p:cNvPicPr>
          <p:nvPr/>
        </p:nvPicPr>
        <p:blipFill>
          <a:blip r:embed="rId4">
            <a:extLst/>
          </a:blip>
          <a:stretch>
            <a:fillRect/>
          </a:stretch>
        </p:blipFill>
        <p:spPr>
          <a:xfrm>
            <a:off x="5108091" y="2811893"/>
            <a:ext cx="2788618" cy="2091464"/>
          </a:xfrm>
          <a:prstGeom prst="rect">
            <a:avLst/>
          </a:prstGeom>
          <a:ln w="12700">
            <a:miter lim="400000"/>
          </a:ln>
        </p:spPr>
      </p:pic>
      <p:sp>
        <p:nvSpPr>
          <p:cNvPr id="395" name="Shape 395"/>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96" name="pasted-image.png"/>
          <p:cNvPicPr>
            <a:picLocks noChangeAspect="1"/>
          </p:cNvPicPr>
          <p:nvPr/>
        </p:nvPicPr>
        <p:blipFill>
          <a:blip r:embed="rId5">
            <a:extLst/>
          </a:blip>
          <a:stretch>
            <a:fillRect/>
          </a:stretch>
        </p:blipFill>
        <p:spPr>
          <a:xfrm>
            <a:off x="3724486" y="2019300"/>
            <a:ext cx="5555828" cy="367665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500"/>
                                  </p:stCondLst>
                                  <p:iterate type="el" backwards="0">
                                    <p:tmAbs val="0"/>
                                  </p:iterate>
                                  <p:childTnLst>
                                    <p:set>
                                      <p:cBhvr>
                                        <p:cTn id="6" fill="hold"/>
                                        <p:tgtEl>
                                          <p:spTgt spid="394"/>
                                        </p:tgtEl>
                                        <p:attrNameLst>
                                          <p:attrName>style.visibility</p:attrName>
                                        </p:attrNameLst>
                                      </p:cBhvr>
                                      <p:to>
                                        <p:strVal val="visible"/>
                                      </p:to>
                                    </p:set>
                                    <p:animEffect filter="dissolve" transition="in">
                                      <p:cBhvr>
                                        <p:cTn id="7" dur="1000"/>
                                        <p:tgtEl>
                                          <p:spTgt spid="394"/>
                                        </p:tgtEl>
                                      </p:cBhvr>
                                    </p:animEffect>
                                  </p:childTnLst>
                                </p:cTn>
                              </p:par>
                            </p:childTnLst>
                          </p:cTn>
                        </p:par>
                        <p:par>
                          <p:cTn id="8" fill="hold">
                            <p:stCondLst>
                              <p:cond delay="1500"/>
                            </p:stCondLst>
                            <p:childTnLst>
                              <p:par>
                                <p:cTn id="9" presetClass="entr" nodeType="afterEffect" presetID="9" grpId="2" fill="hold">
                                  <p:stCondLst>
                                    <p:cond delay="500"/>
                                  </p:stCondLst>
                                  <p:iterate type="el" backwards="0">
                                    <p:tmAbs val="0"/>
                                  </p:iterate>
                                  <p:childTnLst>
                                    <p:set>
                                      <p:cBhvr>
                                        <p:cTn id="10" fill="hold"/>
                                        <p:tgtEl>
                                          <p:spTgt spid="392"/>
                                        </p:tgtEl>
                                        <p:attrNameLst>
                                          <p:attrName>style.visibility</p:attrName>
                                        </p:attrNameLst>
                                      </p:cBhvr>
                                      <p:to>
                                        <p:strVal val="visible"/>
                                      </p:to>
                                    </p:set>
                                    <p:animEffect filter="dissolve" transition="in">
                                      <p:cBhvr>
                                        <p:cTn id="11" dur="1000"/>
                                        <p:tgtEl>
                                          <p:spTgt spid="392"/>
                                        </p:tgtEl>
                                      </p:cBhvr>
                                    </p:animEffect>
                                  </p:childTnLst>
                                </p:cTn>
                              </p:par>
                            </p:childTnLst>
                          </p:cTn>
                        </p:par>
                        <p:par>
                          <p:cTn id="12" fill="hold">
                            <p:stCondLst>
                              <p:cond delay="3000"/>
                            </p:stCondLst>
                            <p:childTnLst>
                              <p:par>
                                <p:cTn id="13" presetClass="entr" nodeType="afterEffect" presetID="9" grpId="3" fill="hold">
                                  <p:stCondLst>
                                    <p:cond delay="0"/>
                                  </p:stCondLst>
                                  <p:iterate type="el" backwards="0">
                                    <p:tmAbs val="0"/>
                                  </p:iterate>
                                  <p:childTnLst>
                                    <p:set>
                                      <p:cBhvr>
                                        <p:cTn id="14" fill="hold"/>
                                        <p:tgtEl>
                                          <p:spTgt spid="393"/>
                                        </p:tgtEl>
                                        <p:attrNameLst>
                                          <p:attrName>style.visibility</p:attrName>
                                        </p:attrNameLst>
                                      </p:cBhvr>
                                      <p:to>
                                        <p:strVal val="visible"/>
                                      </p:to>
                                    </p:set>
                                    <p:animEffect filter="dissolve" transition="in">
                                      <p:cBhvr>
                                        <p:cTn id="15" dur="1000"/>
                                        <p:tgtEl>
                                          <p:spTgt spid="393"/>
                                        </p:tgtEl>
                                      </p:cBhvr>
                                    </p:animEffect>
                                  </p:childTnLst>
                                </p:cTn>
                              </p:par>
                            </p:childTnLst>
                          </p:cTn>
                        </p:par>
                        <p:par>
                          <p:cTn id="16" fill="hold">
                            <p:stCondLst>
                              <p:cond delay="4000"/>
                            </p:stCondLst>
                            <p:childTnLst>
                              <p:par>
                                <p:cTn id="17" presetClass="entr" nodeType="afterEffect" presetID="9" grpId="4" fill="hold">
                                  <p:stCondLst>
                                    <p:cond delay="1000"/>
                                  </p:stCondLst>
                                  <p:iterate type="el" backwards="0">
                                    <p:tmAbs val="0"/>
                                  </p:iterate>
                                  <p:childTnLst>
                                    <p:set>
                                      <p:cBhvr>
                                        <p:cTn id="18" fill="hold"/>
                                        <p:tgtEl>
                                          <p:spTgt spid="396"/>
                                        </p:tgtEl>
                                        <p:attrNameLst>
                                          <p:attrName>style.visibility</p:attrName>
                                        </p:attrNameLst>
                                      </p:cBhvr>
                                      <p:to>
                                        <p:strVal val="visible"/>
                                      </p:to>
                                    </p:set>
                                    <p:animEffect filter="dissolve" transition="in">
                                      <p:cBhvr>
                                        <p:cTn id="19" dur="2000"/>
                                        <p:tgtEl>
                                          <p:spTgt spid="396"/>
                                        </p:tgtEl>
                                      </p:cBhvr>
                                    </p:animEffect>
                                  </p:childTnLst>
                                </p:cTn>
                              </p:par>
                            </p:childTnLst>
                          </p:cTn>
                        </p:par>
                        <p:par>
                          <p:cTn id="20" fill="hold">
                            <p:stCondLst>
                              <p:cond delay="7000"/>
                            </p:stCondLst>
                            <p:childTnLst>
                              <p:par>
                                <p:cTn id="21" presetClass="exit" nodeType="afterEffect" presetID="9" grpId="5" fill="hold">
                                  <p:stCondLst>
                                    <p:cond delay="0"/>
                                  </p:stCondLst>
                                  <p:iterate type="el" backwards="0">
                                    <p:tmAbs val="0"/>
                                  </p:iterate>
                                  <p:childTnLst>
                                    <p:animEffect filter="dissolve" transition="out">
                                      <p:cBhvr>
                                        <p:cTn id="22" dur="1000" fill="hold"/>
                                        <p:tgtEl>
                                          <p:spTgt spid="392"/>
                                        </p:tgtEl>
                                      </p:cBhvr>
                                    </p:animEffect>
                                    <p:set>
                                      <p:cBhvr>
                                        <p:cTn id="23" fill="hold">
                                          <p:stCondLst>
                                            <p:cond delay="999"/>
                                          </p:stCondLst>
                                        </p:cTn>
                                        <p:tgtEl>
                                          <p:spTgt spid="392"/>
                                        </p:tgtEl>
                                        <p:attrNameLst>
                                          <p:attrName>style.visibility</p:attrName>
                                        </p:attrNameLst>
                                      </p:cBhvr>
                                      <p:to>
                                        <p:strVal val="hidden"/>
                                      </p:to>
                                    </p:set>
                                  </p:childTnLst>
                                </p:cTn>
                              </p:par>
                            </p:childTnLst>
                          </p:cTn>
                        </p:par>
                        <p:par>
                          <p:cTn id="24" fill="hold">
                            <p:stCondLst>
                              <p:cond delay="8000"/>
                            </p:stCondLst>
                            <p:childTnLst>
                              <p:par>
                                <p:cTn id="25" presetClass="exit" nodeType="afterEffect" presetID="9" grpId="6" fill="hold">
                                  <p:stCondLst>
                                    <p:cond delay="0"/>
                                  </p:stCondLst>
                                  <p:iterate type="el" backwards="0">
                                    <p:tmAbs val="0"/>
                                  </p:iterate>
                                  <p:childTnLst>
                                    <p:animEffect filter="dissolve" transition="out">
                                      <p:cBhvr>
                                        <p:cTn id="26" dur="1000" fill="hold"/>
                                        <p:tgtEl>
                                          <p:spTgt spid="393"/>
                                        </p:tgtEl>
                                      </p:cBhvr>
                                    </p:animEffect>
                                    <p:set>
                                      <p:cBhvr>
                                        <p:cTn id="27" fill="hold">
                                          <p:stCondLst>
                                            <p:cond delay="999"/>
                                          </p:stCondLst>
                                        </p:cTn>
                                        <p:tgtEl>
                                          <p:spTgt spid="393"/>
                                        </p:tgtEl>
                                        <p:attrNameLst>
                                          <p:attrName>style.visibility</p:attrName>
                                        </p:attrNameLst>
                                      </p:cBhvr>
                                      <p:to>
                                        <p:strVal val="hidden"/>
                                      </p:to>
                                    </p:set>
                                  </p:childTnLst>
                                </p:cTn>
                              </p:par>
                            </p:childTnLst>
                          </p:cTn>
                        </p:par>
                        <p:par>
                          <p:cTn id="28" fill="hold">
                            <p:stCondLst>
                              <p:cond delay="9000"/>
                            </p:stCondLst>
                            <p:childTnLst>
                              <p:par>
                                <p:cTn id="29" presetClass="exit" nodeType="afterEffect" presetID="9" grpId="7" fill="hold">
                                  <p:stCondLst>
                                    <p:cond delay="0"/>
                                  </p:stCondLst>
                                  <p:iterate type="el" backwards="0">
                                    <p:tmAbs val="0"/>
                                  </p:iterate>
                                  <p:childTnLst>
                                    <p:animEffect filter="dissolve" transition="out">
                                      <p:cBhvr>
                                        <p:cTn id="30" dur="1000" fill="hold"/>
                                        <p:tgtEl>
                                          <p:spTgt spid="394"/>
                                        </p:tgtEl>
                                      </p:cBhvr>
                                    </p:animEffect>
                                    <p:set>
                                      <p:cBhvr>
                                        <p:cTn id="31" fill="hold">
                                          <p:stCondLst>
                                            <p:cond delay="999"/>
                                          </p:stCondLst>
                                        </p:cTn>
                                        <p:tgtEl>
                                          <p:spTgt spid="394"/>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94" grpId="7"/>
      <p:bldP build="whole" bldLvl="1" animBg="1" rev="0" advAuto="0" spid="392" grpId="2"/>
      <p:bldP build="whole" bldLvl="1" animBg="1" rev="0" advAuto="0" spid="393" grpId="3"/>
      <p:bldP build="whole" bldLvl="1" animBg="1" rev="0" advAuto="0" spid="394" grpId="1"/>
      <p:bldP build="whole" bldLvl="1" animBg="1" rev="0" advAuto="0" spid="393" grpId="6"/>
      <p:bldP build="whole" bldLvl="1" animBg="1" rev="0" advAuto="0" spid="396" grpId="4"/>
      <p:bldP build="whole" bldLvl="1" animBg="1" rev="0" advAuto="0" spid="392" grpId="5"/>
    </p:bldLst>
  </p:timing>
</p:sld>
</file>

<file path=ppt/slides/slide24.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pic>
        <p:nvPicPr>
          <p:cNvPr id="398" name="Screen Shot 2016-10-30 at 09.12.52.png"/>
          <p:cNvPicPr>
            <a:picLocks noChangeAspect="1"/>
          </p:cNvPicPr>
          <p:nvPr/>
        </p:nvPicPr>
        <p:blipFill>
          <a:blip r:embed="rId2">
            <a:extLst/>
          </a:blip>
          <a:stretch>
            <a:fillRect/>
          </a:stretch>
        </p:blipFill>
        <p:spPr>
          <a:xfrm>
            <a:off x="6911225" y="2220223"/>
            <a:ext cx="5801232" cy="2432306"/>
          </a:xfrm>
          <a:prstGeom prst="rect">
            <a:avLst/>
          </a:prstGeom>
          <a:ln w="12700">
            <a:miter lim="400000"/>
          </a:ln>
        </p:spPr>
      </p:pic>
      <p:pic>
        <p:nvPicPr>
          <p:cNvPr id="399" name="dynamically_updated_data.mov"/>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532427" y="2199673"/>
            <a:ext cx="6047477" cy="2473406"/>
          </a:xfrm>
          <a:prstGeom prst="rect">
            <a:avLst/>
          </a:prstGeom>
          <a:ln w="12700">
            <a:miter lim="400000"/>
          </a:ln>
        </p:spPr>
      </p:pic>
      <p:sp>
        <p:nvSpPr>
          <p:cNvPr id="400" name="Shape 400"/>
          <p:cNvSpPr/>
          <p:nvPr>
            <p:ph type="title"/>
          </p:nvPr>
        </p:nvSpPr>
        <p:spPr>
          <a:xfrm>
            <a:off x="952500" y="88900"/>
            <a:ext cx="11099800" cy="2159000"/>
          </a:xfrm>
          <a:prstGeom prst="rect">
            <a:avLst/>
          </a:prstGeom>
        </p:spPr>
        <p:txBody>
          <a:bodyPr/>
          <a:lstStyle>
            <a:lvl1pPr algn="l">
              <a:defRPr b="1" sz="4700">
                <a:latin typeface="Helvetica"/>
                <a:ea typeface="Helvetica"/>
                <a:cs typeface="Helvetica"/>
                <a:sym typeface="Helvetica"/>
              </a:defRPr>
            </a:lvl1pPr>
          </a:lstStyle>
          <a:p>
            <a:pPr/>
            <a:r>
              <a:t>Why Long-Term?</a:t>
            </a:r>
          </a:p>
        </p:txBody>
      </p:sp>
      <p:sp>
        <p:nvSpPr>
          <p:cNvPr id="401" name="Shape 401"/>
          <p:cNvSpPr/>
          <p:nvPr/>
        </p:nvSpPr>
        <p:spPr>
          <a:xfrm>
            <a:off x="942734" y="5370683"/>
            <a:ext cx="11515348" cy="299720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395111" indent="-395111" algn="l">
              <a:buSzPct val="75000"/>
              <a:buChar char="•"/>
              <a:defRPr sz="3200"/>
            </a:pPr>
            <a:r>
              <a:t>Something that is interesting and important can ONLY be observed in </a:t>
            </a:r>
            <a:r>
              <a:rPr b="1" i="1" u="sng">
                <a:solidFill>
                  <a:schemeClr val="accent2"/>
                </a:solidFill>
                <a:latin typeface="Helvetica"/>
                <a:ea typeface="Helvetica"/>
                <a:cs typeface="Helvetica"/>
                <a:sym typeface="Helvetica"/>
              </a:rPr>
              <a:t>Long Term</a:t>
            </a:r>
            <a:endParaRPr b="1" i="1" u="sng">
              <a:solidFill>
                <a:schemeClr val="accent2"/>
              </a:solidFill>
              <a:latin typeface="Helvetica"/>
              <a:ea typeface="Helvetica"/>
              <a:cs typeface="Helvetica"/>
              <a:sym typeface="Helvetica"/>
            </a:endParaRPr>
          </a:p>
          <a:p>
            <a:pPr lvl="1" marL="839611" indent="-395111" algn="l">
              <a:buSzPct val="75000"/>
              <a:buChar char="•"/>
              <a:defRPr sz="3200"/>
            </a:pPr>
            <a:r>
              <a:t>stock price</a:t>
            </a:r>
          </a:p>
          <a:p>
            <a:pPr lvl="1" marL="839611" indent="-395111" algn="l">
              <a:buSzPct val="75000"/>
              <a:buChar char="•"/>
              <a:defRPr sz="3200"/>
            </a:pPr>
            <a:r>
              <a:t>neural network</a:t>
            </a:r>
          </a:p>
          <a:p>
            <a:pPr lvl="1" marL="839611" indent="-395111" algn="l">
              <a:buSzPct val="75000"/>
              <a:buChar char="•"/>
              <a:defRPr sz="3200"/>
            </a:pPr>
            <a:r>
              <a:t>IR</a:t>
            </a:r>
          </a:p>
          <a:p>
            <a:pPr lvl="2" marL="1284111" indent="-395111" algn="l">
              <a:buSzPct val="75000"/>
              <a:buChar char="•"/>
              <a:defRPr sz="3200"/>
            </a:pPr>
            <a:r>
              <a:t>comparison of ranking models</a:t>
            </a:r>
          </a:p>
        </p:txBody>
      </p:sp>
      <p:sp>
        <p:nvSpPr>
          <p:cNvPr id="402" name="Shape 402"/>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37549999" fill="hold"/>
                                        <p:tgtEl>
                                          <p:spTgt spid="39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99"/>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404" name="Shape 404"/>
          <p:cNvSpPr/>
          <p:nvPr>
            <p:ph type="body" sz="quarter" idx="1"/>
          </p:nvPr>
        </p:nvSpPr>
        <p:spPr>
          <a:xfrm>
            <a:off x="932788" y="6790266"/>
            <a:ext cx="4861587" cy="671646"/>
          </a:xfrm>
          <a:prstGeom prst="rect">
            <a:avLst/>
          </a:prstGeom>
        </p:spPr>
        <p:txBody>
          <a:bodyPr anchor="t"/>
          <a:lstStyle>
            <a:lvl1pPr marL="444500" indent="-444500">
              <a:buClr>
                <a:schemeClr val="accent6">
                  <a:lumOff val="-21524"/>
                </a:schemeClr>
              </a:buClr>
              <a:buChar char="✦"/>
              <a:defRPr sz="3200">
                <a:latin typeface="Helvetica"/>
                <a:ea typeface="Helvetica"/>
                <a:cs typeface="Helvetica"/>
                <a:sym typeface="Helvetica"/>
              </a:defRPr>
            </a:lvl1pPr>
          </a:lstStyle>
          <a:p>
            <a:pPr/>
            <a:r>
              <a:t>Contextual Suggestion</a:t>
            </a:r>
          </a:p>
        </p:txBody>
      </p:sp>
      <p:sp>
        <p:nvSpPr>
          <p:cNvPr id="405" name="Shape 405"/>
          <p:cNvSpPr/>
          <p:nvPr>
            <p:ph type="title"/>
          </p:nvPr>
        </p:nvSpPr>
        <p:spPr>
          <a:xfrm>
            <a:off x="952500" y="88900"/>
            <a:ext cx="11099800" cy="2159000"/>
          </a:xfrm>
          <a:prstGeom prst="rect">
            <a:avLst/>
          </a:prstGeom>
        </p:spPr>
        <p:txBody>
          <a:bodyPr/>
          <a:lstStyle>
            <a:lvl1pPr algn="l">
              <a:defRPr b="1" sz="5000">
                <a:latin typeface="Helvetica"/>
                <a:ea typeface="Helvetica"/>
                <a:cs typeface="Helvetica"/>
                <a:sym typeface="Helvetica"/>
              </a:defRPr>
            </a:lvl1pPr>
          </a:lstStyle>
          <a:p>
            <a:pPr/>
            <a:r>
              <a:t>What are the tasks?</a:t>
            </a:r>
          </a:p>
        </p:txBody>
      </p:sp>
      <p:sp>
        <p:nvSpPr>
          <p:cNvPr id="406" name="Shape 406"/>
          <p:cNvSpPr/>
          <p:nvPr/>
        </p:nvSpPr>
        <p:spPr>
          <a:xfrm flipV="1">
            <a:off x="6502400" y="1981811"/>
            <a:ext cx="1" cy="6908611"/>
          </a:xfrm>
          <a:prstGeom prst="line">
            <a:avLst/>
          </a:prstGeom>
          <a:ln w="63500">
            <a:solidFill>
              <a:srgbClr val="53585F"/>
            </a:solidFill>
            <a:prstDash val="sysDot"/>
            <a:miter lim="400000"/>
          </a:ln>
        </p:spPr>
        <p:txBody>
          <a:bodyPr lIns="50800" tIns="50800" rIns="50800" bIns="50800" anchor="ctr"/>
          <a:lstStyle/>
          <a:p>
            <a:pPr>
              <a:defRPr sz="2400"/>
            </a:pPr>
          </a:p>
        </p:txBody>
      </p:sp>
      <p:sp>
        <p:nvSpPr>
          <p:cNvPr id="407" name="Shape 407"/>
          <p:cNvSpPr/>
          <p:nvPr/>
        </p:nvSpPr>
        <p:spPr>
          <a:xfrm>
            <a:off x="1720214" y="5429250"/>
            <a:ext cx="328673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For the End Users</a:t>
            </a:r>
          </a:p>
        </p:txBody>
      </p:sp>
      <p:sp>
        <p:nvSpPr>
          <p:cNvPr id="408" name="Shape 408"/>
          <p:cNvSpPr/>
          <p:nvPr/>
        </p:nvSpPr>
        <p:spPr>
          <a:xfrm>
            <a:off x="7411003" y="5429250"/>
            <a:ext cx="415563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For the IR Researchers</a:t>
            </a:r>
          </a:p>
        </p:txBody>
      </p:sp>
      <p:pic>
        <p:nvPicPr>
          <p:cNvPr id="409" name="pasted-image.png"/>
          <p:cNvPicPr>
            <a:picLocks noChangeAspect="1"/>
          </p:cNvPicPr>
          <p:nvPr/>
        </p:nvPicPr>
        <p:blipFill>
          <a:blip r:embed="rId2">
            <a:extLst/>
          </a:blip>
          <a:stretch>
            <a:fillRect/>
          </a:stretch>
        </p:blipFill>
        <p:spPr>
          <a:xfrm>
            <a:off x="7415678" y="2162798"/>
            <a:ext cx="4146282" cy="2762062"/>
          </a:xfrm>
          <a:prstGeom prst="rect">
            <a:avLst/>
          </a:prstGeom>
          <a:ln w="12700">
            <a:miter lim="400000"/>
          </a:ln>
        </p:spPr>
      </p:pic>
      <p:sp>
        <p:nvSpPr>
          <p:cNvPr id="410" name="Shape 410"/>
          <p:cNvSpPr/>
          <p:nvPr/>
        </p:nvSpPr>
        <p:spPr>
          <a:xfrm>
            <a:off x="6929728" y="6505140"/>
            <a:ext cx="5761647" cy="1549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44500" indent="-444500" algn="l">
              <a:spcBef>
                <a:spcPts val="4200"/>
              </a:spcBef>
              <a:buClr>
                <a:schemeClr val="accent6">
                  <a:lumOff val="-21524"/>
                </a:schemeClr>
              </a:buClr>
              <a:buSzPct val="75000"/>
              <a:buChar char="✦"/>
              <a:defRPr sz="3000">
                <a:latin typeface="Helvetica"/>
                <a:ea typeface="Helvetica"/>
                <a:cs typeface="Helvetica"/>
                <a:sym typeface="Helvetica"/>
              </a:defRPr>
            </a:pPr>
            <a:r>
              <a:t>Unified IR Evaluation System</a:t>
            </a:r>
          </a:p>
          <a:p>
            <a:pPr marL="444500" indent="-444500" algn="l">
              <a:spcBef>
                <a:spcPts val="4200"/>
              </a:spcBef>
              <a:buClr>
                <a:schemeClr val="accent6">
                  <a:lumOff val="-21524"/>
                </a:schemeClr>
              </a:buClr>
              <a:buSzPct val="75000"/>
              <a:buChar char="✦"/>
              <a:defRPr sz="3000">
                <a:latin typeface="Helvetica"/>
                <a:ea typeface="Helvetica"/>
                <a:cs typeface="Helvetica"/>
                <a:sym typeface="Helvetica"/>
              </a:defRPr>
            </a:pPr>
            <a:r>
              <a:t>Performance Boundary Theory</a:t>
            </a:r>
          </a:p>
        </p:txBody>
      </p:sp>
      <p:sp>
        <p:nvSpPr>
          <p:cNvPr id="411" name="Shape 411"/>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12" name="pasted-image.png"/>
          <p:cNvPicPr>
            <a:picLocks noChangeAspect="1"/>
          </p:cNvPicPr>
          <p:nvPr/>
        </p:nvPicPr>
        <p:blipFill>
          <a:blip r:embed="rId3">
            <a:extLst/>
          </a:blip>
          <a:stretch>
            <a:fillRect/>
          </a:stretch>
        </p:blipFill>
        <p:spPr>
          <a:xfrm>
            <a:off x="920551" y="2416075"/>
            <a:ext cx="794679" cy="794680"/>
          </a:xfrm>
          <a:prstGeom prst="rect">
            <a:avLst/>
          </a:prstGeom>
          <a:ln w="12700">
            <a:miter lim="400000"/>
          </a:ln>
        </p:spPr>
      </p:pic>
      <p:pic>
        <p:nvPicPr>
          <p:cNvPr id="413" name="pasted-image.png"/>
          <p:cNvPicPr>
            <a:picLocks noChangeAspect="1"/>
          </p:cNvPicPr>
          <p:nvPr/>
        </p:nvPicPr>
        <p:blipFill>
          <a:blip r:embed="rId4">
            <a:extLst/>
          </a:blip>
          <a:stretch>
            <a:fillRect/>
          </a:stretch>
        </p:blipFill>
        <p:spPr>
          <a:xfrm>
            <a:off x="1964964" y="2445046"/>
            <a:ext cx="2070394" cy="923396"/>
          </a:xfrm>
          <a:prstGeom prst="rect">
            <a:avLst/>
          </a:prstGeom>
          <a:ln w="12700">
            <a:miter lim="400000"/>
          </a:ln>
        </p:spPr>
      </p:pic>
      <p:pic>
        <p:nvPicPr>
          <p:cNvPr id="414" name="pasted-image.png"/>
          <p:cNvPicPr>
            <a:picLocks noChangeAspect="1"/>
          </p:cNvPicPr>
          <p:nvPr/>
        </p:nvPicPr>
        <p:blipFill>
          <a:blip r:embed="rId5">
            <a:extLst/>
          </a:blip>
          <a:stretch>
            <a:fillRect/>
          </a:stretch>
        </p:blipFill>
        <p:spPr>
          <a:xfrm>
            <a:off x="4217807" y="2459183"/>
            <a:ext cx="2070394" cy="708464"/>
          </a:xfrm>
          <a:prstGeom prst="rect">
            <a:avLst/>
          </a:prstGeom>
          <a:ln w="12700">
            <a:miter lim="400000"/>
          </a:ln>
        </p:spPr>
      </p:pic>
      <p:pic>
        <p:nvPicPr>
          <p:cNvPr id="415" name="pasted-image.png"/>
          <p:cNvPicPr>
            <a:picLocks noChangeAspect="1"/>
          </p:cNvPicPr>
          <p:nvPr/>
        </p:nvPicPr>
        <p:blipFill>
          <a:blip r:embed="rId6">
            <a:extLst/>
          </a:blip>
          <a:stretch>
            <a:fillRect/>
          </a:stretch>
        </p:blipFill>
        <p:spPr>
          <a:xfrm>
            <a:off x="840582" y="3846665"/>
            <a:ext cx="1187781" cy="1187781"/>
          </a:xfrm>
          <a:prstGeom prst="rect">
            <a:avLst/>
          </a:prstGeom>
          <a:ln w="12700">
            <a:miter lim="400000"/>
          </a:ln>
        </p:spPr>
      </p:pic>
      <p:pic>
        <p:nvPicPr>
          <p:cNvPr id="416" name="pasted-image.png"/>
          <p:cNvPicPr>
            <a:picLocks noChangeAspect="1"/>
          </p:cNvPicPr>
          <p:nvPr/>
        </p:nvPicPr>
        <p:blipFill>
          <a:blip r:embed="rId7">
            <a:extLst/>
          </a:blip>
          <a:stretch>
            <a:fillRect/>
          </a:stretch>
        </p:blipFill>
        <p:spPr>
          <a:xfrm>
            <a:off x="2459760" y="3892819"/>
            <a:ext cx="1095475" cy="1095474"/>
          </a:xfrm>
          <a:prstGeom prst="rect">
            <a:avLst/>
          </a:prstGeom>
          <a:ln w="12700">
            <a:miter lim="400000"/>
          </a:ln>
        </p:spPr>
      </p:pic>
      <p:pic>
        <p:nvPicPr>
          <p:cNvPr id="417" name="pasted-image.png"/>
          <p:cNvPicPr>
            <a:picLocks noChangeAspect="1"/>
          </p:cNvPicPr>
          <p:nvPr/>
        </p:nvPicPr>
        <p:blipFill>
          <a:blip r:embed="rId8">
            <a:extLst/>
          </a:blip>
          <a:stretch>
            <a:fillRect/>
          </a:stretch>
        </p:blipFill>
        <p:spPr>
          <a:xfrm>
            <a:off x="3797371" y="4095439"/>
            <a:ext cx="2532743" cy="923397"/>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419" name="Shape 419"/>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Outline</a:t>
            </a:r>
          </a:p>
        </p:txBody>
      </p:sp>
      <p:sp>
        <p:nvSpPr>
          <p:cNvPr id="420" name="Shape 420"/>
          <p:cNvSpPr/>
          <p:nvPr>
            <p:ph type="body" idx="1"/>
          </p:nvPr>
        </p:nvSpPr>
        <p:spPr>
          <a:prstGeom prst="rect">
            <a:avLst/>
          </a:prstGeom>
        </p:spPr>
        <p:txBody>
          <a:bodyPr anchor="t"/>
          <a:lstStyle/>
          <a:p>
            <a:pPr>
              <a:buClr>
                <a:schemeClr val="accent6">
                  <a:lumOff val="-21524"/>
                </a:schemeClr>
              </a:buClr>
              <a:buChar char="✦"/>
              <a:defRPr>
                <a:solidFill>
                  <a:srgbClr val="A6AAA9"/>
                </a:solidFill>
                <a:latin typeface="Helvetica"/>
                <a:ea typeface="Helvetica"/>
                <a:cs typeface="Helvetica"/>
                <a:sym typeface="Helvetica"/>
              </a:defRPr>
            </a:pPr>
            <a:r>
              <a:t>Introduction</a:t>
            </a:r>
          </a:p>
          <a:p>
            <a:pPr>
              <a:buClr>
                <a:schemeClr val="accent6">
                  <a:lumOff val="-21524"/>
                </a:schemeClr>
              </a:buClr>
              <a:buChar char="✦"/>
              <a:defRPr>
                <a:latin typeface="Helvetica"/>
                <a:ea typeface="Helvetica"/>
                <a:cs typeface="Helvetica"/>
                <a:sym typeface="Helvetica"/>
              </a:defRPr>
            </a:pPr>
            <a:r>
              <a:t>Teaching and Learning Tool</a:t>
            </a:r>
          </a:p>
          <a:p>
            <a:pPr>
              <a:buClr>
                <a:schemeClr val="accent6">
                  <a:lumOff val="-21524"/>
                </a:schemeClr>
              </a:buClr>
              <a:buChar char="✦"/>
              <a:defRPr>
                <a:solidFill>
                  <a:srgbClr val="A6AAA9"/>
                </a:solidFill>
                <a:latin typeface="Helvetica"/>
                <a:ea typeface="Helvetica"/>
                <a:cs typeface="Helvetica"/>
                <a:sym typeface="Helvetica"/>
              </a:defRPr>
            </a:pPr>
            <a:r>
              <a:t>Unified IR Evaluation System</a:t>
            </a:r>
          </a:p>
          <a:p>
            <a:pPr>
              <a:buClr>
                <a:schemeClr val="accent6">
                  <a:lumOff val="-21524"/>
                </a:schemeClr>
              </a:buClr>
              <a:buChar char="✦"/>
              <a:defRPr>
                <a:solidFill>
                  <a:srgbClr val="A6AAA9"/>
                </a:solidFill>
                <a:latin typeface="Helvetica"/>
                <a:ea typeface="Helvetica"/>
                <a:cs typeface="Helvetica"/>
                <a:sym typeface="Helvetica"/>
              </a:defRPr>
            </a:pPr>
            <a:r>
              <a:t>Understanding the Models and Queries</a:t>
            </a:r>
          </a:p>
          <a:p>
            <a:pPr>
              <a:buClr>
                <a:schemeClr val="accent6">
                  <a:lumOff val="-21524"/>
                </a:schemeClr>
              </a:buClr>
              <a:buChar char="✦"/>
              <a:defRPr>
                <a:solidFill>
                  <a:srgbClr val="A6AAA9"/>
                </a:solidFill>
                <a:latin typeface="Helvetica"/>
                <a:ea typeface="Helvetica"/>
                <a:cs typeface="Helvetica"/>
                <a:sym typeface="Helvetica"/>
              </a:defRPr>
            </a:pPr>
            <a:r>
              <a:t>Contextual Suggestion</a:t>
            </a:r>
          </a:p>
        </p:txBody>
      </p:sp>
      <p:sp>
        <p:nvSpPr>
          <p:cNvPr id="421" name="Shape 421"/>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3" name="Shape 423"/>
          <p:cNvSpPr/>
          <p:nvPr>
            <p:ph type="title"/>
          </p:nvPr>
        </p:nvSpPr>
        <p:spPr>
          <a:xfrm>
            <a:off x="782417" y="-93147"/>
            <a:ext cx="11099801" cy="2159001"/>
          </a:xfrm>
          <a:prstGeom prst="rect">
            <a:avLst/>
          </a:prstGeom>
        </p:spPr>
        <p:txBody>
          <a:bodyPr/>
          <a:lstStyle>
            <a:lvl1pPr algn="l">
              <a:defRPr b="1" sz="4700">
                <a:latin typeface="Helvetica"/>
                <a:ea typeface="Helvetica"/>
                <a:cs typeface="Helvetica"/>
                <a:sym typeface="Helvetica"/>
              </a:defRPr>
            </a:lvl1pPr>
          </a:lstStyle>
          <a:p>
            <a:pPr/>
            <a:r>
              <a:t>IR tools are facing new challenges…</a:t>
            </a:r>
          </a:p>
        </p:txBody>
      </p:sp>
      <p:sp>
        <p:nvSpPr>
          <p:cNvPr id="424" name="Shape 424"/>
          <p:cNvSpPr/>
          <p:nvPr>
            <p:ph type="sldNum" sz="quarter" idx="2"/>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25" name="Shape 425"/>
          <p:cNvSpPr/>
          <p:nvPr/>
        </p:nvSpPr>
        <p:spPr>
          <a:xfrm>
            <a:off x="5029506" y="3195135"/>
            <a:ext cx="4373145" cy="3892079"/>
          </a:xfrm>
          <a:prstGeom prst="ellipse">
            <a:avLst/>
          </a:prstGeom>
          <a:ln w="25400">
            <a:solidFill>
              <a:srgbClr val="000000"/>
            </a:solidFill>
            <a:prstDash val="sysDot"/>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26" name="Shape 426"/>
          <p:cNvSpPr/>
          <p:nvPr/>
        </p:nvSpPr>
        <p:spPr>
          <a:xfrm>
            <a:off x="5682828" y="3862384"/>
            <a:ext cx="1738495" cy="980328"/>
          </a:xfrm>
          <a:prstGeom prst="ellipse">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Indexing</a:t>
            </a:r>
          </a:p>
        </p:txBody>
      </p:sp>
      <p:sp>
        <p:nvSpPr>
          <p:cNvPr id="427" name="Shape 427"/>
          <p:cNvSpPr/>
          <p:nvPr/>
        </p:nvSpPr>
        <p:spPr>
          <a:xfrm>
            <a:off x="6598608" y="5437561"/>
            <a:ext cx="1996379" cy="980328"/>
          </a:xfrm>
          <a:prstGeom prst="ellipse">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Searching</a:t>
            </a:r>
          </a:p>
        </p:txBody>
      </p:sp>
      <p:sp>
        <p:nvSpPr>
          <p:cNvPr id="428" name="Shape 428"/>
          <p:cNvSpPr/>
          <p:nvPr/>
        </p:nvSpPr>
        <p:spPr>
          <a:xfrm>
            <a:off x="1124302" y="4855424"/>
            <a:ext cx="360090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Traditional IR Toolkit</a:t>
            </a:r>
          </a:p>
        </p:txBody>
      </p:sp>
      <p:pic>
        <p:nvPicPr>
          <p:cNvPr id="429" name="pasted-image.png"/>
          <p:cNvPicPr>
            <a:picLocks noChangeAspect="1"/>
          </p:cNvPicPr>
          <p:nvPr/>
        </p:nvPicPr>
        <p:blipFill>
          <a:blip r:embed="rId4">
            <a:extLst/>
          </a:blip>
          <a:stretch>
            <a:fillRect/>
          </a:stretch>
        </p:blipFill>
        <p:spPr>
          <a:xfrm>
            <a:off x="607709" y="4918387"/>
            <a:ext cx="445574" cy="445575"/>
          </a:xfrm>
          <a:prstGeom prst="rect">
            <a:avLst/>
          </a:prstGeom>
          <a:ln w="12700">
            <a:miter lim="400000"/>
          </a:ln>
        </p:spPr>
      </p:pic>
      <p:sp>
        <p:nvSpPr>
          <p:cNvPr id="430" name="Shape 430"/>
          <p:cNvSpPr/>
          <p:nvPr/>
        </p:nvSpPr>
        <p:spPr>
          <a:xfrm rot="2362423">
            <a:off x="3826405" y="2998886"/>
            <a:ext cx="1839533"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31" name="Shape 431"/>
          <p:cNvSpPr/>
          <p:nvPr/>
        </p:nvSpPr>
        <p:spPr>
          <a:xfrm rot="19073297">
            <a:off x="4123488" y="6906959"/>
            <a:ext cx="1839533"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32" name="Shape 432"/>
          <p:cNvSpPr/>
          <p:nvPr/>
        </p:nvSpPr>
        <p:spPr>
          <a:xfrm rot="13405117">
            <a:off x="8437143" y="6907824"/>
            <a:ext cx="1839534"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33" name="Shape 433"/>
          <p:cNvSpPr/>
          <p:nvPr/>
        </p:nvSpPr>
        <p:spPr>
          <a:xfrm rot="8245572">
            <a:off x="8655726" y="2900502"/>
            <a:ext cx="1839534" cy="698117"/>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34" name="Shape 434"/>
          <p:cNvSpPr/>
          <p:nvPr/>
        </p:nvSpPr>
        <p:spPr>
          <a:xfrm>
            <a:off x="706193" y="1922222"/>
            <a:ext cx="467566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lgn="l">
              <a:buSzPct val="60000"/>
              <a:buChar char="•"/>
              <a:defRPr b="1" sz="3000">
                <a:latin typeface="Helvetica"/>
                <a:ea typeface="Helvetica"/>
                <a:cs typeface="Helvetica"/>
                <a:sym typeface="Helvetica"/>
              </a:defRPr>
            </a:pPr>
            <a:r>
              <a:t>IR Teaching &amp; Learning</a:t>
            </a:r>
          </a:p>
          <a:p>
            <a:pPr marL="228599" indent="-228599" algn="l">
              <a:buSzPct val="60000"/>
              <a:buChar char="•"/>
              <a:defRPr b="1" sz="3000">
                <a:latin typeface="Helvetica"/>
                <a:ea typeface="Helvetica"/>
                <a:cs typeface="Helvetica"/>
                <a:sym typeface="Helvetica"/>
              </a:defRPr>
            </a:pPr>
            <a:r>
              <a:t>Web scale data</a:t>
            </a:r>
          </a:p>
        </p:txBody>
      </p:sp>
      <p:sp>
        <p:nvSpPr>
          <p:cNvPr id="435" name="Shape 435"/>
          <p:cNvSpPr/>
          <p:nvPr/>
        </p:nvSpPr>
        <p:spPr>
          <a:xfrm>
            <a:off x="8344631" y="1839174"/>
            <a:ext cx="4280149"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599" indent="-228599">
              <a:buSzPct val="60000"/>
              <a:buChar char="•"/>
              <a:defRPr b="1" sz="3000">
                <a:solidFill>
                  <a:srgbClr val="A6AAA9"/>
                </a:solidFill>
                <a:latin typeface="Helvetica"/>
                <a:ea typeface="Helvetica"/>
                <a:cs typeface="Helvetica"/>
                <a:sym typeface="Helvetica"/>
              </a:defRPr>
            </a:lvl1pPr>
          </a:lstStyle>
          <a:p>
            <a:pPr/>
            <a:r>
              <a:t>Reproducibility Study</a:t>
            </a:r>
          </a:p>
        </p:txBody>
      </p:sp>
      <p:sp>
        <p:nvSpPr>
          <p:cNvPr id="436" name="Shape 436"/>
          <p:cNvSpPr/>
          <p:nvPr/>
        </p:nvSpPr>
        <p:spPr>
          <a:xfrm>
            <a:off x="381501" y="7884374"/>
            <a:ext cx="542315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buSzPct val="60000"/>
              <a:buChar char="•"/>
              <a:defRPr b="1" sz="3000">
                <a:solidFill>
                  <a:srgbClr val="A6AAA9"/>
                </a:solidFill>
                <a:latin typeface="Helvetica"/>
                <a:ea typeface="Helvetica"/>
                <a:cs typeface="Helvetica"/>
                <a:sym typeface="Helvetica"/>
              </a:defRPr>
            </a:pPr>
            <a:r>
              <a:t>Understanding more about </a:t>
            </a:r>
          </a:p>
          <a:p>
            <a:pPr>
              <a:defRPr b="1" sz="3000">
                <a:solidFill>
                  <a:srgbClr val="A6AAA9"/>
                </a:solidFill>
                <a:latin typeface="Helvetica"/>
                <a:ea typeface="Helvetica"/>
                <a:cs typeface="Helvetica"/>
                <a:sym typeface="Helvetica"/>
              </a:defRPr>
            </a:pPr>
            <a:r>
              <a:t>Models and Queries</a:t>
            </a:r>
          </a:p>
        </p:txBody>
      </p:sp>
      <p:sp>
        <p:nvSpPr>
          <p:cNvPr id="437" name="Shape 437"/>
          <p:cNvSpPr/>
          <p:nvPr/>
        </p:nvSpPr>
        <p:spPr>
          <a:xfrm>
            <a:off x="7344130" y="7884374"/>
            <a:ext cx="5253857"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buSzPct val="60000"/>
              <a:buChar char="•"/>
              <a:defRPr b="1" sz="3000">
                <a:solidFill>
                  <a:srgbClr val="A6AAA9"/>
                </a:solidFill>
                <a:latin typeface="Helvetica"/>
                <a:ea typeface="Helvetica"/>
                <a:cs typeface="Helvetica"/>
                <a:sym typeface="Helvetica"/>
              </a:defRPr>
            </a:pPr>
            <a:r>
              <a:t>New Applications</a:t>
            </a:r>
          </a:p>
          <a:p>
            <a:pPr>
              <a:defRPr b="1" sz="3000">
                <a:solidFill>
                  <a:srgbClr val="A6AAA9"/>
                </a:solidFill>
                <a:latin typeface="Helvetica"/>
                <a:ea typeface="Helvetica"/>
                <a:cs typeface="Helvetica"/>
                <a:sym typeface="Helvetica"/>
              </a:defRPr>
            </a:pPr>
            <a:r>
              <a:t>e.g. Contextual Suggestion</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39" name="Shape 439"/>
          <p:cNvSpPr/>
          <p:nvPr>
            <p:ph type="title"/>
          </p:nvPr>
        </p:nvSpPr>
        <p:spPr>
          <a:xfrm>
            <a:off x="563033" y="88900"/>
            <a:ext cx="11099801" cy="2159000"/>
          </a:xfrm>
          <a:prstGeom prst="rect">
            <a:avLst/>
          </a:prstGeom>
        </p:spPr>
        <p:txBody>
          <a:bodyPr/>
          <a:lstStyle>
            <a:lvl1pPr algn="l">
              <a:defRPr b="1" sz="4300">
                <a:latin typeface="Helvetica"/>
                <a:ea typeface="Helvetica"/>
                <a:cs typeface="Helvetica"/>
                <a:sym typeface="Helvetica"/>
              </a:defRPr>
            </a:lvl1pPr>
          </a:lstStyle>
          <a:p>
            <a:pPr/>
            <a:r>
              <a:t>Teaching &amp; Learning Tools are Important</a:t>
            </a:r>
          </a:p>
        </p:txBody>
      </p:sp>
      <p:sp>
        <p:nvSpPr>
          <p:cNvPr id="440" name="Shape 440"/>
          <p:cNvSpPr/>
          <p:nvPr>
            <p:ph type="sldNum" sz="quarter" idx="2"/>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41" name="Shape 441"/>
          <p:cNvSpPr/>
          <p:nvPr/>
        </p:nvSpPr>
        <p:spPr>
          <a:xfrm>
            <a:off x="1223257" y="2317750"/>
            <a:ext cx="5745253" cy="2451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lnSpc>
                <a:spcPct val="200000"/>
              </a:lnSpc>
              <a:buSzPct val="80000"/>
              <a:buChar char="•"/>
            </a:pPr>
            <a:r>
              <a:t>Provide hands-on experience</a:t>
            </a:r>
          </a:p>
          <a:p>
            <a:pPr marL="228600" indent="-228600" algn="l">
              <a:lnSpc>
                <a:spcPct val="200000"/>
              </a:lnSpc>
              <a:buSzPct val="80000"/>
              <a:buChar char="•"/>
            </a:pPr>
            <a:r>
              <a:t>Great tools —&gt; More Interests</a:t>
            </a:r>
          </a:p>
          <a:p>
            <a:pPr marL="228600" indent="-228600" algn="l">
              <a:lnSpc>
                <a:spcPct val="200000"/>
              </a:lnSpc>
              <a:buSzPct val="80000"/>
              <a:buChar char="•"/>
            </a:pPr>
            <a:r>
              <a:t>Improve productivity</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43" name="Shape 443"/>
          <p:cNvSpPr/>
          <p:nvPr>
            <p:ph type="title"/>
          </p:nvPr>
        </p:nvSpPr>
        <p:spPr>
          <a:xfrm>
            <a:off x="563033" y="88900"/>
            <a:ext cx="11099801" cy="2159000"/>
          </a:xfrm>
          <a:prstGeom prst="rect">
            <a:avLst/>
          </a:prstGeom>
        </p:spPr>
        <p:txBody>
          <a:bodyPr/>
          <a:lstStyle>
            <a:lvl1pPr algn="l">
              <a:defRPr b="1" sz="4000">
                <a:latin typeface="Helvetica"/>
                <a:ea typeface="Helvetica"/>
                <a:cs typeface="Helvetica"/>
                <a:sym typeface="Helvetica"/>
              </a:defRPr>
            </a:lvl1pPr>
          </a:lstStyle>
          <a:p>
            <a:pPr/>
            <a:r>
              <a:t>Teaching Resources in Other Fields</a:t>
            </a:r>
          </a:p>
        </p:txBody>
      </p:sp>
      <p:sp>
        <p:nvSpPr>
          <p:cNvPr id="444" name="Shape 444"/>
          <p:cNvSpPr/>
          <p:nvPr>
            <p:ph type="sldNum" sz="quarter" idx="2"/>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45" name="SDC Udacity Challenge Video - Processed.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6580048" y="5601805"/>
            <a:ext cx="5802990" cy="3264183"/>
          </a:xfrm>
          <a:prstGeom prst="rect">
            <a:avLst/>
          </a:prstGeom>
          <a:ln w="12700">
            <a:miter lim="400000"/>
          </a:ln>
        </p:spPr>
      </p:pic>
      <p:pic>
        <p:nvPicPr>
          <p:cNvPr id="446" name="animline-seaborn.gif"/>
          <p:cNvPicPr>
            <a:picLocks noChangeAspect="0"/>
          </p:cNvPicPr>
          <p:nvPr/>
        </p:nvPicPr>
        <p:blipFill>
          <a:blip r:embed="rId5">
            <a:extLst/>
          </a:blip>
          <a:stretch>
            <a:fillRect/>
          </a:stretch>
        </p:blipFill>
        <p:spPr>
          <a:xfrm>
            <a:off x="566650" y="5411043"/>
            <a:ext cx="5302846" cy="3645707"/>
          </a:xfrm>
          <a:prstGeom prst="rect">
            <a:avLst/>
          </a:prstGeom>
          <a:ln w="12700">
            <a:miter lim="400000"/>
          </a:ln>
        </p:spPr>
      </p:pic>
      <p:pic>
        <p:nvPicPr>
          <p:cNvPr id="447" name="DancingPeaks.gif"/>
          <p:cNvPicPr>
            <a:picLocks noChangeAspect="0"/>
          </p:cNvPicPr>
          <p:nvPr/>
        </p:nvPicPr>
        <p:blipFill>
          <a:blip r:embed="rId6">
            <a:extLst/>
          </a:blip>
          <a:stretch>
            <a:fillRect/>
          </a:stretch>
        </p:blipFill>
        <p:spPr>
          <a:xfrm>
            <a:off x="1023311" y="2005335"/>
            <a:ext cx="4389524" cy="3461164"/>
          </a:xfrm>
          <a:prstGeom prst="rect">
            <a:avLst/>
          </a:prstGeom>
          <a:ln w="12700">
            <a:miter lim="400000"/>
          </a:ln>
        </p:spPr>
      </p:pic>
      <p:sp>
        <p:nvSpPr>
          <p:cNvPr id="448" name="Shape 448"/>
          <p:cNvSpPr/>
          <p:nvPr/>
        </p:nvSpPr>
        <p:spPr>
          <a:xfrm>
            <a:off x="1578446" y="1882806"/>
            <a:ext cx="327925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Signal Processing</a:t>
            </a:r>
          </a:p>
        </p:txBody>
      </p:sp>
      <p:sp>
        <p:nvSpPr>
          <p:cNvPr id="449" name="Shape 449"/>
          <p:cNvSpPr/>
          <p:nvPr/>
        </p:nvSpPr>
        <p:spPr>
          <a:xfrm>
            <a:off x="1570965" y="4927382"/>
            <a:ext cx="329421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Machine Learning</a:t>
            </a:r>
          </a:p>
        </p:txBody>
      </p:sp>
      <p:sp>
        <p:nvSpPr>
          <p:cNvPr id="450" name="Shape 450"/>
          <p:cNvSpPr/>
          <p:nvPr/>
        </p:nvSpPr>
        <p:spPr>
          <a:xfrm>
            <a:off x="7937191" y="4927382"/>
            <a:ext cx="308870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Self-Driving Cars</a:t>
            </a:r>
          </a:p>
        </p:txBody>
      </p:sp>
      <p:pic>
        <p:nvPicPr>
          <p:cNvPr id="451" name="giphy.gif"/>
          <p:cNvPicPr>
            <a:picLocks noChangeAspect="0"/>
          </p:cNvPicPr>
          <p:nvPr/>
        </p:nvPicPr>
        <p:blipFill>
          <a:blip r:embed="rId7">
            <a:extLst/>
          </a:blip>
          <a:stretch>
            <a:fillRect/>
          </a:stretch>
        </p:blipFill>
        <p:spPr>
          <a:xfrm>
            <a:off x="6910865" y="2116680"/>
            <a:ext cx="5141356" cy="2707781"/>
          </a:xfrm>
          <a:prstGeom prst="rect">
            <a:avLst/>
          </a:prstGeom>
          <a:ln w="12700">
            <a:miter lim="400000"/>
          </a:ln>
        </p:spPr>
      </p:pic>
      <p:sp>
        <p:nvSpPr>
          <p:cNvPr id="452" name="Shape 452"/>
          <p:cNvSpPr/>
          <p:nvPr/>
        </p:nvSpPr>
        <p:spPr>
          <a:xfrm>
            <a:off x="6802350" y="1882806"/>
            <a:ext cx="535838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Natural Language Processing</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10053333" fill="hold"/>
                                        <p:tgtEl>
                                          <p:spTgt spid="445"/>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4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36" name="Shape 136"/>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37" name="pasted-image-filtered.png"/>
          <p:cNvPicPr>
            <a:picLocks noChangeAspect="1"/>
          </p:cNvPicPr>
          <p:nvPr/>
        </p:nvPicPr>
        <p:blipFill>
          <a:blip r:embed="rId2">
            <a:extLst/>
          </a:blip>
          <a:stretch>
            <a:fillRect/>
          </a:stretch>
        </p:blipFill>
        <p:spPr>
          <a:xfrm>
            <a:off x="1389453" y="2083794"/>
            <a:ext cx="1765679" cy="1431400"/>
          </a:xfrm>
          <a:prstGeom prst="rect">
            <a:avLst/>
          </a:prstGeom>
          <a:ln w="12700">
            <a:miter lim="400000"/>
          </a:ln>
        </p:spPr>
      </p:pic>
      <p:pic>
        <p:nvPicPr>
          <p:cNvPr id="138" name="pasted-image.png"/>
          <p:cNvPicPr>
            <a:picLocks noChangeAspect="1"/>
          </p:cNvPicPr>
          <p:nvPr/>
        </p:nvPicPr>
        <p:blipFill>
          <a:blip r:embed="rId3">
            <a:extLst/>
          </a:blip>
          <a:stretch>
            <a:fillRect/>
          </a:stretch>
        </p:blipFill>
        <p:spPr>
          <a:xfrm>
            <a:off x="1329202" y="1959477"/>
            <a:ext cx="585266" cy="585266"/>
          </a:xfrm>
          <a:prstGeom prst="rect">
            <a:avLst/>
          </a:prstGeom>
          <a:ln w="12700">
            <a:miter lim="400000"/>
          </a:ln>
        </p:spPr>
      </p:pic>
      <p:sp>
        <p:nvSpPr>
          <p:cNvPr id="139" name="Shape 139"/>
          <p:cNvSpPr/>
          <p:nvPr/>
        </p:nvSpPr>
        <p:spPr>
          <a:xfrm>
            <a:off x="1058511" y="748690"/>
            <a:ext cx="236731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Contextual </a:t>
            </a:r>
          </a:p>
          <a:p>
            <a:pPr>
              <a:defRPr b="1">
                <a:latin typeface="Helvetica"/>
                <a:ea typeface="Helvetica"/>
                <a:cs typeface="Helvetica"/>
                <a:sym typeface="Helvetica"/>
              </a:defRPr>
            </a:pPr>
            <a:r>
              <a:t>Suggestion</a:t>
            </a:r>
          </a:p>
        </p:txBody>
      </p:sp>
      <p:sp>
        <p:nvSpPr>
          <p:cNvPr id="140" name="Shape 140"/>
          <p:cNvSpPr/>
          <p:nvPr/>
        </p:nvSpPr>
        <p:spPr>
          <a:xfrm flipV="1">
            <a:off x="4028874"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41" name="Shape 141"/>
          <p:cNvSpPr/>
          <p:nvPr/>
        </p:nvSpPr>
        <p:spPr>
          <a:xfrm flipV="1">
            <a:off x="8544125"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42" name="Shape 142"/>
          <p:cNvSpPr/>
          <p:nvPr/>
        </p:nvSpPr>
        <p:spPr>
          <a:xfrm>
            <a:off x="4402816" y="748690"/>
            <a:ext cx="3767368"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Unified Evaluation </a:t>
            </a:r>
          </a:p>
          <a:p>
            <a:pPr>
              <a:defRPr b="1">
                <a:latin typeface="Helvetica"/>
                <a:ea typeface="Helvetica"/>
                <a:cs typeface="Helvetica"/>
                <a:sym typeface="Helvetica"/>
              </a:defRPr>
            </a:pPr>
            <a:r>
              <a:t>System</a:t>
            </a:r>
          </a:p>
        </p:txBody>
      </p:sp>
      <p:pic>
        <p:nvPicPr>
          <p:cNvPr id="143" name="pasted-image-filtered.png"/>
          <p:cNvPicPr>
            <a:picLocks noChangeAspect="1"/>
          </p:cNvPicPr>
          <p:nvPr/>
        </p:nvPicPr>
        <p:blipFill>
          <a:blip r:embed="rId4">
            <a:extLst/>
          </a:blip>
          <a:stretch>
            <a:fillRect/>
          </a:stretch>
        </p:blipFill>
        <p:spPr>
          <a:xfrm>
            <a:off x="5437157" y="2190177"/>
            <a:ext cx="1175625" cy="773954"/>
          </a:xfrm>
          <a:prstGeom prst="rect">
            <a:avLst/>
          </a:prstGeom>
          <a:ln w="12700">
            <a:miter lim="400000"/>
          </a:ln>
        </p:spPr>
      </p:pic>
      <p:pic>
        <p:nvPicPr>
          <p:cNvPr id="144" name="pasted-image.png"/>
          <p:cNvPicPr>
            <a:picLocks noChangeAspect="1"/>
          </p:cNvPicPr>
          <p:nvPr/>
        </p:nvPicPr>
        <p:blipFill>
          <a:blip r:embed="rId5">
            <a:extLst/>
          </a:blip>
          <a:stretch>
            <a:fillRect/>
          </a:stretch>
        </p:blipFill>
        <p:spPr>
          <a:xfrm>
            <a:off x="6422441" y="2401847"/>
            <a:ext cx="1175626" cy="1175625"/>
          </a:xfrm>
          <a:prstGeom prst="rect">
            <a:avLst/>
          </a:prstGeom>
          <a:ln w="12700">
            <a:miter lim="400000"/>
          </a:ln>
        </p:spPr>
      </p:pic>
      <p:graphicFrame>
        <p:nvGraphicFramePr>
          <p:cNvPr id="145" name="Chart 145"/>
          <p:cNvGraphicFramePr/>
          <p:nvPr/>
        </p:nvGraphicFramePr>
        <p:xfrm>
          <a:off x="8919371" y="1944095"/>
          <a:ext cx="2943572" cy="1818748"/>
        </p:xfrm>
        <a:graphic xmlns:a="http://schemas.openxmlformats.org/drawingml/2006/main">
          <a:graphicData uri="http://schemas.openxmlformats.org/drawingml/2006/chart">
            <c:chart xmlns:c="http://schemas.openxmlformats.org/drawingml/2006/chart" r:id="rId6"/>
          </a:graphicData>
        </a:graphic>
      </p:graphicFrame>
      <p:sp>
        <p:nvSpPr>
          <p:cNvPr id="146" name="Shape 146"/>
          <p:cNvSpPr/>
          <p:nvPr/>
        </p:nvSpPr>
        <p:spPr>
          <a:xfrm>
            <a:off x="5140340" y="3848099"/>
            <a:ext cx="2241520"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Context</a:t>
            </a:r>
          </a:p>
        </p:txBody>
      </p:sp>
      <p:sp>
        <p:nvSpPr>
          <p:cNvPr id="147" name="Shape 147"/>
          <p:cNvSpPr/>
          <p:nvPr/>
        </p:nvSpPr>
        <p:spPr>
          <a:xfrm>
            <a:off x="1093650" y="4241800"/>
            <a:ext cx="3767368" cy="0"/>
          </a:xfrm>
          <a:prstGeom prst="line">
            <a:avLst/>
          </a:prstGeom>
          <a:ln w="50800">
            <a:solidFill>
              <a:srgbClr val="000000"/>
            </a:solidFill>
            <a:miter lim="400000"/>
          </a:ln>
        </p:spPr>
        <p:txBody>
          <a:bodyPr lIns="50800" tIns="50800" rIns="50800" bIns="50800" anchor="ctr"/>
          <a:lstStyle/>
          <a:p>
            <a:pPr>
              <a:defRPr sz="2400"/>
            </a:pPr>
          </a:p>
        </p:txBody>
      </p:sp>
      <p:sp>
        <p:nvSpPr>
          <p:cNvPr id="148" name="Shape 148"/>
          <p:cNvSpPr/>
          <p:nvPr/>
        </p:nvSpPr>
        <p:spPr>
          <a:xfrm>
            <a:off x="7661182" y="4241800"/>
            <a:ext cx="4249969" cy="0"/>
          </a:xfrm>
          <a:prstGeom prst="line">
            <a:avLst/>
          </a:prstGeom>
          <a:ln w="50800">
            <a:solidFill>
              <a:srgbClr val="000000"/>
            </a:solidFill>
            <a:miter lim="400000"/>
          </a:ln>
        </p:spPr>
        <p:txBody>
          <a:bodyPr lIns="50800" tIns="50800" rIns="50800" bIns="50800" anchor="ctr"/>
          <a:lstStyle/>
          <a:p>
            <a:pPr>
              <a:defRPr sz="2400"/>
            </a:pPr>
          </a:p>
        </p:txBody>
      </p:sp>
      <p:sp>
        <p:nvSpPr>
          <p:cNvPr id="149" name="Shape 149"/>
          <p:cNvSpPr/>
          <p:nvPr/>
        </p:nvSpPr>
        <p:spPr>
          <a:xfrm flipV="1">
            <a:off x="8544125" y="4449772"/>
            <a:ext cx="1" cy="18089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50" name="Shape 150"/>
          <p:cNvSpPr/>
          <p:nvPr/>
        </p:nvSpPr>
        <p:spPr>
          <a:xfrm flipV="1">
            <a:off x="4028874" y="4449773"/>
            <a:ext cx="1" cy="18089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51" name="Shape 151"/>
          <p:cNvSpPr/>
          <p:nvPr/>
        </p:nvSpPr>
        <p:spPr>
          <a:xfrm>
            <a:off x="3906927" y="6441304"/>
            <a:ext cx="4708346"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From the View of</a:t>
            </a:r>
          </a:p>
        </p:txBody>
      </p:sp>
      <p:sp>
        <p:nvSpPr>
          <p:cNvPr id="152" name="Shape 152"/>
          <p:cNvSpPr/>
          <p:nvPr/>
        </p:nvSpPr>
        <p:spPr>
          <a:xfrm>
            <a:off x="1093650" y="6835004"/>
            <a:ext cx="2557386" cy="1"/>
          </a:xfrm>
          <a:prstGeom prst="line">
            <a:avLst/>
          </a:prstGeom>
          <a:ln w="50800">
            <a:solidFill>
              <a:srgbClr val="000000"/>
            </a:solidFill>
            <a:miter lim="400000"/>
          </a:ln>
        </p:spPr>
        <p:txBody>
          <a:bodyPr lIns="50800" tIns="50800" rIns="50800" bIns="50800" anchor="ctr"/>
          <a:lstStyle/>
          <a:p>
            <a:pPr>
              <a:defRPr sz="2400"/>
            </a:pPr>
          </a:p>
        </p:txBody>
      </p:sp>
      <p:sp>
        <p:nvSpPr>
          <p:cNvPr id="153" name="Shape 153"/>
          <p:cNvSpPr/>
          <p:nvPr/>
        </p:nvSpPr>
        <p:spPr>
          <a:xfrm>
            <a:off x="8871163" y="6835004"/>
            <a:ext cx="3039987" cy="1"/>
          </a:xfrm>
          <a:prstGeom prst="line">
            <a:avLst/>
          </a:prstGeom>
          <a:ln w="50800">
            <a:solidFill>
              <a:srgbClr val="000000"/>
            </a:solidFill>
            <a:miter lim="400000"/>
          </a:ln>
        </p:spPr>
        <p:txBody>
          <a:bodyPr lIns="50800" tIns="50800" rIns="50800" bIns="50800" anchor="ctr"/>
          <a:lstStyle/>
          <a:p>
            <a:pPr>
              <a:defRPr sz="2400"/>
            </a:pPr>
          </a:p>
        </p:txBody>
      </p:sp>
      <p:sp>
        <p:nvSpPr>
          <p:cNvPr id="154" name="Shape 154"/>
          <p:cNvSpPr/>
          <p:nvPr/>
        </p:nvSpPr>
        <p:spPr>
          <a:xfrm flipV="1">
            <a:off x="8541499" y="7360747"/>
            <a:ext cx="1" cy="169975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55" name="Shape 155"/>
          <p:cNvSpPr/>
          <p:nvPr/>
        </p:nvSpPr>
        <p:spPr>
          <a:xfrm flipV="1">
            <a:off x="4026247" y="7355658"/>
            <a:ext cx="1" cy="1699749"/>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56" name="Shape 156"/>
          <p:cNvSpPr/>
          <p:nvPr/>
        </p:nvSpPr>
        <p:spPr>
          <a:xfrm>
            <a:off x="9147178" y="748690"/>
            <a:ext cx="2740057"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Performance </a:t>
            </a:r>
          </a:p>
          <a:p>
            <a:pPr>
              <a:defRPr b="1">
                <a:latin typeface="Helvetica"/>
                <a:ea typeface="Helvetica"/>
                <a:cs typeface="Helvetica"/>
                <a:sym typeface="Helvetica"/>
              </a:defRPr>
            </a:pPr>
            <a:r>
              <a:t>Upper Bound</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54" name="Shape 454"/>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When I was learning IR class…</a:t>
            </a:r>
          </a:p>
        </p:txBody>
      </p:sp>
      <p:sp>
        <p:nvSpPr>
          <p:cNvPr id="455" name="Shape 45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56" name="Shape 456"/>
          <p:cNvSpPr/>
          <p:nvPr/>
        </p:nvSpPr>
        <p:spPr>
          <a:xfrm>
            <a:off x="1131245" y="4241800"/>
            <a:ext cx="1978697" cy="1823741"/>
          </a:xfrm>
          <a:prstGeom prst="rect">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Indri</a:t>
            </a:r>
          </a:p>
        </p:txBody>
      </p:sp>
      <p:sp>
        <p:nvSpPr>
          <p:cNvPr id="457" name="Shape 457"/>
          <p:cNvSpPr/>
          <p:nvPr/>
        </p:nvSpPr>
        <p:spPr>
          <a:xfrm>
            <a:off x="4424403" y="4645670"/>
            <a:ext cx="1733896" cy="1016001"/>
          </a:xfrm>
          <a:prstGeom prst="rect">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Indri Slim</a:t>
            </a:r>
          </a:p>
        </p:txBody>
      </p:sp>
      <p:sp>
        <p:nvSpPr>
          <p:cNvPr id="458" name="Shape 458"/>
          <p:cNvSpPr/>
          <p:nvPr/>
        </p:nvSpPr>
        <p:spPr>
          <a:xfrm>
            <a:off x="3119907" y="4837601"/>
            <a:ext cx="1294531" cy="632139"/>
          </a:xfrm>
          <a:prstGeom prst="rightArrow">
            <a:avLst>
              <a:gd name="adj1" fmla="val 41516"/>
              <a:gd name="adj2" fmla="val 52636"/>
            </a:avLst>
          </a:prstGeom>
          <a:solidFill>
            <a:srgbClr val="000000"/>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59" name="Shape 459"/>
          <p:cNvSpPr/>
          <p:nvPr/>
        </p:nvSpPr>
        <p:spPr>
          <a:xfrm>
            <a:off x="6180607" y="4837601"/>
            <a:ext cx="1294532" cy="632139"/>
          </a:xfrm>
          <a:prstGeom prst="rightArrow">
            <a:avLst>
              <a:gd name="adj1" fmla="val 41516"/>
              <a:gd name="adj2" fmla="val 52636"/>
            </a:avLst>
          </a:prstGeom>
          <a:solidFill>
            <a:srgbClr val="000000"/>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60" name="Shape 460"/>
          <p:cNvSpPr/>
          <p:nvPr/>
        </p:nvSpPr>
        <p:spPr>
          <a:xfrm>
            <a:off x="7523204" y="2232670"/>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FP1</a:t>
            </a:r>
          </a:p>
        </p:txBody>
      </p:sp>
      <p:sp>
        <p:nvSpPr>
          <p:cNvPr id="461" name="Shape 461"/>
          <p:cNvSpPr/>
          <p:nvPr/>
        </p:nvSpPr>
        <p:spPr>
          <a:xfrm>
            <a:off x="7523204" y="2994670"/>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FP2</a:t>
            </a:r>
          </a:p>
        </p:txBody>
      </p:sp>
      <p:sp>
        <p:nvSpPr>
          <p:cNvPr id="462" name="Shape 462"/>
          <p:cNvSpPr/>
          <p:nvPr/>
        </p:nvSpPr>
        <p:spPr>
          <a:xfrm>
            <a:off x="7523204" y="3756670"/>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FP3</a:t>
            </a:r>
          </a:p>
        </p:txBody>
      </p:sp>
      <p:sp>
        <p:nvSpPr>
          <p:cNvPr id="463" name="Shape 463"/>
          <p:cNvSpPr/>
          <p:nvPr/>
        </p:nvSpPr>
        <p:spPr>
          <a:xfrm>
            <a:off x="7523204" y="6168852"/>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FP6</a:t>
            </a:r>
          </a:p>
        </p:txBody>
      </p:sp>
      <p:sp>
        <p:nvSpPr>
          <p:cNvPr id="464" name="Shape 464"/>
          <p:cNvSpPr/>
          <p:nvPr/>
        </p:nvSpPr>
        <p:spPr>
          <a:xfrm>
            <a:off x="7523204" y="5364791"/>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FP5</a:t>
            </a:r>
          </a:p>
        </p:txBody>
      </p:sp>
      <p:sp>
        <p:nvSpPr>
          <p:cNvPr id="465" name="Shape 465"/>
          <p:cNvSpPr/>
          <p:nvPr/>
        </p:nvSpPr>
        <p:spPr>
          <a:xfrm>
            <a:off x="7523204" y="4560730"/>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FP4</a:t>
            </a:r>
          </a:p>
        </p:txBody>
      </p:sp>
      <p:sp>
        <p:nvSpPr>
          <p:cNvPr id="466" name="Shape 466"/>
          <p:cNvSpPr/>
          <p:nvPr/>
        </p:nvSpPr>
        <p:spPr>
          <a:xfrm>
            <a:off x="7523204" y="6972913"/>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FP7</a:t>
            </a:r>
          </a:p>
        </p:txBody>
      </p:sp>
      <p:sp>
        <p:nvSpPr>
          <p:cNvPr id="467" name="Shape 467"/>
          <p:cNvSpPr/>
          <p:nvPr/>
        </p:nvSpPr>
        <p:spPr>
          <a:xfrm>
            <a:off x="7523204" y="7776974"/>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FP8</a:t>
            </a:r>
          </a:p>
        </p:txBody>
      </p:sp>
      <p:sp>
        <p:nvSpPr>
          <p:cNvPr id="468" name="Shape 468"/>
          <p:cNvSpPr/>
          <p:nvPr/>
        </p:nvSpPr>
        <p:spPr>
          <a:xfrm>
            <a:off x="4549860" y="8496913"/>
            <a:ext cx="455602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Function with Parameters</a:t>
            </a:r>
          </a:p>
        </p:txBody>
      </p:sp>
      <p:sp>
        <p:nvSpPr>
          <p:cNvPr id="469" name="Shape 469"/>
          <p:cNvSpPr/>
          <p:nvPr/>
        </p:nvSpPr>
        <p:spPr>
          <a:xfrm>
            <a:off x="10075904" y="2232670"/>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R1</a:t>
            </a:r>
          </a:p>
        </p:txBody>
      </p:sp>
      <p:sp>
        <p:nvSpPr>
          <p:cNvPr id="470" name="Shape 470"/>
          <p:cNvSpPr/>
          <p:nvPr/>
        </p:nvSpPr>
        <p:spPr>
          <a:xfrm>
            <a:off x="10075904" y="2994670"/>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R2</a:t>
            </a:r>
          </a:p>
        </p:txBody>
      </p:sp>
      <p:sp>
        <p:nvSpPr>
          <p:cNvPr id="471" name="Shape 471"/>
          <p:cNvSpPr/>
          <p:nvPr/>
        </p:nvSpPr>
        <p:spPr>
          <a:xfrm>
            <a:off x="10075904" y="3756670"/>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R3</a:t>
            </a:r>
          </a:p>
        </p:txBody>
      </p:sp>
      <p:sp>
        <p:nvSpPr>
          <p:cNvPr id="472" name="Shape 472"/>
          <p:cNvSpPr/>
          <p:nvPr/>
        </p:nvSpPr>
        <p:spPr>
          <a:xfrm>
            <a:off x="10075904" y="6168852"/>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R6</a:t>
            </a:r>
          </a:p>
        </p:txBody>
      </p:sp>
      <p:sp>
        <p:nvSpPr>
          <p:cNvPr id="473" name="Shape 473"/>
          <p:cNvSpPr/>
          <p:nvPr/>
        </p:nvSpPr>
        <p:spPr>
          <a:xfrm>
            <a:off x="10075904" y="5364791"/>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R5</a:t>
            </a:r>
          </a:p>
        </p:txBody>
      </p:sp>
      <p:sp>
        <p:nvSpPr>
          <p:cNvPr id="474" name="Shape 474"/>
          <p:cNvSpPr/>
          <p:nvPr/>
        </p:nvSpPr>
        <p:spPr>
          <a:xfrm>
            <a:off x="10075904" y="4560730"/>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R4</a:t>
            </a:r>
          </a:p>
        </p:txBody>
      </p:sp>
      <p:sp>
        <p:nvSpPr>
          <p:cNvPr id="475" name="Shape 475"/>
          <p:cNvSpPr/>
          <p:nvPr/>
        </p:nvSpPr>
        <p:spPr>
          <a:xfrm>
            <a:off x="10075904" y="6972913"/>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R7</a:t>
            </a:r>
          </a:p>
        </p:txBody>
      </p:sp>
      <p:sp>
        <p:nvSpPr>
          <p:cNvPr id="476" name="Shape 476"/>
          <p:cNvSpPr/>
          <p:nvPr/>
        </p:nvSpPr>
        <p:spPr>
          <a:xfrm>
            <a:off x="10075904" y="7776974"/>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R8</a:t>
            </a:r>
          </a:p>
        </p:txBody>
      </p:sp>
      <p:sp>
        <p:nvSpPr>
          <p:cNvPr id="477" name="Shape 477"/>
          <p:cNvSpPr/>
          <p:nvPr/>
        </p:nvSpPr>
        <p:spPr>
          <a:xfrm>
            <a:off x="8677998" y="4837601"/>
            <a:ext cx="1294532" cy="632139"/>
          </a:xfrm>
          <a:prstGeom prst="rightArrow">
            <a:avLst>
              <a:gd name="adj1" fmla="val 41516"/>
              <a:gd name="adj2" fmla="val 52636"/>
            </a:avLst>
          </a:prstGeom>
          <a:solidFill>
            <a:srgbClr val="000000"/>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78" name="Shape 478"/>
          <p:cNvSpPr/>
          <p:nvPr/>
        </p:nvSpPr>
        <p:spPr>
          <a:xfrm>
            <a:off x="9898992" y="8496913"/>
            <a:ext cx="140524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Results</a:t>
            </a:r>
          </a:p>
        </p:txBody>
      </p:sp>
      <p:sp>
        <p:nvSpPr>
          <p:cNvPr id="479" name="Shape 479"/>
          <p:cNvSpPr/>
          <p:nvPr/>
        </p:nvSpPr>
        <p:spPr>
          <a:xfrm>
            <a:off x="5748175" y="3953445"/>
            <a:ext cx="168949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Manually</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81" name="Shape 481"/>
          <p:cNvSpPr/>
          <p:nvPr>
            <p:ph type="title"/>
          </p:nvPr>
        </p:nvSpPr>
        <p:spPr>
          <a:xfrm>
            <a:off x="563033" y="88900"/>
            <a:ext cx="11099801" cy="2159000"/>
          </a:xfrm>
          <a:prstGeom prst="rect">
            <a:avLst/>
          </a:prstGeom>
        </p:spPr>
        <p:txBody>
          <a:bodyPr/>
          <a:lstStyle>
            <a:lvl1pPr algn="l">
              <a:defRPr b="1" sz="4200">
                <a:latin typeface="Helvetica"/>
                <a:ea typeface="Helvetica"/>
                <a:cs typeface="Helvetica"/>
                <a:sym typeface="Helvetica"/>
              </a:defRPr>
            </a:lvl1pPr>
          </a:lstStyle>
          <a:p>
            <a:pPr/>
            <a:r>
              <a:t>The problem with current learning tool is…</a:t>
            </a:r>
          </a:p>
        </p:txBody>
      </p:sp>
      <p:sp>
        <p:nvSpPr>
          <p:cNvPr id="482" name="Shape 48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83" name="Shape 483"/>
          <p:cNvSpPr/>
          <p:nvPr/>
        </p:nvSpPr>
        <p:spPr>
          <a:xfrm>
            <a:off x="1131245" y="2552700"/>
            <a:ext cx="1978697" cy="1823741"/>
          </a:xfrm>
          <a:prstGeom prst="rect">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Indri</a:t>
            </a:r>
          </a:p>
        </p:txBody>
      </p:sp>
      <p:sp>
        <p:nvSpPr>
          <p:cNvPr id="484" name="Shape 484"/>
          <p:cNvSpPr/>
          <p:nvPr/>
        </p:nvSpPr>
        <p:spPr>
          <a:xfrm>
            <a:off x="4424403" y="2956570"/>
            <a:ext cx="1733896" cy="1016001"/>
          </a:xfrm>
          <a:prstGeom prst="rect">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Indri Slim</a:t>
            </a:r>
          </a:p>
        </p:txBody>
      </p:sp>
      <p:sp>
        <p:nvSpPr>
          <p:cNvPr id="485" name="Shape 485"/>
          <p:cNvSpPr/>
          <p:nvPr/>
        </p:nvSpPr>
        <p:spPr>
          <a:xfrm>
            <a:off x="3119907" y="3148501"/>
            <a:ext cx="1294531" cy="632139"/>
          </a:xfrm>
          <a:prstGeom prst="rightArrow">
            <a:avLst>
              <a:gd name="adj1" fmla="val 41516"/>
              <a:gd name="adj2" fmla="val 52636"/>
            </a:avLst>
          </a:prstGeom>
          <a:solidFill>
            <a:srgbClr val="000000"/>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86" name="Shape 486"/>
          <p:cNvSpPr/>
          <p:nvPr/>
        </p:nvSpPr>
        <p:spPr>
          <a:xfrm>
            <a:off x="6180607" y="3148501"/>
            <a:ext cx="1294532" cy="632139"/>
          </a:xfrm>
          <a:prstGeom prst="rightArrow">
            <a:avLst>
              <a:gd name="adj1" fmla="val 41516"/>
              <a:gd name="adj2" fmla="val 52636"/>
            </a:avLst>
          </a:prstGeom>
          <a:solidFill>
            <a:srgbClr val="000000"/>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87" name="Shape 487"/>
          <p:cNvSpPr/>
          <p:nvPr/>
        </p:nvSpPr>
        <p:spPr>
          <a:xfrm>
            <a:off x="7523204" y="2232670"/>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FP1</a:t>
            </a:r>
          </a:p>
        </p:txBody>
      </p:sp>
      <p:sp>
        <p:nvSpPr>
          <p:cNvPr id="488" name="Shape 488"/>
          <p:cNvSpPr/>
          <p:nvPr/>
        </p:nvSpPr>
        <p:spPr>
          <a:xfrm>
            <a:off x="7523204" y="2994670"/>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FP2</a:t>
            </a:r>
          </a:p>
        </p:txBody>
      </p:sp>
      <p:sp>
        <p:nvSpPr>
          <p:cNvPr id="489" name="Shape 489"/>
          <p:cNvSpPr/>
          <p:nvPr/>
        </p:nvSpPr>
        <p:spPr>
          <a:xfrm>
            <a:off x="7523204" y="3756670"/>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FP3</a:t>
            </a:r>
          </a:p>
        </p:txBody>
      </p:sp>
      <p:sp>
        <p:nvSpPr>
          <p:cNvPr id="490" name="Shape 490"/>
          <p:cNvSpPr/>
          <p:nvPr/>
        </p:nvSpPr>
        <p:spPr>
          <a:xfrm>
            <a:off x="10075904" y="2232670"/>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R1</a:t>
            </a:r>
          </a:p>
        </p:txBody>
      </p:sp>
      <p:sp>
        <p:nvSpPr>
          <p:cNvPr id="491" name="Shape 491"/>
          <p:cNvSpPr/>
          <p:nvPr/>
        </p:nvSpPr>
        <p:spPr>
          <a:xfrm>
            <a:off x="10075904" y="2994670"/>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R2</a:t>
            </a:r>
          </a:p>
        </p:txBody>
      </p:sp>
      <p:sp>
        <p:nvSpPr>
          <p:cNvPr id="492" name="Shape 492"/>
          <p:cNvSpPr/>
          <p:nvPr/>
        </p:nvSpPr>
        <p:spPr>
          <a:xfrm>
            <a:off x="10075904" y="3756670"/>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R3</a:t>
            </a:r>
          </a:p>
        </p:txBody>
      </p:sp>
      <p:sp>
        <p:nvSpPr>
          <p:cNvPr id="493" name="Shape 493"/>
          <p:cNvSpPr/>
          <p:nvPr/>
        </p:nvSpPr>
        <p:spPr>
          <a:xfrm>
            <a:off x="8622689" y="3148501"/>
            <a:ext cx="1294532" cy="632139"/>
          </a:xfrm>
          <a:prstGeom prst="rightArrow">
            <a:avLst>
              <a:gd name="adj1" fmla="val 41516"/>
              <a:gd name="adj2" fmla="val 52636"/>
            </a:avLst>
          </a:prstGeom>
          <a:solidFill>
            <a:srgbClr val="000000"/>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494" name="Shape 494"/>
          <p:cNvSpPr/>
          <p:nvPr/>
        </p:nvSpPr>
        <p:spPr>
          <a:xfrm>
            <a:off x="1356910" y="4997449"/>
            <a:ext cx="9512046" cy="1511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buSzPct val="80000"/>
              <a:buChar char="•"/>
              <a:defRPr>
                <a:solidFill>
                  <a:schemeClr val="accent5"/>
                </a:solidFill>
              </a:defRPr>
            </a:pPr>
            <a:r>
              <a:t>Not scalable (we are dealing with “toy” dataset), Not real world application</a:t>
            </a:r>
          </a:p>
          <a:p>
            <a:pPr marL="228600" indent="-228600" algn="l">
              <a:buSzPct val="80000"/>
              <a:buChar char="•"/>
              <a:defRPr>
                <a:solidFill>
                  <a:schemeClr val="accent5"/>
                </a:solidFill>
              </a:defRPr>
            </a:pPr>
            <a:r>
              <a:t>Lack of automation, unnecessary stuffs…</a:t>
            </a:r>
          </a:p>
        </p:txBody>
      </p:sp>
      <p:sp>
        <p:nvSpPr>
          <p:cNvPr id="495" name="Shape 495"/>
          <p:cNvSpPr/>
          <p:nvPr/>
        </p:nvSpPr>
        <p:spPr>
          <a:xfrm>
            <a:off x="5748175" y="2264345"/>
            <a:ext cx="168949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Manually</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97" name="Shape 497"/>
          <p:cNvSpPr/>
          <p:nvPr>
            <p:ph type="title"/>
          </p:nvPr>
        </p:nvSpPr>
        <p:spPr>
          <a:xfrm>
            <a:off x="563033" y="88900"/>
            <a:ext cx="11099801" cy="2159000"/>
          </a:xfrm>
          <a:prstGeom prst="rect">
            <a:avLst/>
          </a:prstGeom>
        </p:spPr>
        <p:txBody>
          <a:bodyPr/>
          <a:lstStyle>
            <a:lvl1pPr algn="l">
              <a:defRPr b="1" sz="4200">
                <a:latin typeface="Helvetica"/>
                <a:ea typeface="Helvetica"/>
                <a:cs typeface="Helvetica"/>
                <a:sym typeface="Helvetica"/>
              </a:defRPr>
            </a:lvl1pPr>
          </a:lstStyle>
          <a:p>
            <a:pPr/>
            <a:r>
              <a:t>We propose that…</a:t>
            </a:r>
          </a:p>
        </p:txBody>
      </p:sp>
      <p:sp>
        <p:nvSpPr>
          <p:cNvPr id="498" name="Shape 49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99" name="Shape 499"/>
          <p:cNvSpPr/>
          <p:nvPr/>
        </p:nvSpPr>
        <p:spPr>
          <a:xfrm>
            <a:off x="1131245" y="2552700"/>
            <a:ext cx="1978697" cy="1823741"/>
          </a:xfrm>
          <a:prstGeom prst="rect">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Indri</a:t>
            </a:r>
          </a:p>
        </p:txBody>
      </p:sp>
      <p:sp>
        <p:nvSpPr>
          <p:cNvPr id="500" name="Shape 500"/>
          <p:cNvSpPr/>
          <p:nvPr/>
        </p:nvSpPr>
        <p:spPr>
          <a:xfrm>
            <a:off x="4424403" y="2956570"/>
            <a:ext cx="1733896" cy="1016001"/>
          </a:xfrm>
          <a:prstGeom prst="rect">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Indri Slim</a:t>
            </a:r>
          </a:p>
        </p:txBody>
      </p:sp>
      <p:sp>
        <p:nvSpPr>
          <p:cNvPr id="501" name="Shape 501"/>
          <p:cNvSpPr/>
          <p:nvPr/>
        </p:nvSpPr>
        <p:spPr>
          <a:xfrm>
            <a:off x="3119907" y="3148501"/>
            <a:ext cx="1294531" cy="632139"/>
          </a:xfrm>
          <a:prstGeom prst="rightArrow">
            <a:avLst>
              <a:gd name="adj1" fmla="val 41516"/>
              <a:gd name="adj2" fmla="val 52636"/>
            </a:avLst>
          </a:prstGeom>
          <a:solidFill>
            <a:srgbClr val="000000"/>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502" name="Shape 502"/>
          <p:cNvSpPr/>
          <p:nvPr/>
        </p:nvSpPr>
        <p:spPr>
          <a:xfrm>
            <a:off x="6180607" y="3148501"/>
            <a:ext cx="1294532" cy="632139"/>
          </a:xfrm>
          <a:prstGeom prst="rightArrow">
            <a:avLst>
              <a:gd name="adj1" fmla="val 41516"/>
              <a:gd name="adj2" fmla="val 52636"/>
            </a:avLst>
          </a:prstGeom>
          <a:solidFill>
            <a:srgbClr val="000000"/>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503" name="Shape 503"/>
          <p:cNvSpPr/>
          <p:nvPr/>
        </p:nvSpPr>
        <p:spPr>
          <a:xfrm>
            <a:off x="7523204" y="2232670"/>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FP1</a:t>
            </a:r>
          </a:p>
        </p:txBody>
      </p:sp>
      <p:sp>
        <p:nvSpPr>
          <p:cNvPr id="504" name="Shape 504"/>
          <p:cNvSpPr/>
          <p:nvPr/>
        </p:nvSpPr>
        <p:spPr>
          <a:xfrm>
            <a:off x="7523204" y="2994670"/>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FP2</a:t>
            </a:r>
          </a:p>
        </p:txBody>
      </p:sp>
      <p:sp>
        <p:nvSpPr>
          <p:cNvPr id="505" name="Shape 505"/>
          <p:cNvSpPr/>
          <p:nvPr/>
        </p:nvSpPr>
        <p:spPr>
          <a:xfrm>
            <a:off x="7523204" y="3756670"/>
            <a:ext cx="1051420" cy="632139"/>
          </a:xfrm>
          <a:prstGeom prst="rect">
            <a:avLst/>
          </a:prstGeom>
          <a:solidFill>
            <a:schemeClr val="accent4"/>
          </a:solid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FP3</a:t>
            </a:r>
          </a:p>
        </p:txBody>
      </p:sp>
      <p:sp>
        <p:nvSpPr>
          <p:cNvPr id="506" name="Shape 506"/>
          <p:cNvSpPr/>
          <p:nvPr/>
        </p:nvSpPr>
        <p:spPr>
          <a:xfrm>
            <a:off x="10075904" y="2232670"/>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R1</a:t>
            </a:r>
          </a:p>
        </p:txBody>
      </p:sp>
      <p:sp>
        <p:nvSpPr>
          <p:cNvPr id="507" name="Shape 507"/>
          <p:cNvSpPr/>
          <p:nvPr/>
        </p:nvSpPr>
        <p:spPr>
          <a:xfrm>
            <a:off x="10075904" y="2994670"/>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R2</a:t>
            </a:r>
          </a:p>
        </p:txBody>
      </p:sp>
      <p:sp>
        <p:nvSpPr>
          <p:cNvPr id="508" name="Shape 508"/>
          <p:cNvSpPr/>
          <p:nvPr/>
        </p:nvSpPr>
        <p:spPr>
          <a:xfrm>
            <a:off x="10075904" y="3756670"/>
            <a:ext cx="1051420" cy="632139"/>
          </a:xfrm>
          <a:prstGeom prst="rect">
            <a:avLst/>
          </a:prstGeom>
          <a:blipFill>
            <a:blip r:embed="rId4"/>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R3</a:t>
            </a:r>
          </a:p>
        </p:txBody>
      </p:sp>
      <p:sp>
        <p:nvSpPr>
          <p:cNvPr id="509" name="Shape 509"/>
          <p:cNvSpPr/>
          <p:nvPr/>
        </p:nvSpPr>
        <p:spPr>
          <a:xfrm>
            <a:off x="8622689" y="3148501"/>
            <a:ext cx="1294532" cy="632139"/>
          </a:xfrm>
          <a:prstGeom prst="rightArrow">
            <a:avLst>
              <a:gd name="adj1" fmla="val 41516"/>
              <a:gd name="adj2" fmla="val 52636"/>
            </a:avLst>
          </a:prstGeom>
          <a:solidFill>
            <a:srgbClr val="000000"/>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510" name="Shape 510"/>
          <p:cNvSpPr/>
          <p:nvPr/>
        </p:nvSpPr>
        <p:spPr>
          <a:xfrm>
            <a:off x="1356910" y="4997449"/>
            <a:ext cx="9512046" cy="1511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buSzPct val="80000"/>
              <a:buChar char="•"/>
              <a:defRPr>
                <a:solidFill>
                  <a:schemeClr val="accent5"/>
                </a:solidFill>
              </a:defRPr>
            </a:pPr>
            <a:r>
              <a:t>Not scalable (we are dealing with “toy” dataset), Not real world application</a:t>
            </a:r>
          </a:p>
          <a:p>
            <a:pPr marL="228600" indent="-228600" algn="l">
              <a:buSzPct val="80000"/>
              <a:buChar char="•"/>
              <a:defRPr>
                <a:solidFill>
                  <a:schemeClr val="accent5"/>
                </a:solidFill>
              </a:defRPr>
            </a:pPr>
            <a:r>
              <a:t>Lack of automation, unnecessary stuffs…</a:t>
            </a:r>
          </a:p>
        </p:txBody>
      </p:sp>
      <p:sp>
        <p:nvSpPr>
          <p:cNvPr id="511" name="Shape 511"/>
          <p:cNvSpPr/>
          <p:nvPr/>
        </p:nvSpPr>
        <p:spPr>
          <a:xfrm>
            <a:off x="5748175" y="2264345"/>
            <a:ext cx="168949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Manually</a:t>
            </a:r>
          </a:p>
        </p:txBody>
      </p:sp>
      <p:sp>
        <p:nvSpPr>
          <p:cNvPr id="512" name="Shape 512"/>
          <p:cNvSpPr/>
          <p:nvPr/>
        </p:nvSpPr>
        <p:spPr>
          <a:xfrm>
            <a:off x="1356910" y="7124699"/>
            <a:ext cx="10814398" cy="1511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buSzPct val="80000"/>
              <a:buChar char="•"/>
              <a:defRPr>
                <a:solidFill>
                  <a:schemeClr val="accent1"/>
                </a:solidFill>
              </a:defRPr>
            </a:pPr>
            <a:r>
              <a:t>Let the students/researchers focus on the core parts</a:t>
            </a:r>
          </a:p>
          <a:p>
            <a:pPr marL="228600" indent="-228600" algn="l">
              <a:buSzPct val="80000"/>
              <a:buChar char="•"/>
              <a:defRPr>
                <a:solidFill>
                  <a:schemeClr val="accent1"/>
                </a:solidFill>
              </a:defRPr>
            </a:pPr>
            <a:r>
              <a:t>Capable of providing state-of-the-art theories and techniques…</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14" name="Shape 514"/>
          <p:cNvSpPr/>
          <p:nvPr>
            <p:ph type="title"/>
          </p:nvPr>
        </p:nvSpPr>
        <p:spPr>
          <a:xfrm>
            <a:off x="563033" y="88900"/>
            <a:ext cx="11099801" cy="2159000"/>
          </a:xfrm>
          <a:prstGeom prst="rect">
            <a:avLst/>
          </a:prstGeom>
        </p:spPr>
        <p:txBody>
          <a:bodyPr/>
          <a:lstStyle>
            <a:lvl1pPr algn="l">
              <a:defRPr b="1" sz="4200">
                <a:latin typeface="Helvetica"/>
                <a:ea typeface="Helvetica"/>
                <a:cs typeface="Helvetica"/>
                <a:sym typeface="Helvetica"/>
              </a:defRPr>
            </a:lvl1pPr>
          </a:lstStyle>
          <a:p>
            <a:pPr/>
            <a:r>
              <a:t>Two systems are built</a:t>
            </a:r>
          </a:p>
        </p:txBody>
      </p:sp>
      <p:sp>
        <p:nvSpPr>
          <p:cNvPr id="515" name="Shape 51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16" name="Shape 516"/>
          <p:cNvSpPr/>
          <p:nvPr/>
        </p:nvSpPr>
        <p:spPr>
          <a:xfrm>
            <a:off x="1095201" y="2113852"/>
            <a:ext cx="10814398" cy="1625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lnSpc>
                <a:spcPct val="150000"/>
              </a:lnSpc>
              <a:buSzPct val="80000"/>
              <a:buChar char="•"/>
              <a:defRPr sz="4000"/>
            </a:pPr>
            <a:r>
              <a:t>Virtual IR Lab (VIRLab)</a:t>
            </a:r>
          </a:p>
          <a:p>
            <a:pPr marL="228600" indent="-228600" algn="l">
              <a:lnSpc>
                <a:spcPct val="150000"/>
              </a:lnSpc>
              <a:buSzPct val="80000"/>
              <a:buChar char="•"/>
              <a:defRPr sz="4000"/>
            </a:pPr>
            <a:r>
              <a:t>Anserini</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18" name="Shape 518"/>
          <p:cNvSpPr/>
          <p:nvPr>
            <p:ph type="title"/>
          </p:nvPr>
        </p:nvSpPr>
        <p:spPr>
          <a:xfrm>
            <a:off x="563033" y="88900"/>
            <a:ext cx="11099801" cy="2159000"/>
          </a:xfrm>
          <a:prstGeom prst="rect">
            <a:avLst/>
          </a:prstGeom>
        </p:spPr>
        <p:txBody>
          <a:bodyPr/>
          <a:lstStyle>
            <a:lvl1pPr algn="l">
              <a:defRPr b="1" sz="4200">
                <a:latin typeface="Helvetica"/>
                <a:ea typeface="Helvetica"/>
                <a:cs typeface="Helvetica"/>
                <a:sym typeface="Helvetica"/>
              </a:defRPr>
            </a:lvl1pPr>
          </a:lstStyle>
          <a:p>
            <a:pPr/>
            <a:r>
              <a:t>Two systems are built</a:t>
            </a:r>
          </a:p>
        </p:txBody>
      </p:sp>
      <p:sp>
        <p:nvSpPr>
          <p:cNvPr id="519" name="Shape 51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20" name="Shape 520"/>
          <p:cNvSpPr/>
          <p:nvPr/>
        </p:nvSpPr>
        <p:spPr>
          <a:xfrm>
            <a:off x="1095201" y="2113852"/>
            <a:ext cx="10814398" cy="1625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lnSpc>
                <a:spcPct val="150000"/>
              </a:lnSpc>
              <a:buSzPct val="80000"/>
              <a:buChar char="•"/>
              <a:defRPr sz="4000"/>
            </a:pPr>
            <a:r>
              <a:t>Virtual IR Lab (VIRLab) </a:t>
            </a:r>
            <a:r>
              <a:rPr sz="3700"/>
              <a:t>(Introduced in proposal)</a:t>
            </a:r>
            <a:endParaRPr sz="3700"/>
          </a:p>
          <a:p>
            <a:pPr marL="228600" indent="-228600" algn="l">
              <a:lnSpc>
                <a:spcPct val="150000"/>
              </a:lnSpc>
              <a:buSzPct val="80000"/>
              <a:buChar char="•"/>
              <a:defRPr sz="4000">
                <a:solidFill>
                  <a:srgbClr val="A6AAA9"/>
                </a:solidFill>
              </a:defRPr>
            </a:pPr>
            <a:r>
              <a:t>Anserini</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522" name="Shape 522"/>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Virtual IR Lab (VIRLab)</a:t>
            </a:r>
          </a:p>
        </p:txBody>
      </p:sp>
      <p:sp>
        <p:nvSpPr>
          <p:cNvPr id="523" name="Shape 523"/>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24" name="pasted-image.png"/>
          <p:cNvPicPr>
            <a:picLocks noChangeAspect="1"/>
          </p:cNvPicPr>
          <p:nvPr/>
        </p:nvPicPr>
        <p:blipFill>
          <a:blip r:embed="rId2">
            <a:extLst/>
          </a:blip>
          <a:stretch>
            <a:fillRect/>
          </a:stretch>
        </p:blipFill>
        <p:spPr>
          <a:xfrm>
            <a:off x="2894819" y="2537266"/>
            <a:ext cx="7215162" cy="6431668"/>
          </a:xfrm>
          <a:prstGeom prst="rect">
            <a:avLst/>
          </a:prstGeom>
          <a:ln w="12700">
            <a:miter lim="400000"/>
          </a:ln>
        </p:spPr>
      </p:pic>
      <p:sp>
        <p:nvSpPr>
          <p:cNvPr id="525" name="Shape 525"/>
          <p:cNvSpPr/>
          <p:nvPr/>
        </p:nvSpPr>
        <p:spPr>
          <a:xfrm>
            <a:off x="2839780" y="5725431"/>
            <a:ext cx="6719698" cy="3033142"/>
          </a:xfrm>
          <a:prstGeom prst="rect">
            <a:avLst/>
          </a:prstGeom>
          <a:solidFill>
            <a:srgbClr val="FFFFFF"/>
          </a:solidFill>
          <a:ln w="12700">
            <a:miter lim="400000"/>
          </a:ln>
        </p:spPr>
        <p:txBody>
          <a:bodyPr lIns="50800" tIns="50800" rIns="50800" bIns="50800" anchor="ctr"/>
          <a:lstStyle/>
          <a:p>
            <a:pPr>
              <a:defRPr sz="2400"/>
            </a:pPr>
          </a:p>
        </p:txBody>
      </p:sp>
      <p:grpSp>
        <p:nvGrpSpPr>
          <p:cNvPr id="528" name="Group 528"/>
          <p:cNvGrpSpPr/>
          <p:nvPr/>
        </p:nvGrpSpPr>
        <p:grpSpPr>
          <a:xfrm>
            <a:off x="2868466" y="6608099"/>
            <a:ext cx="7267868" cy="723901"/>
            <a:chOff x="0" y="0"/>
            <a:chExt cx="7267867" cy="723900"/>
          </a:xfrm>
        </p:grpSpPr>
        <p:sp>
          <p:nvSpPr>
            <p:cNvPr id="527" name="Shape 527"/>
            <p:cNvSpPr/>
            <p:nvPr/>
          </p:nvSpPr>
          <p:spPr>
            <a:xfrm>
              <a:off x="38099" y="38100"/>
              <a:ext cx="7191669" cy="647700"/>
            </a:xfrm>
            <a:prstGeom prst="rect">
              <a:avLst/>
            </a:prstGeom>
            <a:noFill/>
            <a:ln>
              <a:noFill/>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a:solidFill>
                    <a:schemeClr val="accent1"/>
                  </a:solidFill>
                </a:defRPr>
              </a:lvl1pPr>
            </a:lstStyle>
            <a:p>
              <a:pPr/>
              <a:r>
                <a:t>Ranking Model Implementation via APIs</a:t>
              </a:r>
            </a:p>
          </p:txBody>
        </p:sp>
        <p:pic>
          <p:nvPicPr>
            <p:cNvPr id="526" name=""/>
            <p:cNvPicPr>
              <a:picLocks noChangeAspect="0"/>
            </p:cNvPicPr>
            <p:nvPr/>
          </p:nvPicPr>
          <p:blipFill>
            <a:blip r:embed="rId3">
              <a:extLst/>
            </a:blip>
            <a:stretch>
              <a:fillRect/>
            </a:stretch>
          </p:blipFill>
          <p:spPr>
            <a:xfrm>
              <a:off x="0" y="-1"/>
              <a:ext cx="7267868" cy="723901"/>
            </a:xfrm>
            <a:prstGeom prst="rect">
              <a:avLst/>
            </a:prstGeom>
            <a:effectLst/>
          </p:spPr>
        </p:pic>
      </p:gr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530" name="Shape 530"/>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Virtual IR Lab (VIRLab)</a:t>
            </a:r>
          </a:p>
        </p:txBody>
      </p:sp>
      <p:sp>
        <p:nvSpPr>
          <p:cNvPr id="531" name="Shape 531"/>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32" name="pasted-image.png"/>
          <p:cNvPicPr>
            <a:picLocks noChangeAspect="1"/>
          </p:cNvPicPr>
          <p:nvPr/>
        </p:nvPicPr>
        <p:blipFill>
          <a:blip r:embed="rId2">
            <a:extLst/>
          </a:blip>
          <a:stretch>
            <a:fillRect/>
          </a:stretch>
        </p:blipFill>
        <p:spPr>
          <a:xfrm>
            <a:off x="3187700" y="2489200"/>
            <a:ext cx="6629400" cy="6527800"/>
          </a:xfrm>
          <a:prstGeom prst="rect">
            <a:avLst/>
          </a:prstGeom>
          <a:ln w="12700">
            <a:miter lim="400000"/>
          </a:ln>
        </p:spPr>
      </p:pic>
      <p:sp>
        <p:nvSpPr>
          <p:cNvPr id="533" name="Shape 533"/>
          <p:cNvSpPr/>
          <p:nvPr/>
        </p:nvSpPr>
        <p:spPr>
          <a:xfrm>
            <a:off x="3321555" y="6221900"/>
            <a:ext cx="6719699" cy="3033142"/>
          </a:xfrm>
          <a:prstGeom prst="rect">
            <a:avLst/>
          </a:prstGeom>
          <a:solidFill>
            <a:srgbClr val="FFFFFF"/>
          </a:solidFill>
          <a:ln w="12700">
            <a:miter lim="400000"/>
          </a:ln>
        </p:spPr>
        <p:txBody>
          <a:bodyPr lIns="50800" tIns="50800" rIns="50800" bIns="50800" anchor="ctr"/>
          <a:lstStyle/>
          <a:p>
            <a:pPr>
              <a:defRPr sz="2400"/>
            </a:pPr>
          </a:p>
        </p:txBody>
      </p:sp>
      <p:grpSp>
        <p:nvGrpSpPr>
          <p:cNvPr id="536" name="Group 536"/>
          <p:cNvGrpSpPr/>
          <p:nvPr/>
        </p:nvGrpSpPr>
        <p:grpSpPr>
          <a:xfrm>
            <a:off x="4699042" y="6735391"/>
            <a:ext cx="3964725" cy="723901"/>
            <a:chOff x="0" y="0"/>
            <a:chExt cx="3964724" cy="723900"/>
          </a:xfrm>
        </p:grpSpPr>
        <p:sp>
          <p:nvSpPr>
            <p:cNvPr id="535" name="Shape 535"/>
            <p:cNvSpPr/>
            <p:nvPr/>
          </p:nvSpPr>
          <p:spPr>
            <a:xfrm>
              <a:off x="38099" y="38100"/>
              <a:ext cx="3888526" cy="647700"/>
            </a:xfrm>
            <a:prstGeom prst="rect">
              <a:avLst/>
            </a:prstGeom>
            <a:noFill/>
            <a:ln>
              <a:noFill/>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a:solidFill>
                    <a:schemeClr val="accent1"/>
                  </a:solidFill>
                </a:defRPr>
              </a:lvl1pPr>
            </a:lstStyle>
            <a:p>
              <a:pPr/>
              <a:r>
                <a:t>Automatic Evaluation</a:t>
              </a:r>
            </a:p>
          </p:txBody>
        </p:sp>
        <p:pic>
          <p:nvPicPr>
            <p:cNvPr id="534" name=""/>
            <p:cNvPicPr>
              <a:picLocks noChangeAspect="0"/>
            </p:cNvPicPr>
            <p:nvPr/>
          </p:nvPicPr>
          <p:blipFill>
            <a:blip r:embed="rId3">
              <a:extLst/>
            </a:blip>
            <a:stretch>
              <a:fillRect/>
            </a:stretch>
          </p:blipFill>
          <p:spPr>
            <a:xfrm>
              <a:off x="-1" y="-1"/>
              <a:ext cx="3964726" cy="723901"/>
            </a:xfrm>
            <a:prstGeom prst="rect">
              <a:avLst/>
            </a:prstGeom>
            <a:effectLst/>
          </p:spPr>
        </p:pic>
      </p:gr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538" name="Shape 538"/>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Virtual IR Lab (VIRLab)</a:t>
            </a:r>
          </a:p>
        </p:txBody>
      </p:sp>
      <p:sp>
        <p:nvSpPr>
          <p:cNvPr id="539" name="Shape 539"/>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40" name="pasted-image.png"/>
          <p:cNvPicPr>
            <a:picLocks noChangeAspect="1"/>
          </p:cNvPicPr>
          <p:nvPr/>
        </p:nvPicPr>
        <p:blipFill>
          <a:blip r:embed="rId2">
            <a:extLst/>
          </a:blip>
          <a:srcRect l="44734" t="18657" r="22452" b="2163"/>
          <a:stretch>
            <a:fillRect/>
          </a:stretch>
        </p:blipFill>
        <p:spPr>
          <a:xfrm>
            <a:off x="2813587" y="2415182"/>
            <a:ext cx="3504396" cy="6676022"/>
          </a:xfrm>
          <a:prstGeom prst="rect">
            <a:avLst/>
          </a:prstGeom>
          <a:ln w="12700">
            <a:miter lim="400000"/>
          </a:ln>
        </p:spPr>
      </p:pic>
      <p:grpSp>
        <p:nvGrpSpPr>
          <p:cNvPr id="543" name="Group 543"/>
          <p:cNvGrpSpPr/>
          <p:nvPr/>
        </p:nvGrpSpPr>
        <p:grpSpPr>
          <a:xfrm>
            <a:off x="7221186" y="5275412"/>
            <a:ext cx="3898977" cy="723901"/>
            <a:chOff x="0" y="0"/>
            <a:chExt cx="3898976" cy="723900"/>
          </a:xfrm>
        </p:grpSpPr>
        <p:sp>
          <p:nvSpPr>
            <p:cNvPr id="542" name="Shape 542"/>
            <p:cNvSpPr/>
            <p:nvPr/>
          </p:nvSpPr>
          <p:spPr>
            <a:xfrm>
              <a:off x="38099" y="38100"/>
              <a:ext cx="3822778" cy="647700"/>
            </a:xfrm>
            <a:prstGeom prst="rect">
              <a:avLst/>
            </a:prstGeom>
            <a:noFill/>
            <a:ln>
              <a:noFill/>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a:solidFill>
                    <a:schemeClr val="accent1"/>
                  </a:solidFill>
                </a:defRPr>
              </a:lvl1pPr>
            </a:lstStyle>
            <a:p>
              <a:pPr/>
              <a:r>
                <a:t>Results Investigation</a:t>
              </a:r>
            </a:p>
          </p:txBody>
        </p:sp>
        <p:pic>
          <p:nvPicPr>
            <p:cNvPr id="541" name=""/>
            <p:cNvPicPr>
              <a:picLocks noChangeAspect="0"/>
            </p:cNvPicPr>
            <p:nvPr/>
          </p:nvPicPr>
          <p:blipFill>
            <a:blip r:embed="rId3">
              <a:extLst/>
            </a:blip>
            <a:stretch>
              <a:fillRect/>
            </a:stretch>
          </p:blipFill>
          <p:spPr>
            <a:xfrm>
              <a:off x="-1" y="-1"/>
              <a:ext cx="3898978" cy="723901"/>
            </a:xfrm>
            <a:prstGeom prst="rect">
              <a:avLst/>
            </a:prstGeom>
            <a:effectLst/>
          </p:spPr>
        </p:pic>
      </p:gr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45" name="Shape 545"/>
          <p:cNvSpPr/>
          <p:nvPr>
            <p:ph type="title"/>
          </p:nvPr>
        </p:nvSpPr>
        <p:spPr>
          <a:xfrm>
            <a:off x="563033" y="88900"/>
            <a:ext cx="11099801" cy="2159000"/>
          </a:xfrm>
          <a:prstGeom prst="rect">
            <a:avLst/>
          </a:prstGeom>
        </p:spPr>
        <p:txBody>
          <a:bodyPr/>
          <a:lstStyle>
            <a:lvl1pPr algn="l">
              <a:defRPr b="1" sz="4200">
                <a:latin typeface="Helvetica"/>
                <a:ea typeface="Helvetica"/>
                <a:cs typeface="Helvetica"/>
                <a:sym typeface="Helvetica"/>
              </a:defRPr>
            </a:lvl1pPr>
          </a:lstStyle>
          <a:p>
            <a:pPr/>
            <a:r>
              <a:t>Two systems are built</a:t>
            </a:r>
          </a:p>
        </p:txBody>
      </p:sp>
      <p:sp>
        <p:nvSpPr>
          <p:cNvPr id="546" name="Shape 54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47" name="Shape 547"/>
          <p:cNvSpPr/>
          <p:nvPr/>
        </p:nvSpPr>
        <p:spPr>
          <a:xfrm>
            <a:off x="1095201" y="2113852"/>
            <a:ext cx="10814398" cy="1625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lnSpc>
                <a:spcPct val="150000"/>
              </a:lnSpc>
              <a:buSzPct val="80000"/>
              <a:buChar char="•"/>
              <a:defRPr sz="4000">
                <a:solidFill>
                  <a:srgbClr val="A6AAA9"/>
                </a:solidFill>
              </a:defRPr>
            </a:pPr>
            <a:r>
              <a:t>Virtual IR Lab (VIRLab)</a:t>
            </a:r>
          </a:p>
          <a:p>
            <a:pPr marL="228600" indent="-228600" algn="l">
              <a:lnSpc>
                <a:spcPct val="150000"/>
              </a:lnSpc>
              <a:buSzPct val="80000"/>
              <a:buChar char="•"/>
              <a:defRPr sz="4000"/>
            </a:pPr>
            <a:r>
              <a:t>Anserini</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49" name="Shape 549"/>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Anserini — Motivation</a:t>
            </a:r>
          </a:p>
        </p:txBody>
      </p:sp>
      <p:sp>
        <p:nvSpPr>
          <p:cNvPr id="550" name="Shape 55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51" name="Shape 551"/>
          <p:cNvSpPr/>
          <p:nvPr/>
        </p:nvSpPr>
        <p:spPr>
          <a:xfrm>
            <a:off x="950449" y="2151686"/>
            <a:ext cx="11103902" cy="65051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493888" indent="-493888" algn="l">
              <a:spcBef>
                <a:spcPts val="4200"/>
              </a:spcBef>
              <a:buSzPct val="75000"/>
              <a:buChar char="•"/>
              <a:defRPr sz="3500"/>
            </a:pPr>
            <a:r>
              <a:t>For CLI Enthusiasts </a:t>
            </a:r>
          </a:p>
          <a:p>
            <a:pPr marL="493888" indent="-493888" algn="l">
              <a:spcBef>
                <a:spcPts val="4200"/>
              </a:spcBef>
              <a:buSzPct val="75000"/>
              <a:buChar char="•"/>
              <a:defRPr sz="3500"/>
            </a:pPr>
            <a:r>
              <a:t>Scale to web collection</a:t>
            </a:r>
          </a:p>
          <a:p>
            <a:pPr marL="493888" indent="-493888" algn="l">
              <a:spcBef>
                <a:spcPts val="4200"/>
              </a:spcBef>
              <a:buSzPct val="75000"/>
              <a:buChar char="•"/>
              <a:defRPr sz="3500"/>
            </a:pPr>
            <a:r>
              <a:t>Streamline the evaluation on TREC collections</a:t>
            </a:r>
          </a:p>
          <a:p>
            <a:pPr marL="493888" indent="-493888" algn="l">
              <a:spcBef>
                <a:spcPts val="4200"/>
              </a:spcBef>
              <a:buSzPct val="75000"/>
              <a:buChar char="•"/>
              <a:defRPr sz="3500"/>
            </a:pPr>
            <a:r>
              <a:t>Multi-facets: relevance feedback, learning-to-rank, word embedding, etc…</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58" name="Shape 15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59" name="pasted-image-filtered.png"/>
          <p:cNvPicPr>
            <a:picLocks noChangeAspect="1"/>
          </p:cNvPicPr>
          <p:nvPr/>
        </p:nvPicPr>
        <p:blipFill>
          <a:blip r:embed="rId2">
            <a:extLst/>
          </a:blip>
          <a:stretch>
            <a:fillRect/>
          </a:stretch>
        </p:blipFill>
        <p:spPr>
          <a:xfrm>
            <a:off x="1389453" y="2083794"/>
            <a:ext cx="1765679" cy="1431400"/>
          </a:xfrm>
          <a:prstGeom prst="rect">
            <a:avLst/>
          </a:prstGeom>
          <a:ln w="12700">
            <a:miter lim="400000"/>
          </a:ln>
        </p:spPr>
      </p:pic>
      <p:pic>
        <p:nvPicPr>
          <p:cNvPr id="160" name="pasted-image.png"/>
          <p:cNvPicPr>
            <a:picLocks noChangeAspect="1"/>
          </p:cNvPicPr>
          <p:nvPr/>
        </p:nvPicPr>
        <p:blipFill>
          <a:blip r:embed="rId3">
            <a:extLst/>
          </a:blip>
          <a:stretch>
            <a:fillRect/>
          </a:stretch>
        </p:blipFill>
        <p:spPr>
          <a:xfrm>
            <a:off x="1329202" y="1959477"/>
            <a:ext cx="585266" cy="585266"/>
          </a:xfrm>
          <a:prstGeom prst="rect">
            <a:avLst/>
          </a:prstGeom>
          <a:ln w="12700">
            <a:miter lim="400000"/>
          </a:ln>
        </p:spPr>
      </p:pic>
      <p:sp>
        <p:nvSpPr>
          <p:cNvPr id="161" name="Shape 161"/>
          <p:cNvSpPr/>
          <p:nvPr/>
        </p:nvSpPr>
        <p:spPr>
          <a:xfrm>
            <a:off x="1058511" y="748690"/>
            <a:ext cx="236731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Contextual </a:t>
            </a:r>
          </a:p>
          <a:p>
            <a:pPr>
              <a:defRPr b="1">
                <a:latin typeface="Helvetica"/>
                <a:ea typeface="Helvetica"/>
                <a:cs typeface="Helvetica"/>
                <a:sym typeface="Helvetica"/>
              </a:defRPr>
            </a:pPr>
            <a:r>
              <a:t>Suggestion</a:t>
            </a:r>
          </a:p>
        </p:txBody>
      </p:sp>
      <p:sp>
        <p:nvSpPr>
          <p:cNvPr id="162" name="Shape 162"/>
          <p:cNvSpPr/>
          <p:nvPr/>
        </p:nvSpPr>
        <p:spPr>
          <a:xfrm flipV="1">
            <a:off x="4028874"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63" name="Shape 163"/>
          <p:cNvSpPr/>
          <p:nvPr/>
        </p:nvSpPr>
        <p:spPr>
          <a:xfrm flipV="1">
            <a:off x="8544125"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64" name="Shape 164"/>
          <p:cNvSpPr/>
          <p:nvPr/>
        </p:nvSpPr>
        <p:spPr>
          <a:xfrm>
            <a:off x="4402816" y="748690"/>
            <a:ext cx="3767368"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Unified Evaluation </a:t>
            </a:r>
          </a:p>
          <a:p>
            <a:pPr>
              <a:defRPr b="1">
                <a:latin typeface="Helvetica"/>
                <a:ea typeface="Helvetica"/>
                <a:cs typeface="Helvetica"/>
                <a:sym typeface="Helvetica"/>
              </a:defRPr>
            </a:pPr>
            <a:r>
              <a:t>System</a:t>
            </a:r>
          </a:p>
        </p:txBody>
      </p:sp>
      <p:pic>
        <p:nvPicPr>
          <p:cNvPr id="165" name="pasted-image-filtered.png"/>
          <p:cNvPicPr>
            <a:picLocks noChangeAspect="1"/>
          </p:cNvPicPr>
          <p:nvPr/>
        </p:nvPicPr>
        <p:blipFill>
          <a:blip r:embed="rId4">
            <a:extLst/>
          </a:blip>
          <a:stretch>
            <a:fillRect/>
          </a:stretch>
        </p:blipFill>
        <p:spPr>
          <a:xfrm>
            <a:off x="5437157" y="2190177"/>
            <a:ext cx="1175625" cy="773954"/>
          </a:xfrm>
          <a:prstGeom prst="rect">
            <a:avLst/>
          </a:prstGeom>
          <a:ln w="12700">
            <a:miter lim="400000"/>
          </a:ln>
        </p:spPr>
      </p:pic>
      <p:pic>
        <p:nvPicPr>
          <p:cNvPr id="166" name="pasted-image.png"/>
          <p:cNvPicPr>
            <a:picLocks noChangeAspect="1"/>
          </p:cNvPicPr>
          <p:nvPr/>
        </p:nvPicPr>
        <p:blipFill>
          <a:blip r:embed="rId5">
            <a:extLst/>
          </a:blip>
          <a:stretch>
            <a:fillRect/>
          </a:stretch>
        </p:blipFill>
        <p:spPr>
          <a:xfrm>
            <a:off x="6422441" y="2401847"/>
            <a:ext cx="1175626" cy="1175625"/>
          </a:xfrm>
          <a:prstGeom prst="rect">
            <a:avLst/>
          </a:prstGeom>
          <a:ln w="12700">
            <a:miter lim="400000"/>
          </a:ln>
        </p:spPr>
      </p:pic>
      <p:graphicFrame>
        <p:nvGraphicFramePr>
          <p:cNvPr id="167" name="Chart 167"/>
          <p:cNvGraphicFramePr/>
          <p:nvPr/>
        </p:nvGraphicFramePr>
        <p:xfrm>
          <a:off x="8919371" y="1944095"/>
          <a:ext cx="2943572" cy="1818748"/>
        </p:xfrm>
        <a:graphic xmlns:a="http://schemas.openxmlformats.org/drawingml/2006/main">
          <a:graphicData uri="http://schemas.openxmlformats.org/drawingml/2006/chart">
            <c:chart xmlns:c="http://schemas.openxmlformats.org/drawingml/2006/chart" r:id="rId6"/>
          </a:graphicData>
        </a:graphic>
      </p:graphicFrame>
      <p:sp>
        <p:nvSpPr>
          <p:cNvPr id="168" name="Shape 168"/>
          <p:cNvSpPr/>
          <p:nvPr/>
        </p:nvSpPr>
        <p:spPr>
          <a:xfrm>
            <a:off x="5140340" y="3848099"/>
            <a:ext cx="2241520"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Context</a:t>
            </a:r>
          </a:p>
        </p:txBody>
      </p:sp>
      <p:sp>
        <p:nvSpPr>
          <p:cNvPr id="169" name="Shape 169"/>
          <p:cNvSpPr/>
          <p:nvPr/>
        </p:nvSpPr>
        <p:spPr>
          <a:xfrm>
            <a:off x="1093650" y="4241800"/>
            <a:ext cx="3767368" cy="0"/>
          </a:xfrm>
          <a:prstGeom prst="line">
            <a:avLst/>
          </a:prstGeom>
          <a:ln w="50800">
            <a:solidFill>
              <a:srgbClr val="000000"/>
            </a:solidFill>
            <a:miter lim="400000"/>
          </a:ln>
        </p:spPr>
        <p:txBody>
          <a:bodyPr lIns="50800" tIns="50800" rIns="50800" bIns="50800" anchor="ctr"/>
          <a:lstStyle/>
          <a:p>
            <a:pPr>
              <a:defRPr sz="2400"/>
            </a:pPr>
          </a:p>
        </p:txBody>
      </p:sp>
      <p:sp>
        <p:nvSpPr>
          <p:cNvPr id="170" name="Shape 170"/>
          <p:cNvSpPr/>
          <p:nvPr/>
        </p:nvSpPr>
        <p:spPr>
          <a:xfrm>
            <a:off x="7661182" y="4241800"/>
            <a:ext cx="4249969" cy="0"/>
          </a:xfrm>
          <a:prstGeom prst="line">
            <a:avLst/>
          </a:prstGeom>
          <a:ln w="50800">
            <a:solidFill>
              <a:srgbClr val="000000"/>
            </a:solidFill>
            <a:miter lim="400000"/>
          </a:ln>
        </p:spPr>
        <p:txBody>
          <a:bodyPr lIns="50800" tIns="50800" rIns="50800" bIns="50800" anchor="ctr"/>
          <a:lstStyle/>
          <a:p>
            <a:pPr>
              <a:defRPr sz="2400"/>
            </a:pPr>
          </a:p>
        </p:txBody>
      </p:sp>
      <p:sp>
        <p:nvSpPr>
          <p:cNvPr id="171" name="Shape 171"/>
          <p:cNvSpPr/>
          <p:nvPr/>
        </p:nvSpPr>
        <p:spPr>
          <a:xfrm flipV="1">
            <a:off x="8544125" y="4449772"/>
            <a:ext cx="1" cy="18089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72" name="Shape 172"/>
          <p:cNvSpPr/>
          <p:nvPr/>
        </p:nvSpPr>
        <p:spPr>
          <a:xfrm flipV="1">
            <a:off x="4028874" y="4449773"/>
            <a:ext cx="1" cy="18089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73" name="Shape 173"/>
          <p:cNvSpPr/>
          <p:nvPr/>
        </p:nvSpPr>
        <p:spPr>
          <a:xfrm>
            <a:off x="683452" y="4966902"/>
            <a:ext cx="317768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Geo &amp; Temporal </a:t>
            </a:r>
          </a:p>
          <a:p>
            <a:pPr/>
            <a:r>
              <a:t>Info</a:t>
            </a:r>
          </a:p>
        </p:txBody>
      </p:sp>
      <p:sp>
        <p:nvSpPr>
          <p:cNvPr id="174" name="Shape 174"/>
          <p:cNvSpPr/>
          <p:nvPr/>
        </p:nvSpPr>
        <p:spPr>
          <a:xfrm>
            <a:off x="3906927" y="6441304"/>
            <a:ext cx="4708346"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From the View of</a:t>
            </a:r>
          </a:p>
        </p:txBody>
      </p:sp>
      <p:sp>
        <p:nvSpPr>
          <p:cNvPr id="175" name="Shape 175"/>
          <p:cNvSpPr/>
          <p:nvPr/>
        </p:nvSpPr>
        <p:spPr>
          <a:xfrm>
            <a:off x="1093650" y="6835004"/>
            <a:ext cx="2557386" cy="1"/>
          </a:xfrm>
          <a:prstGeom prst="line">
            <a:avLst/>
          </a:prstGeom>
          <a:ln w="50800">
            <a:solidFill>
              <a:srgbClr val="000000"/>
            </a:solidFill>
            <a:miter lim="400000"/>
          </a:ln>
        </p:spPr>
        <p:txBody>
          <a:bodyPr lIns="50800" tIns="50800" rIns="50800" bIns="50800" anchor="ctr"/>
          <a:lstStyle/>
          <a:p>
            <a:pPr>
              <a:defRPr sz="2400"/>
            </a:pPr>
          </a:p>
        </p:txBody>
      </p:sp>
      <p:sp>
        <p:nvSpPr>
          <p:cNvPr id="176" name="Shape 176"/>
          <p:cNvSpPr/>
          <p:nvPr/>
        </p:nvSpPr>
        <p:spPr>
          <a:xfrm>
            <a:off x="8871163" y="6835004"/>
            <a:ext cx="3039987" cy="1"/>
          </a:xfrm>
          <a:prstGeom prst="line">
            <a:avLst/>
          </a:prstGeom>
          <a:ln w="50800">
            <a:solidFill>
              <a:srgbClr val="000000"/>
            </a:solidFill>
            <a:miter lim="400000"/>
          </a:ln>
        </p:spPr>
        <p:txBody>
          <a:bodyPr lIns="50800" tIns="50800" rIns="50800" bIns="50800" anchor="ctr"/>
          <a:lstStyle/>
          <a:p>
            <a:pPr>
              <a:defRPr sz="2400"/>
            </a:pPr>
          </a:p>
        </p:txBody>
      </p:sp>
      <p:sp>
        <p:nvSpPr>
          <p:cNvPr id="177" name="Shape 177"/>
          <p:cNvSpPr/>
          <p:nvPr/>
        </p:nvSpPr>
        <p:spPr>
          <a:xfrm flipV="1">
            <a:off x="8541499" y="7360747"/>
            <a:ext cx="1" cy="169975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78" name="Shape 178"/>
          <p:cNvSpPr/>
          <p:nvPr/>
        </p:nvSpPr>
        <p:spPr>
          <a:xfrm flipV="1">
            <a:off x="4026247" y="7355658"/>
            <a:ext cx="1" cy="1699749"/>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79" name="Shape 179"/>
          <p:cNvSpPr/>
          <p:nvPr/>
        </p:nvSpPr>
        <p:spPr>
          <a:xfrm>
            <a:off x="1698540" y="7896927"/>
            <a:ext cx="114225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Users</a:t>
            </a:r>
          </a:p>
        </p:txBody>
      </p:sp>
      <p:sp>
        <p:nvSpPr>
          <p:cNvPr id="180" name="Shape 180"/>
          <p:cNvSpPr/>
          <p:nvPr/>
        </p:nvSpPr>
        <p:spPr>
          <a:xfrm>
            <a:off x="9147178" y="748690"/>
            <a:ext cx="2740057"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Performance </a:t>
            </a:r>
          </a:p>
          <a:p>
            <a:pPr>
              <a:defRPr b="1">
                <a:latin typeface="Helvetica"/>
                <a:ea typeface="Helvetica"/>
                <a:cs typeface="Helvetica"/>
                <a:sym typeface="Helvetica"/>
              </a:defRPr>
            </a:pPr>
            <a:r>
              <a:t>Upper Bound</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53" name="Shape 553"/>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Anserini — Motivation</a:t>
            </a:r>
          </a:p>
        </p:txBody>
      </p:sp>
      <p:sp>
        <p:nvSpPr>
          <p:cNvPr id="554" name="Shape 55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55" name="Shape 555"/>
          <p:cNvSpPr/>
          <p:nvPr/>
        </p:nvSpPr>
        <p:spPr>
          <a:xfrm>
            <a:off x="950449" y="2151686"/>
            <a:ext cx="11103902" cy="65051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493888" indent="-493888" algn="l">
              <a:spcBef>
                <a:spcPts val="4200"/>
              </a:spcBef>
              <a:buSzPct val="75000"/>
              <a:buChar char="•"/>
              <a:defRPr sz="3500"/>
            </a:pPr>
            <a:r>
              <a:t>For CLI Enthusiasts </a:t>
            </a:r>
          </a:p>
          <a:p>
            <a:pPr marL="493888" indent="-493888" algn="l">
              <a:spcBef>
                <a:spcPts val="4200"/>
              </a:spcBef>
              <a:buSzPct val="75000"/>
              <a:buChar char="•"/>
              <a:defRPr sz="3500"/>
            </a:pPr>
            <a:r>
              <a:t>Scale to web collection</a:t>
            </a:r>
          </a:p>
          <a:p>
            <a:pPr marL="493888" indent="-493888" algn="l">
              <a:spcBef>
                <a:spcPts val="4200"/>
              </a:spcBef>
              <a:buSzPct val="75000"/>
              <a:buChar char="•"/>
              <a:defRPr sz="3500"/>
            </a:pPr>
            <a:r>
              <a:t>Streamline the evaluation on TREC collections</a:t>
            </a:r>
          </a:p>
          <a:p>
            <a:pPr marL="493888" indent="-493888" algn="l">
              <a:spcBef>
                <a:spcPts val="4200"/>
              </a:spcBef>
              <a:buSzPct val="75000"/>
              <a:buChar char="•"/>
              <a:defRPr sz="3500"/>
            </a:pPr>
            <a:r>
              <a:t>Multi-facets: relevance feedback, learning-to-rank, word embedding, etc…</a:t>
            </a:r>
          </a:p>
        </p:txBody>
      </p:sp>
      <p:sp>
        <p:nvSpPr>
          <p:cNvPr id="556" name="Shape 556"/>
          <p:cNvSpPr/>
          <p:nvPr/>
        </p:nvSpPr>
        <p:spPr>
          <a:xfrm>
            <a:off x="3253245" y="7823665"/>
            <a:ext cx="979985"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000">
                <a:solidFill>
                  <a:schemeClr val="accent1"/>
                </a:solidFill>
                <a:latin typeface="Helvetica"/>
                <a:ea typeface="Helvetica"/>
                <a:cs typeface="Helvetica"/>
                <a:sym typeface="Helvetica"/>
              </a:defRPr>
            </a:lvl1pPr>
          </a:lstStyle>
          <a:p>
            <a:pPr/>
            <a:r>
              <a:t>Toy</a:t>
            </a:r>
          </a:p>
        </p:txBody>
      </p:sp>
      <p:sp>
        <p:nvSpPr>
          <p:cNvPr id="557" name="Shape 557"/>
          <p:cNvSpPr/>
          <p:nvPr/>
        </p:nvSpPr>
        <p:spPr>
          <a:xfrm>
            <a:off x="5883064" y="7823665"/>
            <a:ext cx="3868491"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000">
                <a:solidFill>
                  <a:schemeClr val="accent1"/>
                </a:solidFill>
                <a:latin typeface="Helvetica"/>
                <a:ea typeface="Helvetica"/>
                <a:cs typeface="Helvetica"/>
                <a:sym typeface="Helvetica"/>
              </a:defRPr>
            </a:lvl1pPr>
          </a:lstStyle>
          <a:p>
            <a:pPr/>
            <a:r>
              <a:t>Real World App</a:t>
            </a:r>
          </a:p>
        </p:txBody>
      </p:sp>
      <p:sp>
        <p:nvSpPr>
          <p:cNvPr id="558" name="Shape 558"/>
          <p:cNvSpPr/>
          <p:nvPr/>
        </p:nvSpPr>
        <p:spPr>
          <a:xfrm>
            <a:off x="4487073" y="7743069"/>
            <a:ext cx="1142148" cy="872392"/>
          </a:xfrm>
          <a:prstGeom prst="rightArrow">
            <a:avLst>
              <a:gd name="adj1" fmla="val 32000"/>
              <a:gd name="adj2" fmla="val 83790"/>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60" name="Shape 560"/>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Anserini - built on top of Lucene</a:t>
            </a:r>
          </a:p>
        </p:txBody>
      </p:sp>
      <p:sp>
        <p:nvSpPr>
          <p:cNvPr id="561" name="Shape 56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62" name="Shape 562"/>
          <p:cNvSpPr/>
          <p:nvPr/>
        </p:nvSpPr>
        <p:spPr>
          <a:xfrm>
            <a:off x="950449" y="2151686"/>
            <a:ext cx="11103902" cy="65051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493888" indent="-493888" algn="l">
              <a:spcBef>
                <a:spcPts val="4200"/>
              </a:spcBef>
              <a:buSzPct val="75000"/>
              <a:buChar char="•"/>
              <a:defRPr sz="3500"/>
            </a:pPr>
            <a:r>
              <a:t>Lucen’s advantages are…</a:t>
            </a:r>
          </a:p>
          <a:p>
            <a:pPr lvl="1" marL="938388" indent="-493888" algn="l">
              <a:spcBef>
                <a:spcPts val="4200"/>
              </a:spcBef>
              <a:buSzPct val="75000"/>
              <a:buChar char="•"/>
              <a:defRPr sz="3500"/>
            </a:pPr>
            <a:r>
              <a:t>Platform Independent </a:t>
            </a:r>
          </a:p>
          <a:p>
            <a:pPr lvl="1" marL="938388" indent="-493888" algn="l">
              <a:spcBef>
                <a:spcPts val="4200"/>
              </a:spcBef>
              <a:buSzPct val="75000"/>
              <a:buChar char="•"/>
              <a:defRPr sz="3500"/>
            </a:pPr>
            <a:r>
              <a:t>IR Specific</a:t>
            </a:r>
          </a:p>
          <a:p>
            <a:pPr lvl="1" marL="938388" indent="-493888" algn="l">
              <a:spcBef>
                <a:spcPts val="4200"/>
              </a:spcBef>
              <a:buSzPct val="75000"/>
              <a:buChar char="•"/>
              <a:defRPr sz="3500"/>
            </a:pPr>
            <a:r>
              <a:t>Web Scale</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64" name="Shape 564"/>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Anserini - built on top of Lucene</a:t>
            </a:r>
          </a:p>
        </p:txBody>
      </p:sp>
      <p:sp>
        <p:nvSpPr>
          <p:cNvPr id="565" name="Shape 56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66" name="Shape 566"/>
          <p:cNvSpPr/>
          <p:nvPr/>
        </p:nvSpPr>
        <p:spPr>
          <a:xfrm>
            <a:off x="950449" y="2151686"/>
            <a:ext cx="11103902" cy="65051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493888" indent="-493888" algn="l">
              <a:spcBef>
                <a:spcPts val="4200"/>
              </a:spcBef>
              <a:buSzPct val="75000"/>
              <a:buChar char="•"/>
              <a:defRPr sz="3500"/>
            </a:pPr>
            <a:r>
              <a:t>Lucen’s advantages are…</a:t>
            </a:r>
          </a:p>
          <a:p>
            <a:pPr lvl="1" marL="938388" indent="-493888" algn="l">
              <a:spcBef>
                <a:spcPts val="4200"/>
              </a:spcBef>
              <a:buSzPct val="75000"/>
              <a:buChar char="•"/>
              <a:defRPr sz="3500"/>
            </a:pPr>
            <a:r>
              <a:t>Platform Independent </a:t>
            </a:r>
          </a:p>
          <a:p>
            <a:pPr lvl="1" marL="938388" indent="-493888" algn="l">
              <a:spcBef>
                <a:spcPts val="4200"/>
              </a:spcBef>
              <a:buSzPct val="75000"/>
              <a:buChar char="•"/>
              <a:defRPr sz="3500"/>
            </a:pPr>
            <a:r>
              <a:t>IR Specific</a:t>
            </a:r>
          </a:p>
          <a:p>
            <a:pPr lvl="1" marL="938388" indent="-493888" algn="l">
              <a:spcBef>
                <a:spcPts val="4200"/>
              </a:spcBef>
              <a:buSzPct val="75000"/>
              <a:buChar char="•"/>
              <a:defRPr sz="3500"/>
            </a:pPr>
            <a:r>
              <a:t>Web Scale</a:t>
            </a:r>
          </a:p>
        </p:txBody>
      </p:sp>
      <p:pic>
        <p:nvPicPr>
          <p:cNvPr id="567" name="pasted-image.png"/>
          <p:cNvPicPr>
            <a:picLocks noChangeAspect="1"/>
          </p:cNvPicPr>
          <p:nvPr/>
        </p:nvPicPr>
        <p:blipFill>
          <a:blip r:embed="rId2">
            <a:extLst/>
          </a:blip>
          <a:stretch>
            <a:fillRect/>
          </a:stretch>
        </p:blipFill>
        <p:spPr>
          <a:xfrm>
            <a:off x="8959938" y="4500300"/>
            <a:ext cx="2159001" cy="2159001"/>
          </a:xfrm>
          <a:prstGeom prst="rect">
            <a:avLst/>
          </a:prstGeom>
          <a:ln w="12700">
            <a:miter lim="400000"/>
          </a:ln>
        </p:spPr>
      </p:pic>
      <p:sp>
        <p:nvSpPr>
          <p:cNvPr id="568" name="Shape 568"/>
          <p:cNvSpPr/>
          <p:nvPr/>
        </p:nvSpPr>
        <p:spPr>
          <a:xfrm>
            <a:off x="2901869" y="6731479"/>
            <a:ext cx="8476271"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5000">
                <a:solidFill>
                  <a:schemeClr val="accent5"/>
                </a:solidFill>
                <a:latin typeface="Helvetica"/>
                <a:ea typeface="Helvetica"/>
                <a:cs typeface="Helvetica"/>
                <a:sym typeface="Helvetica"/>
              </a:defRPr>
            </a:lvl1pPr>
          </a:lstStyle>
          <a:p>
            <a:pPr/>
            <a:r>
              <a:t>But it is not for IR research!</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70" name="Shape 570"/>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Dispelling the Myths of Lucene</a:t>
            </a:r>
          </a:p>
        </p:txBody>
      </p:sp>
      <p:sp>
        <p:nvSpPr>
          <p:cNvPr id="571" name="Shape 57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73" name="Shape 573"/>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Dispelling the Myths of Lucene</a:t>
            </a:r>
          </a:p>
        </p:txBody>
      </p:sp>
      <p:sp>
        <p:nvSpPr>
          <p:cNvPr id="574" name="Shape 57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75" name="Shape 575"/>
          <p:cNvSpPr/>
          <p:nvPr/>
        </p:nvSpPr>
        <p:spPr>
          <a:xfrm>
            <a:off x="950449" y="2151686"/>
            <a:ext cx="11103902" cy="65051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marL="493888" indent="-493888" algn="l">
              <a:spcBef>
                <a:spcPts val="4200"/>
              </a:spcBef>
              <a:buSzPct val="75000"/>
              <a:buChar char="•"/>
              <a:defRPr sz="3500"/>
            </a:lvl1pPr>
          </a:lstStyle>
          <a:p>
            <a:pPr/>
            <a:r>
              <a:t>Lucene is Slow</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77" name="Shape 577"/>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Dispelling the Myths of Lucene</a:t>
            </a:r>
          </a:p>
        </p:txBody>
      </p:sp>
      <p:sp>
        <p:nvSpPr>
          <p:cNvPr id="578" name="Shape 57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79" name="Shape 579"/>
          <p:cNvSpPr/>
          <p:nvPr/>
        </p:nvSpPr>
        <p:spPr>
          <a:xfrm>
            <a:off x="950449" y="2151686"/>
            <a:ext cx="11103902" cy="65051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493888" indent="-493888" algn="l">
              <a:spcBef>
                <a:spcPts val="4200"/>
              </a:spcBef>
              <a:buSzPct val="75000"/>
              <a:buChar char="•"/>
              <a:defRPr sz="3500"/>
            </a:pPr>
            <a:r>
              <a:t>Lucene is Slow </a:t>
            </a:r>
            <a:r>
              <a:rPr b="1">
                <a:solidFill>
                  <a:schemeClr val="accent5"/>
                </a:solidFill>
                <a:latin typeface="Helvetica"/>
                <a:ea typeface="Helvetica"/>
                <a:cs typeface="Helvetica"/>
                <a:sym typeface="Helvetica"/>
              </a:rPr>
              <a:t>[FALSE]​</a:t>
            </a:r>
          </a:p>
          <a:p>
            <a:pPr lvl="1" marL="938388" indent="-493888" algn="l">
              <a:spcBef>
                <a:spcPts val="4200"/>
              </a:spcBef>
              <a:buSzPct val="75000"/>
              <a:buChar char="•"/>
              <a:defRPr sz="3500"/>
            </a:pPr>
            <a:r>
              <a:t>Actually it is super fast…see results later …​</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81" name="Shape 58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82" name="Shape 582"/>
          <p:cNvSpPr/>
          <p:nvPr/>
        </p:nvSpPr>
        <p:spPr>
          <a:xfrm>
            <a:off x="950449" y="2151686"/>
            <a:ext cx="11103902" cy="65051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493888" indent="-493888" algn="l">
              <a:spcBef>
                <a:spcPts val="4200"/>
              </a:spcBef>
              <a:buSzPct val="75000"/>
              <a:buChar char="•"/>
              <a:defRPr sz="3500"/>
            </a:pPr>
            <a:r>
              <a:t>Lucene is Slow (because of Java/JVM) </a:t>
            </a:r>
            <a:r>
              <a:rPr b="1">
                <a:solidFill>
                  <a:schemeClr val="accent5"/>
                </a:solidFill>
                <a:latin typeface="Helvetica"/>
                <a:ea typeface="Helvetica"/>
                <a:cs typeface="Helvetica"/>
                <a:sym typeface="Helvetica"/>
              </a:rPr>
              <a:t>[FALSE]​</a:t>
            </a:r>
          </a:p>
          <a:p>
            <a:pPr lvl="1" marL="938388" indent="-493888" algn="l">
              <a:spcBef>
                <a:spcPts val="4200"/>
              </a:spcBef>
              <a:buSzPct val="75000"/>
              <a:buChar char="•"/>
              <a:defRPr sz="3500"/>
            </a:pPr>
            <a:r>
              <a:t>Actually it is super fast…see results later …​</a:t>
            </a:r>
          </a:p>
          <a:p>
            <a:pPr marL="493888" indent="-493888" algn="l">
              <a:spcBef>
                <a:spcPts val="4200"/>
              </a:spcBef>
              <a:buSzPct val="75000"/>
              <a:buChar char="•"/>
              <a:defRPr sz="3500"/>
            </a:pPr>
            <a:r>
              <a:t>Lucene doesn’t offer modern ranking functions</a:t>
            </a:r>
          </a:p>
        </p:txBody>
      </p:sp>
      <p:sp>
        <p:nvSpPr>
          <p:cNvPr id="583" name="Shape 583"/>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Dispelling the Myths of Lucene</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85" name="Shape 58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86" name="Shape 586"/>
          <p:cNvSpPr/>
          <p:nvPr/>
        </p:nvSpPr>
        <p:spPr>
          <a:xfrm>
            <a:off x="950449" y="2151686"/>
            <a:ext cx="11103902" cy="65051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493888" indent="-493888" algn="l">
              <a:spcBef>
                <a:spcPts val="4200"/>
              </a:spcBef>
              <a:buSzPct val="75000"/>
              <a:buChar char="•"/>
              <a:defRPr sz="3500"/>
            </a:pPr>
            <a:r>
              <a:t>Lucene is Slow (because of Java/JVM) </a:t>
            </a:r>
            <a:r>
              <a:rPr b="1">
                <a:solidFill>
                  <a:schemeClr val="accent5"/>
                </a:solidFill>
                <a:latin typeface="Helvetica"/>
                <a:ea typeface="Helvetica"/>
                <a:cs typeface="Helvetica"/>
                <a:sym typeface="Helvetica"/>
              </a:rPr>
              <a:t>[FALSE]​</a:t>
            </a:r>
          </a:p>
          <a:p>
            <a:pPr lvl="1" marL="938388" indent="-493888" algn="l">
              <a:spcBef>
                <a:spcPts val="4200"/>
              </a:spcBef>
              <a:buSzPct val="75000"/>
              <a:buChar char="•"/>
              <a:defRPr sz="3500"/>
            </a:pPr>
            <a:r>
              <a:t>Actually it is super fast…see results later …​</a:t>
            </a:r>
          </a:p>
          <a:p>
            <a:pPr marL="493888" indent="-493888" algn="l">
              <a:spcBef>
                <a:spcPts val="4200"/>
              </a:spcBef>
              <a:buSzPct val="75000"/>
              <a:buChar char="•"/>
              <a:defRPr sz="3500"/>
            </a:pPr>
            <a:r>
              <a:t>Lucene doesn’t offer modern ranking functions </a:t>
            </a:r>
            <a:r>
              <a:rPr b="1">
                <a:solidFill>
                  <a:schemeClr val="accent5"/>
                </a:solidFill>
                <a:latin typeface="Helvetica"/>
                <a:ea typeface="Helvetica"/>
                <a:cs typeface="Helvetica"/>
                <a:sym typeface="Helvetica"/>
              </a:rPr>
              <a:t>[FALSE]​</a:t>
            </a:r>
          </a:p>
          <a:p>
            <a:pPr lvl="1" marL="938388" indent="-493888" algn="l">
              <a:spcBef>
                <a:spcPts val="4200"/>
              </a:spcBef>
              <a:buSzPct val="75000"/>
              <a:buChar char="•"/>
              <a:defRPr sz="3500"/>
            </a:pPr>
            <a:r>
              <a:t>BM25, Dirichlet LM, Axiomatic Models, Divergence from Randomness Models​</a:t>
            </a:r>
          </a:p>
        </p:txBody>
      </p:sp>
      <p:sp>
        <p:nvSpPr>
          <p:cNvPr id="587" name="Shape 587"/>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Dispelling the Myths of Lucene</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89" name="Shape 58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90" name="Shape 590"/>
          <p:cNvSpPr/>
          <p:nvPr/>
        </p:nvSpPr>
        <p:spPr>
          <a:xfrm>
            <a:off x="950449" y="2151686"/>
            <a:ext cx="11103902" cy="65051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493888" indent="-493888" algn="l">
              <a:spcBef>
                <a:spcPts val="4200"/>
              </a:spcBef>
              <a:buSzPct val="75000"/>
              <a:buChar char="•"/>
              <a:defRPr sz="3500"/>
            </a:pPr>
            <a:r>
              <a:t>Lucene is Slow (because of Java/JVM) </a:t>
            </a:r>
            <a:r>
              <a:rPr b="1">
                <a:solidFill>
                  <a:schemeClr val="accent5"/>
                </a:solidFill>
                <a:latin typeface="Helvetica"/>
                <a:ea typeface="Helvetica"/>
                <a:cs typeface="Helvetica"/>
                <a:sym typeface="Helvetica"/>
              </a:rPr>
              <a:t>[FALSE]​</a:t>
            </a:r>
          </a:p>
          <a:p>
            <a:pPr lvl="1" marL="938388" indent="-493888" algn="l">
              <a:spcBef>
                <a:spcPts val="4200"/>
              </a:spcBef>
              <a:buSzPct val="75000"/>
              <a:buChar char="•"/>
              <a:defRPr sz="3500"/>
            </a:pPr>
            <a:r>
              <a:t>Actually it is super fast…see results later …​</a:t>
            </a:r>
          </a:p>
          <a:p>
            <a:pPr marL="493888" indent="-493888" algn="l">
              <a:spcBef>
                <a:spcPts val="4200"/>
              </a:spcBef>
              <a:buSzPct val="75000"/>
              <a:buChar char="•"/>
              <a:defRPr sz="3500"/>
            </a:pPr>
            <a:r>
              <a:t>Lucene doesn’t offer modern ranking functions </a:t>
            </a:r>
            <a:r>
              <a:rPr b="1">
                <a:solidFill>
                  <a:schemeClr val="accent5"/>
                </a:solidFill>
                <a:latin typeface="Helvetica"/>
                <a:ea typeface="Helvetica"/>
                <a:cs typeface="Helvetica"/>
                <a:sym typeface="Helvetica"/>
              </a:rPr>
              <a:t>[FALSE]​</a:t>
            </a:r>
          </a:p>
          <a:p>
            <a:pPr lvl="1" marL="938388" indent="-493888" algn="l">
              <a:spcBef>
                <a:spcPts val="4200"/>
              </a:spcBef>
              <a:buSzPct val="75000"/>
              <a:buChar char="•"/>
              <a:defRPr sz="3500"/>
            </a:pPr>
            <a:r>
              <a:t>BM25, Dirichlet LM, Axiomatic Models, Divergence from Randomness Models​</a:t>
            </a:r>
          </a:p>
          <a:p>
            <a:pPr marL="493888" indent="-493888" algn="l">
              <a:spcBef>
                <a:spcPts val="4200"/>
              </a:spcBef>
              <a:buSzPct val="75000"/>
              <a:buChar char="•"/>
              <a:defRPr sz="3500"/>
            </a:pPr>
            <a:r>
              <a:t>Lucene is difficult to use</a:t>
            </a:r>
          </a:p>
        </p:txBody>
      </p:sp>
      <p:sp>
        <p:nvSpPr>
          <p:cNvPr id="591" name="Shape 591"/>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Dispelling the Myths of Lucene</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93" name="Shape 593"/>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94" name="Shape 594"/>
          <p:cNvSpPr/>
          <p:nvPr/>
        </p:nvSpPr>
        <p:spPr>
          <a:xfrm>
            <a:off x="950449" y="2151686"/>
            <a:ext cx="11103902" cy="65051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375355" indent="-375355" algn="l" defTabSz="443991">
              <a:spcBef>
                <a:spcPts val="3100"/>
              </a:spcBef>
              <a:buSzPct val="75000"/>
              <a:buChar char="•"/>
              <a:defRPr sz="2660"/>
            </a:pPr>
            <a:r>
              <a:t>Lucene is Slow </a:t>
            </a:r>
            <a:r>
              <a:rPr b="1">
                <a:solidFill>
                  <a:schemeClr val="accent5"/>
                </a:solidFill>
                <a:latin typeface="Helvetica"/>
                <a:ea typeface="Helvetica"/>
                <a:cs typeface="Helvetica"/>
                <a:sym typeface="Helvetica"/>
              </a:rPr>
              <a:t>[FALSE]​</a:t>
            </a:r>
          </a:p>
          <a:p>
            <a:pPr lvl="1" marL="713175" indent="-375355" algn="l" defTabSz="443991">
              <a:spcBef>
                <a:spcPts val="3100"/>
              </a:spcBef>
              <a:buSzPct val="75000"/>
              <a:buChar char="•"/>
              <a:defRPr sz="2660"/>
            </a:pPr>
            <a:r>
              <a:t>Actually it is super fast…see results later …​</a:t>
            </a:r>
          </a:p>
          <a:p>
            <a:pPr marL="375355" indent="-375355" algn="l" defTabSz="443991">
              <a:spcBef>
                <a:spcPts val="3100"/>
              </a:spcBef>
              <a:buSzPct val="75000"/>
              <a:buChar char="•"/>
              <a:defRPr sz="2660"/>
            </a:pPr>
            <a:r>
              <a:t>Lucene doesn’t offer modern ranking functions </a:t>
            </a:r>
            <a:r>
              <a:rPr b="1">
                <a:solidFill>
                  <a:schemeClr val="accent5"/>
                </a:solidFill>
                <a:latin typeface="Helvetica"/>
                <a:ea typeface="Helvetica"/>
                <a:cs typeface="Helvetica"/>
                <a:sym typeface="Helvetica"/>
              </a:rPr>
              <a:t>[FALSE]​</a:t>
            </a:r>
          </a:p>
          <a:p>
            <a:pPr lvl="1" marL="713175" indent="-375355" algn="l" defTabSz="443991">
              <a:spcBef>
                <a:spcPts val="3100"/>
              </a:spcBef>
              <a:buSzPct val="75000"/>
              <a:buChar char="•"/>
              <a:defRPr sz="2660"/>
            </a:pPr>
            <a:r>
              <a:t>BM25, Dirichlet LM, Axiomatic Models, Divergence from Randomness Models​</a:t>
            </a:r>
          </a:p>
          <a:p>
            <a:pPr marL="375355" indent="-375355" algn="l" defTabSz="443991">
              <a:spcBef>
                <a:spcPts val="3100"/>
              </a:spcBef>
              <a:buSzPct val="75000"/>
              <a:buChar char="•"/>
              <a:defRPr sz="2660"/>
            </a:pPr>
            <a:r>
              <a:t>Lucene is difficult to use </a:t>
            </a:r>
            <a:r>
              <a:rPr b="1">
                <a:solidFill>
                  <a:schemeClr val="accent1"/>
                </a:solidFill>
                <a:latin typeface="Helvetica"/>
                <a:ea typeface="Helvetica"/>
                <a:cs typeface="Helvetica"/>
                <a:sym typeface="Helvetica"/>
              </a:rPr>
              <a:t>[PARTIALLY TRUE]</a:t>
            </a:r>
            <a:r>
              <a:t> ​</a:t>
            </a:r>
          </a:p>
          <a:p>
            <a:pPr lvl="1" marL="713175" indent="-375355" algn="l" defTabSz="443991">
              <a:spcBef>
                <a:spcPts val="3100"/>
              </a:spcBef>
              <a:buSzPct val="75000"/>
              <a:buChar char="•"/>
              <a:defRPr sz="2660"/>
            </a:pPr>
            <a:r>
              <a:t>Lack of Documentation​</a:t>
            </a:r>
          </a:p>
          <a:p>
            <a:pPr lvl="1" marL="713175" indent="-375355" algn="l" defTabSz="443991">
              <a:spcBef>
                <a:spcPts val="3100"/>
              </a:spcBef>
              <a:buSzPct val="75000"/>
              <a:buChar char="•"/>
              <a:defRPr sz="2660"/>
            </a:pPr>
            <a:r>
              <a:t>Not Specific for Research</a:t>
            </a:r>
          </a:p>
          <a:p>
            <a:pPr lvl="1" marL="713175" indent="-375355" algn="l" defTabSz="443991">
              <a:spcBef>
                <a:spcPts val="3100"/>
              </a:spcBef>
              <a:buSzPct val="75000"/>
              <a:buChar char="•"/>
              <a:defRPr sz="2660"/>
            </a:pPr>
            <a:r>
              <a:t>Not Intuitive APIs</a:t>
            </a:r>
          </a:p>
        </p:txBody>
      </p:sp>
      <p:sp>
        <p:nvSpPr>
          <p:cNvPr id="595" name="Shape 595"/>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Dispelling the Myths of Lucene</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82" name="Shape 182"/>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83" name="pasted-image-filtered.png"/>
          <p:cNvPicPr>
            <a:picLocks noChangeAspect="1"/>
          </p:cNvPicPr>
          <p:nvPr/>
        </p:nvPicPr>
        <p:blipFill>
          <a:blip r:embed="rId2">
            <a:extLst/>
          </a:blip>
          <a:stretch>
            <a:fillRect/>
          </a:stretch>
        </p:blipFill>
        <p:spPr>
          <a:xfrm>
            <a:off x="1389453" y="2083794"/>
            <a:ext cx="1765679" cy="1431400"/>
          </a:xfrm>
          <a:prstGeom prst="rect">
            <a:avLst/>
          </a:prstGeom>
          <a:ln w="12700">
            <a:miter lim="400000"/>
          </a:ln>
        </p:spPr>
      </p:pic>
      <p:pic>
        <p:nvPicPr>
          <p:cNvPr id="184" name="pasted-image.png"/>
          <p:cNvPicPr>
            <a:picLocks noChangeAspect="1"/>
          </p:cNvPicPr>
          <p:nvPr/>
        </p:nvPicPr>
        <p:blipFill>
          <a:blip r:embed="rId3">
            <a:extLst/>
          </a:blip>
          <a:stretch>
            <a:fillRect/>
          </a:stretch>
        </p:blipFill>
        <p:spPr>
          <a:xfrm>
            <a:off x="1329202" y="1959477"/>
            <a:ext cx="585266" cy="585266"/>
          </a:xfrm>
          <a:prstGeom prst="rect">
            <a:avLst/>
          </a:prstGeom>
          <a:ln w="12700">
            <a:miter lim="400000"/>
          </a:ln>
        </p:spPr>
      </p:pic>
      <p:sp>
        <p:nvSpPr>
          <p:cNvPr id="185" name="Shape 185"/>
          <p:cNvSpPr/>
          <p:nvPr/>
        </p:nvSpPr>
        <p:spPr>
          <a:xfrm>
            <a:off x="1058511" y="748690"/>
            <a:ext cx="236731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Contextual </a:t>
            </a:r>
          </a:p>
          <a:p>
            <a:pPr>
              <a:defRPr b="1">
                <a:latin typeface="Helvetica"/>
                <a:ea typeface="Helvetica"/>
                <a:cs typeface="Helvetica"/>
                <a:sym typeface="Helvetica"/>
              </a:defRPr>
            </a:pPr>
            <a:r>
              <a:t>Suggestion</a:t>
            </a:r>
          </a:p>
        </p:txBody>
      </p:sp>
      <p:sp>
        <p:nvSpPr>
          <p:cNvPr id="186" name="Shape 186"/>
          <p:cNvSpPr/>
          <p:nvPr/>
        </p:nvSpPr>
        <p:spPr>
          <a:xfrm flipV="1">
            <a:off x="4028874"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87" name="Shape 187"/>
          <p:cNvSpPr/>
          <p:nvPr/>
        </p:nvSpPr>
        <p:spPr>
          <a:xfrm flipV="1">
            <a:off x="8544125"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88" name="Shape 188"/>
          <p:cNvSpPr/>
          <p:nvPr/>
        </p:nvSpPr>
        <p:spPr>
          <a:xfrm>
            <a:off x="4402816" y="748690"/>
            <a:ext cx="3767368"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Unified Evaluation </a:t>
            </a:r>
          </a:p>
          <a:p>
            <a:pPr>
              <a:defRPr b="1">
                <a:latin typeface="Helvetica"/>
                <a:ea typeface="Helvetica"/>
                <a:cs typeface="Helvetica"/>
                <a:sym typeface="Helvetica"/>
              </a:defRPr>
            </a:pPr>
            <a:r>
              <a:t>System</a:t>
            </a:r>
          </a:p>
        </p:txBody>
      </p:sp>
      <p:pic>
        <p:nvPicPr>
          <p:cNvPr id="189" name="pasted-image-filtered.png"/>
          <p:cNvPicPr>
            <a:picLocks noChangeAspect="1"/>
          </p:cNvPicPr>
          <p:nvPr/>
        </p:nvPicPr>
        <p:blipFill>
          <a:blip r:embed="rId4">
            <a:extLst/>
          </a:blip>
          <a:stretch>
            <a:fillRect/>
          </a:stretch>
        </p:blipFill>
        <p:spPr>
          <a:xfrm>
            <a:off x="5437157" y="2190177"/>
            <a:ext cx="1175625" cy="773954"/>
          </a:xfrm>
          <a:prstGeom prst="rect">
            <a:avLst/>
          </a:prstGeom>
          <a:ln w="12700">
            <a:miter lim="400000"/>
          </a:ln>
        </p:spPr>
      </p:pic>
      <p:pic>
        <p:nvPicPr>
          <p:cNvPr id="190" name="pasted-image.png"/>
          <p:cNvPicPr>
            <a:picLocks noChangeAspect="1"/>
          </p:cNvPicPr>
          <p:nvPr/>
        </p:nvPicPr>
        <p:blipFill>
          <a:blip r:embed="rId5">
            <a:extLst/>
          </a:blip>
          <a:stretch>
            <a:fillRect/>
          </a:stretch>
        </p:blipFill>
        <p:spPr>
          <a:xfrm>
            <a:off x="6422441" y="2401847"/>
            <a:ext cx="1175626" cy="1175625"/>
          </a:xfrm>
          <a:prstGeom prst="rect">
            <a:avLst/>
          </a:prstGeom>
          <a:ln w="12700">
            <a:miter lim="400000"/>
          </a:ln>
        </p:spPr>
      </p:pic>
      <p:graphicFrame>
        <p:nvGraphicFramePr>
          <p:cNvPr id="191" name="Chart 191"/>
          <p:cNvGraphicFramePr/>
          <p:nvPr/>
        </p:nvGraphicFramePr>
        <p:xfrm>
          <a:off x="8919371" y="1944095"/>
          <a:ext cx="2943572" cy="1818748"/>
        </p:xfrm>
        <a:graphic xmlns:a="http://schemas.openxmlformats.org/drawingml/2006/main">
          <a:graphicData uri="http://schemas.openxmlformats.org/drawingml/2006/chart">
            <c:chart xmlns:c="http://schemas.openxmlformats.org/drawingml/2006/chart" r:id="rId6"/>
          </a:graphicData>
        </a:graphic>
      </p:graphicFrame>
      <p:sp>
        <p:nvSpPr>
          <p:cNvPr id="192" name="Shape 192"/>
          <p:cNvSpPr/>
          <p:nvPr/>
        </p:nvSpPr>
        <p:spPr>
          <a:xfrm>
            <a:off x="5140340" y="3848099"/>
            <a:ext cx="2241520"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Context</a:t>
            </a:r>
          </a:p>
        </p:txBody>
      </p:sp>
      <p:sp>
        <p:nvSpPr>
          <p:cNvPr id="193" name="Shape 193"/>
          <p:cNvSpPr/>
          <p:nvPr/>
        </p:nvSpPr>
        <p:spPr>
          <a:xfrm>
            <a:off x="1093650" y="4241800"/>
            <a:ext cx="3767368" cy="0"/>
          </a:xfrm>
          <a:prstGeom prst="line">
            <a:avLst/>
          </a:prstGeom>
          <a:ln w="50800">
            <a:solidFill>
              <a:srgbClr val="000000"/>
            </a:solidFill>
            <a:miter lim="400000"/>
          </a:ln>
        </p:spPr>
        <p:txBody>
          <a:bodyPr lIns="50800" tIns="50800" rIns="50800" bIns="50800" anchor="ctr"/>
          <a:lstStyle/>
          <a:p>
            <a:pPr>
              <a:defRPr sz="2400"/>
            </a:pPr>
          </a:p>
        </p:txBody>
      </p:sp>
      <p:sp>
        <p:nvSpPr>
          <p:cNvPr id="194" name="Shape 194"/>
          <p:cNvSpPr/>
          <p:nvPr/>
        </p:nvSpPr>
        <p:spPr>
          <a:xfrm>
            <a:off x="7661182" y="4241800"/>
            <a:ext cx="4249969" cy="0"/>
          </a:xfrm>
          <a:prstGeom prst="line">
            <a:avLst/>
          </a:prstGeom>
          <a:ln w="50800">
            <a:solidFill>
              <a:srgbClr val="000000"/>
            </a:solidFill>
            <a:miter lim="400000"/>
          </a:ln>
        </p:spPr>
        <p:txBody>
          <a:bodyPr lIns="50800" tIns="50800" rIns="50800" bIns="50800" anchor="ctr"/>
          <a:lstStyle/>
          <a:p>
            <a:pPr>
              <a:defRPr sz="2400"/>
            </a:pPr>
          </a:p>
        </p:txBody>
      </p:sp>
      <p:sp>
        <p:nvSpPr>
          <p:cNvPr id="195" name="Shape 195"/>
          <p:cNvSpPr/>
          <p:nvPr/>
        </p:nvSpPr>
        <p:spPr>
          <a:xfrm flipV="1">
            <a:off x="8544125" y="4449772"/>
            <a:ext cx="1" cy="18089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96" name="Shape 196"/>
          <p:cNvSpPr/>
          <p:nvPr/>
        </p:nvSpPr>
        <p:spPr>
          <a:xfrm flipV="1">
            <a:off x="4028874" y="4449773"/>
            <a:ext cx="1" cy="18089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197" name="Shape 197"/>
          <p:cNvSpPr/>
          <p:nvPr/>
        </p:nvSpPr>
        <p:spPr>
          <a:xfrm>
            <a:off x="4621282" y="5201852"/>
            <a:ext cx="333043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Evaluation System</a:t>
            </a:r>
          </a:p>
        </p:txBody>
      </p:sp>
      <p:sp>
        <p:nvSpPr>
          <p:cNvPr id="198" name="Shape 198"/>
          <p:cNvSpPr/>
          <p:nvPr/>
        </p:nvSpPr>
        <p:spPr>
          <a:xfrm>
            <a:off x="683452" y="4966902"/>
            <a:ext cx="317768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Geo &amp; Temporal </a:t>
            </a:r>
          </a:p>
          <a:p>
            <a:pPr/>
            <a:r>
              <a:t>Info</a:t>
            </a:r>
          </a:p>
        </p:txBody>
      </p:sp>
      <p:sp>
        <p:nvSpPr>
          <p:cNvPr id="199" name="Shape 199"/>
          <p:cNvSpPr/>
          <p:nvPr/>
        </p:nvSpPr>
        <p:spPr>
          <a:xfrm>
            <a:off x="3906927" y="6441304"/>
            <a:ext cx="4708346"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From the View of</a:t>
            </a:r>
          </a:p>
        </p:txBody>
      </p:sp>
      <p:sp>
        <p:nvSpPr>
          <p:cNvPr id="200" name="Shape 200"/>
          <p:cNvSpPr/>
          <p:nvPr/>
        </p:nvSpPr>
        <p:spPr>
          <a:xfrm>
            <a:off x="1093650" y="6835004"/>
            <a:ext cx="2557386" cy="1"/>
          </a:xfrm>
          <a:prstGeom prst="line">
            <a:avLst/>
          </a:prstGeom>
          <a:ln w="50800">
            <a:solidFill>
              <a:srgbClr val="000000"/>
            </a:solidFill>
            <a:miter lim="400000"/>
          </a:ln>
        </p:spPr>
        <p:txBody>
          <a:bodyPr lIns="50800" tIns="50800" rIns="50800" bIns="50800" anchor="ctr"/>
          <a:lstStyle/>
          <a:p>
            <a:pPr>
              <a:defRPr sz="2400"/>
            </a:pPr>
          </a:p>
        </p:txBody>
      </p:sp>
      <p:sp>
        <p:nvSpPr>
          <p:cNvPr id="201" name="Shape 201"/>
          <p:cNvSpPr/>
          <p:nvPr/>
        </p:nvSpPr>
        <p:spPr>
          <a:xfrm>
            <a:off x="8871163" y="6835004"/>
            <a:ext cx="3039987" cy="1"/>
          </a:xfrm>
          <a:prstGeom prst="line">
            <a:avLst/>
          </a:prstGeom>
          <a:ln w="50800">
            <a:solidFill>
              <a:srgbClr val="000000"/>
            </a:solidFill>
            <a:miter lim="400000"/>
          </a:ln>
        </p:spPr>
        <p:txBody>
          <a:bodyPr lIns="50800" tIns="50800" rIns="50800" bIns="50800" anchor="ctr"/>
          <a:lstStyle/>
          <a:p>
            <a:pPr>
              <a:defRPr sz="2400"/>
            </a:pPr>
          </a:p>
        </p:txBody>
      </p:sp>
      <p:sp>
        <p:nvSpPr>
          <p:cNvPr id="202" name="Shape 202"/>
          <p:cNvSpPr/>
          <p:nvPr/>
        </p:nvSpPr>
        <p:spPr>
          <a:xfrm flipV="1">
            <a:off x="8541499" y="7360747"/>
            <a:ext cx="1" cy="169975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03" name="Shape 203"/>
          <p:cNvSpPr/>
          <p:nvPr/>
        </p:nvSpPr>
        <p:spPr>
          <a:xfrm flipV="1">
            <a:off x="4026247" y="7355658"/>
            <a:ext cx="1" cy="1699749"/>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04" name="Shape 204"/>
          <p:cNvSpPr/>
          <p:nvPr/>
        </p:nvSpPr>
        <p:spPr>
          <a:xfrm>
            <a:off x="5307827" y="7896927"/>
            <a:ext cx="195209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Evaluators</a:t>
            </a:r>
          </a:p>
        </p:txBody>
      </p:sp>
      <p:sp>
        <p:nvSpPr>
          <p:cNvPr id="205" name="Shape 205"/>
          <p:cNvSpPr/>
          <p:nvPr/>
        </p:nvSpPr>
        <p:spPr>
          <a:xfrm>
            <a:off x="1698540" y="7896927"/>
            <a:ext cx="114225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Users</a:t>
            </a:r>
          </a:p>
        </p:txBody>
      </p:sp>
      <p:sp>
        <p:nvSpPr>
          <p:cNvPr id="206" name="Shape 206"/>
          <p:cNvSpPr/>
          <p:nvPr/>
        </p:nvSpPr>
        <p:spPr>
          <a:xfrm>
            <a:off x="9147178" y="748690"/>
            <a:ext cx="2740057"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Performance </a:t>
            </a:r>
          </a:p>
          <a:p>
            <a:pPr>
              <a:defRPr b="1">
                <a:latin typeface="Helvetica"/>
                <a:ea typeface="Helvetica"/>
                <a:cs typeface="Helvetica"/>
                <a:sym typeface="Helvetica"/>
              </a:defRPr>
            </a:pPr>
            <a:r>
              <a:t>Upper Bound</a:t>
            </a: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97" name="Shape 597"/>
          <p:cNvSpPr/>
          <p:nvPr>
            <p:ph type="title"/>
          </p:nvPr>
        </p:nvSpPr>
        <p:spPr>
          <a:xfrm>
            <a:off x="952500" y="-207239"/>
            <a:ext cx="11099800" cy="2159001"/>
          </a:xfrm>
          <a:prstGeom prst="rect">
            <a:avLst/>
          </a:prstGeom>
        </p:spPr>
        <p:txBody>
          <a:bodyPr/>
          <a:lstStyle>
            <a:lvl1pPr algn="l">
              <a:defRPr b="1" sz="4500">
                <a:latin typeface="Helvetica"/>
                <a:ea typeface="Helvetica"/>
                <a:cs typeface="Helvetica"/>
                <a:sym typeface="Helvetica"/>
              </a:defRPr>
            </a:lvl1pPr>
          </a:lstStyle>
          <a:p>
            <a:pPr/>
            <a:r>
              <a:t>Introducing Anserini</a:t>
            </a:r>
          </a:p>
        </p:txBody>
      </p:sp>
      <p:sp>
        <p:nvSpPr>
          <p:cNvPr id="598" name="Shape 59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99" name="pasted-image.png"/>
          <p:cNvPicPr>
            <a:picLocks noChangeAspect="1"/>
          </p:cNvPicPr>
          <p:nvPr/>
        </p:nvPicPr>
        <p:blipFill>
          <a:blip r:embed="rId2">
            <a:extLst/>
          </a:blip>
          <a:stretch>
            <a:fillRect/>
          </a:stretch>
        </p:blipFill>
        <p:spPr>
          <a:xfrm>
            <a:off x="1579340" y="1619275"/>
            <a:ext cx="1290505" cy="1290505"/>
          </a:xfrm>
          <a:prstGeom prst="rect">
            <a:avLst/>
          </a:prstGeom>
          <a:ln w="12700">
            <a:miter lim="400000"/>
          </a:ln>
        </p:spPr>
      </p:pic>
      <p:sp>
        <p:nvSpPr>
          <p:cNvPr id="600" name="Shape 600"/>
          <p:cNvSpPr/>
          <p:nvPr/>
        </p:nvSpPr>
        <p:spPr>
          <a:xfrm>
            <a:off x="3132857" y="4309110"/>
            <a:ext cx="4325846" cy="11353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lnSpc>
                <a:spcPct val="120000"/>
              </a:lnSpc>
              <a:buSzPct val="100000"/>
              <a:buChar char="•"/>
              <a:defRPr b="1">
                <a:latin typeface="Helvetica"/>
                <a:ea typeface="Helvetica"/>
                <a:cs typeface="Helvetica"/>
                <a:sym typeface="Helvetica"/>
              </a:defRPr>
            </a:pPr>
            <a:r>
              <a:t>​Relevance Feedback​​</a:t>
            </a:r>
          </a:p>
          <a:p>
            <a:pPr marL="228600" indent="-228600" algn="l">
              <a:lnSpc>
                <a:spcPct val="120000"/>
              </a:lnSpc>
              <a:buSzPct val="100000"/>
              <a:buChar char="•"/>
              <a:defRPr b="1">
                <a:latin typeface="Helvetica"/>
                <a:ea typeface="Helvetica"/>
                <a:cs typeface="Helvetica"/>
                <a:sym typeface="Helvetica"/>
              </a:defRPr>
            </a:pPr>
            <a:r>
              <a:t>etc..</a:t>
            </a:r>
          </a:p>
        </p:txBody>
      </p:sp>
      <p:sp>
        <p:nvSpPr>
          <p:cNvPr id="601" name="Shape 601"/>
          <p:cNvSpPr/>
          <p:nvPr/>
        </p:nvSpPr>
        <p:spPr>
          <a:xfrm>
            <a:off x="1341455" y="7773638"/>
            <a:ext cx="10321891" cy="1270001"/>
          </a:xfrm>
          <a:prstGeom prst="rect">
            <a:avLst/>
          </a:prstGeom>
          <a:blipFill>
            <a:blip r:embed="rId3"/>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5000">
                <a:solidFill>
                  <a:srgbClr val="FFFFFF"/>
                </a:solidFill>
                <a:latin typeface="Helvetica"/>
                <a:ea typeface="Helvetica"/>
                <a:cs typeface="Helvetica"/>
                <a:sym typeface="Helvetica"/>
              </a:defRPr>
            </a:lvl1pPr>
          </a:lstStyle>
          <a:p>
            <a:pPr/>
            <a:r>
              <a:t>Lucene</a:t>
            </a:r>
          </a:p>
        </p:txBody>
      </p:sp>
      <p:pic>
        <p:nvPicPr>
          <p:cNvPr id="602" name="pasted-image.png"/>
          <p:cNvPicPr>
            <a:picLocks noChangeAspect="1"/>
          </p:cNvPicPr>
          <p:nvPr/>
        </p:nvPicPr>
        <p:blipFill>
          <a:blip r:embed="rId4">
            <a:extLst/>
          </a:blip>
          <a:stretch>
            <a:fillRect/>
          </a:stretch>
        </p:blipFill>
        <p:spPr>
          <a:xfrm>
            <a:off x="1439476" y="6200123"/>
            <a:ext cx="1570233" cy="1570232"/>
          </a:xfrm>
          <a:prstGeom prst="rect">
            <a:avLst/>
          </a:prstGeom>
          <a:ln w="12700">
            <a:miter lim="400000"/>
          </a:ln>
        </p:spPr>
      </p:pic>
      <p:pic>
        <p:nvPicPr>
          <p:cNvPr id="603" name="pasted-image.png"/>
          <p:cNvPicPr>
            <a:picLocks noChangeAspect="1"/>
          </p:cNvPicPr>
          <p:nvPr/>
        </p:nvPicPr>
        <p:blipFill>
          <a:blip r:embed="rId5">
            <a:extLst/>
          </a:blip>
          <a:stretch>
            <a:fillRect/>
          </a:stretch>
        </p:blipFill>
        <p:spPr>
          <a:xfrm>
            <a:off x="3065145" y="7008059"/>
            <a:ext cx="734009" cy="734009"/>
          </a:xfrm>
          <a:prstGeom prst="rect">
            <a:avLst/>
          </a:prstGeom>
          <a:ln w="12700">
            <a:miter lim="400000"/>
          </a:ln>
        </p:spPr>
      </p:pic>
      <p:pic>
        <p:nvPicPr>
          <p:cNvPr id="604" name="pasted-image.png"/>
          <p:cNvPicPr>
            <a:picLocks noChangeAspect="1"/>
          </p:cNvPicPr>
          <p:nvPr/>
        </p:nvPicPr>
        <p:blipFill>
          <a:blip r:embed="rId5">
            <a:extLst/>
          </a:blip>
          <a:stretch>
            <a:fillRect/>
          </a:stretch>
        </p:blipFill>
        <p:spPr>
          <a:xfrm>
            <a:off x="3828606" y="7008059"/>
            <a:ext cx="734009" cy="734009"/>
          </a:xfrm>
          <a:prstGeom prst="rect">
            <a:avLst/>
          </a:prstGeom>
          <a:ln w="12700">
            <a:miter lim="400000"/>
          </a:ln>
        </p:spPr>
      </p:pic>
      <p:pic>
        <p:nvPicPr>
          <p:cNvPr id="605" name="pasted-image.png"/>
          <p:cNvPicPr>
            <a:picLocks noChangeAspect="1"/>
          </p:cNvPicPr>
          <p:nvPr/>
        </p:nvPicPr>
        <p:blipFill>
          <a:blip r:embed="rId5">
            <a:extLst/>
          </a:blip>
          <a:stretch>
            <a:fillRect/>
          </a:stretch>
        </p:blipFill>
        <p:spPr>
          <a:xfrm>
            <a:off x="4592067" y="7008059"/>
            <a:ext cx="734009" cy="734009"/>
          </a:xfrm>
          <a:prstGeom prst="rect">
            <a:avLst/>
          </a:prstGeom>
          <a:ln w="12700">
            <a:miter lim="400000"/>
          </a:ln>
        </p:spPr>
      </p:pic>
      <p:pic>
        <p:nvPicPr>
          <p:cNvPr id="606" name="pasted-image.png"/>
          <p:cNvPicPr>
            <a:picLocks noChangeAspect="1"/>
          </p:cNvPicPr>
          <p:nvPr/>
        </p:nvPicPr>
        <p:blipFill>
          <a:blip r:embed="rId5">
            <a:extLst/>
          </a:blip>
          <a:stretch>
            <a:fillRect/>
          </a:stretch>
        </p:blipFill>
        <p:spPr>
          <a:xfrm>
            <a:off x="5355528" y="7008059"/>
            <a:ext cx="734009" cy="734009"/>
          </a:xfrm>
          <a:prstGeom prst="rect">
            <a:avLst/>
          </a:prstGeom>
          <a:ln w="12700">
            <a:miter lim="400000"/>
          </a:ln>
        </p:spPr>
      </p:pic>
      <p:pic>
        <p:nvPicPr>
          <p:cNvPr id="607" name="pasted-image.png"/>
          <p:cNvPicPr>
            <a:picLocks noChangeAspect="1"/>
          </p:cNvPicPr>
          <p:nvPr/>
        </p:nvPicPr>
        <p:blipFill>
          <a:blip r:embed="rId5">
            <a:extLst/>
          </a:blip>
          <a:stretch>
            <a:fillRect/>
          </a:stretch>
        </p:blipFill>
        <p:spPr>
          <a:xfrm>
            <a:off x="6118989" y="7008059"/>
            <a:ext cx="734009" cy="734009"/>
          </a:xfrm>
          <a:prstGeom prst="rect">
            <a:avLst/>
          </a:prstGeom>
          <a:ln w="12700">
            <a:miter lim="400000"/>
          </a:ln>
        </p:spPr>
      </p:pic>
      <p:pic>
        <p:nvPicPr>
          <p:cNvPr id="608" name="pasted-image.png"/>
          <p:cNvPicPr>
            <a:picLocks noChangeAspect="1"/>
          </p:cNvPicPr>
          <p:nvPr/>
        </p:nvPicPr>
        <p:blipFill>
          <a:blip r:embed="rId5">
            <a:extLst/>
          </a:blip>
          <a:stretch>
            <a:fillRect/>
          </a:stretch>
        </p:blipFill>
        <p:spPr>
          <a:xfrm>
            <a:off x="6882450" y="7008059"/>
            <a:ext cx="734009" cy="734009"/>
          </a:xfrm>
          <a:prstGeom prst="rect">
            <a:avLst/>
          </a:prstGeom>
          <a:ln w="12700">
            <a:miter lim="400000"/>
          </a:ln>
        </p:spPr>
      </p:pic>
      <p:pic>
        <p:nvPicPr>
          <p:cNvPr id="609" name="pasted-image.png"/>
          <p:cNvPicPr>
            <a:picLocks noChangeAspect="1"/>
          </p:cNvPicPr>
          <p:nvPr/>
        </p:nvPicPr>
        <p:blipFill>
          <a:blip r:embed="rId5">
            <a:extLst/>
          </a:blip>
          <a:stretch>
            <a:fillRect/>
          </a:stretch>
        </p:blipFill>
        <p:spPr>
          <a:xfrm>
            <a:off x="7645911" y="7008059"/>
            <a:ext cx="734009" cy="734009"/>
          </a:xfrm>
          <a:prstGeom prst="rect">
            <a:avLst/>
          </a:prstGeom>
          <a:ln w="12700">
            <a:miter lim="400000"/>
          </a:ln>
        </p:spPr>
      </p:pic>
      <p:pic>
        <p:nvPicPr>
          <p:cNvPr id="610" name="pasted-image.png"/>
          <p:cNvPicPr>
            <a:picLocks noChangeAspect="1"/>
          </p:cNvPicPr>
          <p:nvPr/>
        </p:nvPicPr>
        <p:blipFill>
          <a:blip r:embed="rId5">
            <a:extLst/>
          </a:blip>
          <a:stretch>
            <a:fillRect/>
          </a:stretch>
        </p:blipFill>
        <p:spPr>
          <a:xfrm>
            <a:off x="8409372" y="7008059"/>
            <a:ext cx="734009" cy="734009"/>
          </a:xfrm>
          <a:prstGeom prst="rect">
            <a:avLst/>
          </a:prstGeom>
          <a:ln w="12700">
            <a:miter lim="400000"/>
          </a:ln>
        </p:spPr>
      </p:pic>
      <p:pic>
        <p:nvPicPr>
          <p:cNvPr id="611" name="pasted-image.png"/>
          <p:cNvPicPr>
            <a:picLocks noChangeAspect="1"/>
          </p:cNvPicPr>
          <p:nvPr/>
        </p:nvPicPr>
        <p:blipFill>
          <a:blip r:embed="rId5">
            <a:extLst/>
          </a:blip>
          <a:stretch>
            <a:fillRect/>
          </a:stretch>
        </p:blipFill>
        <p:spPr>
          <a:xfrm>
            <a:off x="9172833" y="7008059"/>
            <a:ext cx="734009" cy="734009"/>
          </a:xfrm>
          <a:prstGeom prst="rect">
            <a:avLst/>
          </a:prstGeom>
          <a:ln w="12700">
            <a:miter lim="400000"/>
          </a:ln>
        </p:spPr>
      </p:pic>
      <p:pic>
        <p:nvPicPr>
          <p:cNvPr id="612" name="pasted-image.png"/>
          <p:cNvPicPr>
            <a:picLocks noChangeAspect="1"/>
          </p:cNvPicPr>
          <p:nvPr/>
        </p:nvPicPr>
        <p:blipFill>
          <a:blip r:embed="rId5">
            <a:extLst/>
          </a:blip>
          <a:stretch>
            <a:fillRect/>
          </a:stretch>
        </p:blipFill>
        <p:spPr>
          <a:xfrm>
            <a:off x="9936294" y="7008059"/>
            <a:ext cx="734009" cy="734009"/>
          </a:xfrm>
          <a:prstGeom prst="rect">
            <a:avLst/>
          </a:prstGeom>
          <a:ln w="12700">
            <a:miter lim="400000"/>
          </a:ln>
        </p:spPr>
      </p:pic>
      <p:pic>
        <p:nvPicPr>
          <p:cNvPr id="613" name="pasted-image.png"/>
          <p:cNvPicPr>
            <a:picLocks noChangeAspect="1"/>
          </p:cNvPicPr>
          <p:nvPr/>
        </p:nvPicPr>
        <p:blipFill>
          <a:blip r:embed="rId5">
            <a:extLst/>
          </a:blip>
          <a:stretch>
            <a:fillRect/>
          </a:stretch>
        </p:blipFill>
        <p:spPr>
          <a:xfrm>
            <a:off x="10699755" y="7008059"/>
            <a:ext cx="734009" cy="734009"/>
          </a:xfrm>
          <a:prstGeom prst="rect">
            <a:avLst/>
          </a:prstGeom>
          <a:ln w="12700">
            <a:miter lim="400000"/>
          </a:ln>
        </p:spPr>
      </p:pic>
      <p:sp>
        <p:nvSpPr>
          <p:cNvPr id="614" name="Shape 614"/>
          <p:cNvSpPr/>
          <p:nvPr/>
        </p:nvSpPr>
        <p:spPr>
          <a:xfrm>
            <a:off x="3099402" y="1978777"/>
            <a:ext cx="478298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lnSpc>
                <a:spcPct val="200000"/>
              </a:lnSpc>
              <a:buSzPct val="100000"/>
              <a:buChar char="•"/>
              <a:defRPr b="1">
                <a:latin typeface="Helvetica"/>
                <a:ea typeface="Helvetica"/>
                <a:cs typeface="Helvetica"/>
                <a:sym typeface="Helvetica"/>
              </a:defRPr>
            </a:lvl1pPr>
          </a:lstStyle>
          <a:p>
            <a:pPr/>
            <a:r>
              <a:t>Multi-threaded indexing</a:t>
            </a:r>
          </a:p>
        </p:txBody>
      </p:sp>
      <p:pic>
        <p:nvPicPr>
          <p:cNvPr id="615" name="pasted-image.png"/>
          <p:cNvPicPr>
            <a:picLocks noChangeAspect="1"/>
          </p:cNvPicPr>
          <p:nvPr/>
        </p:nvPicPr>
        <p:blipFill>
          <a:blip r:embed="rId6">
            <a:extLst/>
          </a:blip>
          <a:stretch>
            <a:fillRect/>
          </a:stretch>
        </p:blipFill>
        <p:spPr>
          <a:xfrm>
            <a:off x="1439476" y="2553240"/>
            <a:ext cx="1570233" cy="956098"/>
          </a:xfrm>
          <a:prstGeom prst="rect">
            <a:avLst/>
          </a:prstGeom>
          <a:ln w="12700">
            <a:miter lim="400000"/>
          </a:ln>
        </p:spPr>
      </p:pic>
      <p:sp>
        <p:nvSpPr>
          <p:cNvPr id="616" name="Shape 616"/>
          <p:cNvSpPr/>
          <p:nvPr/>
        </p:nvSpPr>
        <p:spPr>
          <a:xfrm>
            <a:off x="3099402" y="2981976"/>
            <a:ext cx="950988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lnSpc>
                <a:spcPct val="200000"/>
              </a:lnSpc>
              <a:buSzPct val="100000"/>
              <a:buChar char="•"/>
              <a:defRPr b="1">
                <a:latin typeface="Helvetica"/>
                <a:ea typeface="Helvetica"/>
                <a:cs typeface="Helvetica"/>
                <a:sym typeface="Helvetica"/>
              </a:defRPr>
            </a:lvl1pPr>
          </a:lstStyle>
          <a:p>
            <a:pPr/>
            <a:r>
              <a:t>Streamlined TREC Adhoc/Web tracks Evaluation ​</a:t>
            </a:r>
          </a:p>
        </p:txBody>
      </p:sp>
      <p:pic>
        <p:nvPicPr>
          <p:cNvPr id="617" name="pasted-image.png"/>
          <p:cNvPicPr>
            <a:picLocks noChangeAspect="1"/>
          </p:cNvPicPr>
          <p:nvPr/>
        </p:nvPicPr>
        <p:blipFill>
          <a:blip r:embed="rId5">
            <a:extLst/>
          </a:blip>
          <a:stretch>
            <a:fillRect/>
          </a:stretch>
        </p:blipFill>
        <p:spPr>
          <a:xfrm>
            <a:off x="4180734" y="6242480"/>
            <a:ext cx="734009" cy="734009"/>
          </a:xfrm>
          <a:prstGeom prst="rect">
            <a:avLst/>
          </a:prstGeom>
          <a:ln w="12700">
            <a:miter lim="400000"/>
          </a:ln>
        </p:spPr>
      </p:pic>
      <p:pic>
        <p:nvPicPr>
          <p:cNvPr id="618" name="pasted-image.png"/>
          <p:cNvPicPr>
            <a:picLocks noChangeAspect="1"/>
          </p:cNvPicPr>
          <p:nvPr/>
        </p:nvPicPr>
        <p:blipFill>
          <a:blip r:embed="rId5">
            <a:extLst/>
          </a:blip>
          <a:stretch>
            <a:fillRect/>
          </a:stretch>
        </p:blipFill>
        <p:spPr>
          <a:xfrm>
            <a:off x="5355528" y="6242480"/>
            <a:ext cx="734009" cy="734009"/>
          </a:xfrm>
          <a:prstGeom prst="rect">
            <a:avLst/>
          </a:prstGeom>
          <a:ln w="12700">
            <a:miter lim="400000"/>
          </a:ln>
        </p:spPr>
      </p:pic>
      <p:pic>
        <p:nvPicPr>
          <p:cNvPr id="619" name="pasted-image.png"/>
          <p:cNvPicPr>
            <a:picLocks noChangeAspect="1"/>
          </p:cNvPicPr>
          <p:nvPr/>
        </p:nvPicPr>
        <p:blipFill>
          <a:blip r:embed="rId5">
            <a:extLst/>
          </a:blip>
          <a:stretch>
            <a:fillRect/>
          </a:stretch>
        </p:blipFill>
        <p:spPr>
          <a:xfrm>
            <a:off x="7023406" y="6242480"/>
            <a:ext cx="734009" cy="734009"/>
          </a:xfrm>
          <a:prstGeom prst="rect">
            <a:avLst/>
          </a:prstGeom>
          <a:ln w="12700">
            <a:miter lim="400000"/>
          </a:ln>
        </p:spPr>
      </p:pic>
      <p:pic>
        <p:nvPicPr>
          <p:cNvPr id="620" name="pasted-image.png"/>
          <p:cNvPicPr>
            <a:picLocks noChangeAspect="1"/>
          </p:cNvPicPr>
          <p:nvPr/>
        </p:nvPicPr>
        <p:blipFill>
          <a:blip r:embed="rId7">
            <a:extLst/>
          </a:blip>
          <a:stretch>
            <a:fillRect/>
          </a:stretch>
        </p:blipFill>
        <p:spPr>
          <a:xfrm>
            <a:off x="1657922" y="4310129"/>
            <a:ext cx="1133342" cy="1133342"/>
          </a:xfrm>
          <a:prstGeom prst="rect">
            <a:avLst/>
          </a:prstGeom>
          <a:ln w="12700">
            <a:miter lim="400000"/>
          </a:ln>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622" name="Shape 622"/>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Comparison with Other Tools</a:t>
            </a:r>
          </a:p>
        </p:txBody>
      </p:sp>
      <p:sp>
        <p:nvSpPr>
          <p:cNvPr id="623" name="Shape 623"/>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624" name="Table 624"/>
          <p:cNvGraphicFramePr/>
          <p:nvPr/>
        </p:nvGraphicFramePr>
        <p:xfrm>
          <a:off x="1436404" y="2157539"/>
          <a:ext cx="10131992" cy="6785568"/>
        </p:xfrm>
        <a:graphic xmlns:a="http://schemas.openxmlformats.org/drawingml/2006/main">
          <a:graphicData uri="http://schemas.openxmlformats.org/drawingml/2006/table">
            <a:tbl>
              <a:tblPr firstCol="1" firstRow="1" lastCol="0" lastRow="0" bandCol="0" bandRow="0" rtl="0">
                <a:tableStyleId>{2708684C-4D16-4618-839F-0558EEFCDFE6}</a:tableStyleId>
              </a:tblPr>
              <a:tblGrid>
                <a:gridCol w="2026398"/>
                <a:gridCol w="2026398"/>
                <a:gridCol w="2026398"/>
                <a:gridCol w="2026398"/>
                <a:gridCol w="2026398"/>
              </a:tblGrid>
              <a:tr h="425450">
                <a:tc>
                  <a:txBody>
                    <a:bodyPr/>
                    <a:lstStyle/>
                    <a:p>
                      <a:pPr defTabSz="914400">
                        <a:tabLst>
                          <a:tab pos="1181100" algn="l"/>
                        </a:tabLst>
                        <a:defRPr sz="2100">
                          <a:sym typeface="Helvetica"/>
                        </a:defRPr>
                      </a:pPr>
                    </a:p>
                  </a:txBody>
                  <a:tcPr marL="50800" marR="50800" marT="50800" marB="50800" anchor="ctr" anchorCtr="0" horzOverflow="overflow">
                    <a:lnL w="12700">
                      <a:miter lim="400000"/>
                    </a:lnL>
                  </a:tcPr>
                </a:tc>
                <a:tc>
                  <a:txBody>
                    <a:bodyPr/>
                    <a:lstStyle/>
                    <a:p>
                      <a:pPr defTabSz="914400">
                        <a:tabLst>
                          <a:tab pos="1181100" algn="l"/>
                        </a:tabLst>
                        <a:defRPr b="0"/>
                      </a:pPr>
                      <a:r>
                        <a:rPr b="1" sz="2100">
                          <a:sym typeface="Helvetica"/>
                        </a:rPr>
                        <a:t>Indri</a:t>
                      </a:r>
                    </a:p>
                  </a:txBody>
                  <a:tcPr marL="50800" marR="50800" marT="50800" marB="50800" anchor="ctr" anchorCtr="0" horzOverflow="overflow"/>
                </a:tc>
                <a:tc>
                  <a:txBody>
                    <a:bodyPr/>
                    <a:lstStyle/>
                    <a:p>
                      <a:pPr defTabSz="914400">
                        <a:tabLst>
                          <a:tab pos="1181100" algn="l"/>
                        </a:tabLst>
                        <a:defRPr b="0"/>
                      </a:pPr>
                      <a:r>
                        <a:rPr b="1" sz="2100">
                          <a:sym typeface="Helvetica"/>
                        </a:rPr>
                        <a:t>Terrier</a:t>
                      </a:r>
                    </a:p>
                  </a:txBody>
                  <a:tcPr marL="50800" marR="50800" marT="50800" marB="50800" anchor="ctr" anchorCtr="0" horzOverflow="overflow"/>
                </a:tc>
                <a:tc>
                  <a:txBody>
                    <a:bodyPr/>
                    <a:lstStyle/>
                    <a:p>
                      <a:pPr defTabSz="914400">
                        <a:tabLst>
                          <a:tab pos="1181100" algn="l"/>
                        </a:tabLst>
                        <a:defRPr b="0"/>
                      </a:pPr>
                      <a:r>
                        <a:rPr b="1" sz="2100">
                          <a:sym typeface="Helvetica"/>
                        </a:rPr>
                        <a:t>Lucene</a:t>
                      </a:r>
                    </a:p>
                  </a:txBody>
                  <a:tcPr marL="50800" marR="50800" marT="50800" marB="50800" anchor="ctr" anchorCtr="0" horzOverflow="overflow"/>
                </a:tc>
                <a:tc>
                  <a:txBody>
                    <a:bodyPr/>
                    <a:lstStyle/>
                    <a:p>
                      <a:pPr defTabSz="914400">
                        <a:tabLst>
                          <a:tab pos="1181100" algn="l"/>
                        </a:tabLst>
                        <a:defRPr b="0"/>
                      </a:pPr>
                      <a:r>
                        <a:rPr b="1" sz="2100">
                          <a:sym typeface="Helvetica"/>
                        </a:rPr>
                        <a:t>Anserini</a:t>
                      </a:r>
                    </a:p>
                  </a:txBody>
                  <a:tcPr marL="50800" marR="50800" marT="50800" marB="50800" anchor="ctr" anchorCtr="0" horzOverflow="overflow">
                    <a:lnR w="12700">
                      <a:miter lim="400000"/>
                    </a:lnR>
                  </a:tcPr>
                </a:tc>
              </a:tr>
              <a:tr h="742950">
                <a:tc>
                  <a:txBody>
                    <a:bodyPr/>
                    <a:lstStyle/>
                    <a:p>
                      <a:pPr defTabSz="914400">
                        <a:tabLst>
                          <a:tab pos="1181100" algn="l"/>
                        </a:tabLst>
                        <a:defRPr b="0"/>
                      </a:pPr>
                      <a:r>
                        <a:rPr b="1" sz="2100">
                          <a:sym typeface="Helvetica"/>
                        </a:rPr>
                        <a:t>Multi-threaded Indexing</a:t>
                      </a: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lnR w="12700">
                      <a:miter lim="400000"/>
                    </a:lnR>
                  </a:tcPr>
                </a:tc>
              </a:tr>
              <a:tr h="736600">
                <a:tc>
                  <a:txBody>
                    <a:bodyPr/>
                    <a:lstStyle/>
                    <a:p>
                      <a:pPr defTabSz="914400">
                        <a:tabLst>
                          <a:tab pos="1181100" algn="l"/>
                        </a:tabLst>
                        <a:defRPr b="0"/>
                      </a:pPr>
                      <a:r>
                        <a:rPr b="1" sz="2100">
                          <a:sym typeface="Helvetica"/>
                        </a:rPr>
                        <a:t>Query Language</a:t>
                      </a: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lnR w="12700">
                      <a:miter lim="400000"/>
                    </a:lnR>
                  </a:tcPr>
                </a:tc>
              </a:tr>
              <a:tr h="1054100">
                <a:tc>
                  <a:txBody>
                    <a:bodyPr/>
                    <a:lstStyle/>
                    <a:p>
                      <a:pPr defTabSz="914400">
                        <a:tabLst>
                          <a:tab pos="1181100" algn="l"/>
                        </a:tabLst>
                        <a:defRPr b="0"/>
                      </a:pPr>
                      <a:r>
                        <a:rPr b="1" sz="2100">
                          <a:sym typeface="Helvetica"/>
                        </a:rPr>
                        <a:t>Popular Ranking Models</a:t>
                      </a: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lnR w="12700">
                      <a:miter lim="400000"/>
                    </a:lnR>
                  </a:tcPr>
                </a:tc>
              </a:tr>
              <a:tr h="736600">
                <a:tc>
                  <a:txBody>
                    <a:bodyPr/>
                    <a:lstStyle/>
                    <a:p>
                      <a:pPr defTabSz="914400">
                        <a:tabLst>
                          <a:tab pos="1181100" algn="l"/>
                        </a:tabLst>
                        <a:defRPr b="0"/>
                      </a:pPr>
                      <a:r>
                        <a:rPr b="1" sz="2100">
                          <a:sym typeface="Helvetica"/>
                        </a:rPr>
                        <a:t>Relevance Feedback</a:t>
                      </a: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lnR w="12700">
                      <a:miter lim="400000"/>
                    </a:lnR>
                  </a:tcPr>
                </a:tc>
              </a:tr>
              <a:tr h="736600">
                <a:tc>
                  <a:txBody>
                    <a:bodyPr/>
                    <a:lstStyle/>
                    <a:p>
                      <a:pPr defTabSz="914400">
                        <a:tabLst>
                          <a:tab pos="1181100" algn="l"/>
                        </a:tabLst>
                        <a:defRPr b="0"/>
                      </a:pPr>
                      <a:r>
                        <a:rPr b="1" sz="2100">
                          <a:sym typeface="Helvetica"/>
                        </a:rPr>
                        <a:t>Learning-to-Rank</a:t>
                      </a: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lnR w="12700">
                      <a:miter lim="400000"/>
                    </a:lnR>
                  </a:tcPr>
                </a:tc>
              </a:tr>
              <a:tr h="736600">
                <a:tc>
                  <a:txBody>
                    <a:bodyPr/>
                    <a:lstStyle/>
                    <a:p>
                      <a:pPr defTabSz="914400">
                        <a:tabLst>
                          <a:tab pos="1181100" algn="l"/>
                        </a:tabLst>
                        <a:defRPr b="0"/>
                      </a:pPr>
                      <a:r>
                        <a:rPr b="1" sz="2100">
                          <a:sym typeface="Helvetica"/>
                        </a:rPr>
                        <a:t>Word Embedding</a:t>
                      </a: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lnR w="12700">
                      <a:miter lim="400000"/>
                    </a:lnR>
                  </a:tcPr>
                </a:tc>
              </a:tr>
              <a:tr h="736600">
                <a:tc>
                  <a:txBody>
                    <a:bodyPr/>
                    <a:lstStyle/>
                    <a:p>
                      <a:pPr defTabSz="914400">
                        <a:tabLst>
                          <a:tab pos="1181100" algn="l"/>
                        </a:tabLst>
                        <a:defRPr b="0"/>
                      </a:pPr>
                      <a:r>
                        <a:rPr b="1" sz="2100">
                          <a:sym typeface="Helvetica"/>
                        </a:rPr>
                        <a:t>TREC Topics/Judgments</a:t>
                      </a: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tc>
                <a:tc>
                  <a:txBody>
                    <a:bodyPr/>
                    <a:lstStyle/>
                    <a:p>
                      <a:pPr defTabSz="914400">
                        <a:defRPr sz="2100"/>
                      </a:pPr>
                    </a:p>
                  </a:txBody>
                  <a:tcPr marL="50800" marR="50800" marT="50800" marB="50800" anchor="ctr" anchorCtr="0" horzOverflow="overflow">
                    <a:lnR w="12700">
                      <a:miter lim="400000"/>
                    </a:lnR>
                  </a:tcPr>
                </a:tc>
              </a:tr>
              <a:tr h="736600">
                <a:tc>
                  <a:txBody>
                    <a:bodyPr/>
                    <a:lstStyle/>
                    <a:p>
                      <a:pPr defTabSz="914400">
                        <a:tabLst>
                          <a:tab pos="1181100" algn="l"/>
                        </a:tabLst>
                        <a:defRPr b="0"/>
                      </a:pPr>
                      <a:r>
                        <a:rPr b="1" sz="2100">
                          <a:sym typeface="Helvetica"/>
                        </a:rPr>
                        <a:t>Easily Adding New Modules</a:t>
                      </a:r>
                    </a:p>
                  </a:txBody>
                  <a:tcPr marL="50800" marR="50800" marT="50800" marB="50800" anchor="ctr" anchorCtr="0" horzOverflow="overflow">
                    <a:lnB w="12700">
                      <a:miter lim="400000"/>
                    </a:lnB>
                  </a:tcPr>
                </a:tc>
                <a:tc>
                  <a:txBody>
                    <a:bodyPr/>
                    <a:lstStyle/>
                    <a:p>
                      <a:pPr defTabSz="914400">
                        <a:defRPr sz="2100"/>
                      </a:pPr>
                    </a:p>
                  </a:txBody>
                  <a:tcPr marL="50800" marR="50800" marT="50800" marB="50800" anchor="ctr" anchorCtr="0" horzOverflow="overflow">
                    <a:lnB w="12700">
                      <a:miter lim="400000"/>
                    </a:lnB>
                  </a:tcPr>
                </a:tc>
                <a:tc>
                  <a:txBody>
                    <a:bodyPr/>
                    <a:lstStyle/>
                    <a:p>
                      <a:pPr defTabSz="914400">
                        <a:defRPr sz="2100"/>
                      </a:pPr>
                    </a:p>
                  </a:txBody>
                  <a:tcPr marL="50800" marR="50800" marT="50800" marB="50800" anchor="ctr" anchorCtr="0" horzOverflow="overflow">
                    <a:lnB w="12700">
                      <a:miter lim="400000"/>
                    </a:lnB>
                  </a:tcPr>
                </a:tc>
                <a:tc>
                  <a:txBody>
                    <a:bodyPr/>
                    <a:lstStyle/>
                    <a:p>
                      <a:pPr defTabSz="914400">
                        <a:defRPr sz="2100"/>
                      </a:pPr>
                    </a:p>
                  </a:txBody>
                  <a:tcPr marL="50800" marR="50800" marT="50800" marB="50800" anchor="ctr" anchorCtr="0" horzOverflow="overflow">
                    <a:lnB w="12700">
                      <a:miter lim="400000"/>
                    </a:lnB>
                  </a:tcPr>
                </a:tc>
                <a:tc>
                  <a:txBody>
                    <a:bodyPr/>
                    <a:lstStyle/>
                    <a:p>
                      <a:pPr defTabSz="914400">
                        <a:defRPr sz="2100"/>
                      </a:pPr>
                    </a:p>
                  </a:txBody>
                  <a:tcPr marL="50800" marR="50800" marT="50800" marB="50800" anchor="ctr" anchorCtr="0" horzOverflow="overflow">
                    <a:lnR w="12700">
                      <a:miter lim="400000"/>
                    </a:lnR>
                    <a:lnB w="12700">
                      <a:miter lim="400000"/>
                    </a:lnB>
                  </a:tcPr>
                </a:tc>
              </a:tr>
            </a:tbl>
          </a:graphicData>
        </a:graphic>
      </p:graphicFrame>
      <p:pic>
        <p:nvPicPr>
          <p:cNvPr id="625" name="pasted-image.pdf"/>
          <p:cNvPicPr>
            <a:picLocks noChangeAspect="1"/>
          </p:cNvPicPr>
          <p:nvPr/>
        </p:nvPicPr>
        <p:blipFill>
          <a:blip r:embed="rId2">
            <a:extLst/>
          </a:blip>
          <a:stretch>
            <a:fillRect/>
          </a:stretch>
        </p:blipFill>
        <p:spPr>
          <a:xfrm>
            <a:off x="8247267" y="2661465"/>
            <a:ext cx="588312" cy="588313"/>
          </a:xfrm>
          <a:prstGeom prst="rect">
            <a:avLst/>
          </a:prstGeom>
          <a:ln w="12700">
            <a:miter lim="400000"/>
          </a:ln>
        </p:spPr>
      </p:pic>
      <p:pic>
        <p:nvPicPr>
          <p:cNvPr id="626" name="pasted-image.pdf"/>
          <p:cNvPicPr>
            <a:picLocks noChangeAspect="1"/>
          </p:cNvPicPr>
          <p:nvPr/>
        </p:nvPicPr>
        <p:blipFill>
          <a:blip r:embed="rId2">
            <a:extLst/>
          </a:blip>
          <a:stretch>
            <a:fillRect/>
          </a:stretch>
        </p:blipFill>
        <p:spPr>
          <a:xfrm>
            <a:off x="10283649" y="2661465"/>
            <a:ext cx="588313" cy="588313"/>
          </a:xfrm>
          <a:prstGeom prst="rect">
            <a:avLst/>
          </a:prstGeom>
          <a:ln w="12700">
            <a:miter lim="400000"/>
          </a:ln>
        </p:spPr>
      </p:pic>
      <p:pic>
        <p:nvPicPr>
          <p:cNvPr id="627" name="pasted-image.pdf"/>
          <p:cNvPicPr>
            <a:picLocks noChangeAspect="1"/>
          </p:cNvPicPr>
          <p:nvPr/>
        </p:nvPicPr>
        <p:blipFill>
          <a:blip r:embed="rId2">
            <a:extLst/>
          </a:blip>
          <a:stretch>
            <a:fillRect/>
          </a:stretch>
        </p:blipFill>
        <p:spPr>
          <a:xfrm>
            <a:off x="4173332" y="3396347"/>
            <a:ext cx="588312" cy="588313"/>
          </a:xfrm>
          <a:prstGeom prst="rect">
            <a:avLst/>
          </a:prstGeom>
          <a:ln w="12700">
            <a:miter lim="400000"/>
          </a:ln>
        </p:spPr>
      </p:pic>
      <p:pic>
        <p:nvPicPr>
          <p:cNvPr id="628" name="pasted-image.pdf"/>
          <p:cNvPicPr>
            <a:picLocks noChangeAspect="1"/>
          </p:cNvPicPr>
          <p:nvPr/>
        </p:nvPicPr>
        <p:blipFill>
          <a:blip r:embed="rId2">
            <a:extLst/>
          </a:blip>
          <a:stretch>
            <a:fillRect/>
          </a:stretch>
        </p:blipFill>
        <p:spPr>
          <a:xfrm>
            <a:off x="6208244" y="3396347"/>
            <a:ext cx="588313" cy="588313"/>
          </a:xfrm>
          <a:prstGeom prst="rect">
            <a:avLst/>
          </a:prstGeom>
          <a:ln w="12700">
            <a:miter lim="400000"/>
          </a:ln>
        </p:spPr>
      </p:pic>
      <p:pic>
        <p:nvPicPr>
          <p:cNvPr id="629" name="pasted-image.pdf"/>
          <p:cNvPicPr>
            <a:picLocks noChangeAspect="1"/>
          </p:cNvPicPr>
          <p:nvPr/>
        </p:nvPicPr>
        <p:blipFill>
          <a:blip r:embed="rId2">
            <a:extLst/>
          </a:blip>
          <a:stretch>
            <a:fillRect/>
          </a:stretch>
        </p:blipFill>
        <p:spPr>
          <a:xfrm>
            <a:off x="10282179" y="4315095"/>
            <a:ext cx="588313" cy="588313"/>
          </a:xfrm>
          <a:prstGeom prst="rect">
            <a:avLst/>
          </a:prstGeom>
          <a:ln w="12700">
            <a:miter lim="400000"/>
          </a:ln>
        </p:spPr>
      </p:pic>
      <p:pic>
        <p:nvPicPr>
          <p:cNvPr id="630" name="pasted-image.pdf"/>
          <p:cNvPicPr>
            <a:picLocks noChangeAspect="1"/>
          </p:cNvPicPr>
          <p:nvPr/>
        </p:nvPicPr>
        <p:blipFill>
          <a:blip r:embed="rId2">
            <a:extLst/>
          </a:blip>
          <a:stretch>
            <a:fillRect/>
          </a:stretch>
        </p:blipFill>
        <p:spPr>
          <a:xfrm>
            <a:off x="8247267" y="4315095"/>
            <a:ext cx="588312" cy="588313"/>
          </a:xfrm>
          <a:prstGeom prst="rect">
            <a:avLst/>
          </a:prstGeom>
          <a:ln w="12700">
            <a:miter lim="400000"/>
          </a:ln>
        </p:spPr>
      </p:pic>
      <p:pic>
        <p:nvPicPr>
          <p:cNvPr id="631" name="pasted-image.pdf"/>
          <p:cNvPicPr>
            <a:picLocks noChangeAspect="1"/>
          </p:cNvPicPr>
          <p:nvPr/>
        </p:nvPicPr>
        <p:blipFill>
          <a:blip r:embed="rId2">
            <a:extLst/>
          </a:blip>
          <a:stretch>
            <a:fillRect/>
          </a:stretch>
        </p:blipFill>
        <p:spPr>
          <a:xfrm>
            <a:off x="6208244" y="4315095"/>
            <a:ext cx="588313" cy="588313"/>
          </a:xfrm>
          <a:prstGeom prst="rect">
            <a:avLst/>
          </a:prstGeom>
          <a:ln w="12700">
            <a:miter lim="400000"/>
          </a:ln>
        </p:spPr>
      </p:pic>
      <p:pic>
        <p:nvPicPr>
          <p:cNvPr id="632" name="pasted-image.pdf"/>
          <p:cNvPicPr>
            <a:picLocks noChangeAspect="1"/>
          </p:cNvPicPr>
          <p:nvPr/>
        </p:nvPicPr>
        <p:blipFill>
          <a:blip r:embed="rId2">
            <a:extLst/>
          </a:blip>
          <a:stretch>
            <a:fillRect/>
          </a:stretch>
        </p:blipFill>
        <p:spPr>
          <a:xfrm>
            <a:off x="4173332" y="4315095"/>
            <a:ext cx="588312" cy="588313"/>
          </a:xfrm>
          <a:prstGeom prst="rect">
            <a:avLst/>
          </a:prstGeom>
          <a:ln w="12700">
            <a:miter lim="400000"/>
          </a:ln>
        </p:spPr>
      </p:pic>
      <p:pic>
        <p:nvPicPr>
          <p:cNvPr id="633" name="pasted-image.pdf"/>
          <p:cNvPicPr>
            <a:picLocks noChangeAspect="1"/>
          </p:cNvPicPr>
          <p:nvPr/>
        </p:nvPicPr>
        <p:blipFill>
          <a:blip r:embed="rId2">
            <a:extLst/>
          </a:blip>
          <a:stretch>
            <a:fillRect/>
          </a:stretch>
        </p:blipFill>
        <p:spPr>
          <a:xfrm>
            <a:off x="4173332" y="5184433"/>
            <a:ext cx="588312" cy="588312"/>
          </a:xfrm>
          <a:prstGeom prst="rect">
            <a:avLst/>
          </a:prstGeom>
          <a:ln w="12700">
            <a:miter lim="400000"/>
          </a:ln>
        </p:spPr>
      </p:pic>
      <p:pic>
        <p:nvPicPr>
          <p:cNvPr id="634" name="pasted-image.pdf"/>
          <p:cNvPicPr>
            <a:picLocks noChangeAspect="1"/>
          </p:cNvPicPr>
          <p:nvPr/>
        </p:nvPicPr>
        <p:blipFill>
          <a:blip r:embed="rId2">
            <a:extLst/>
          </a:blip>
          <a:stretch>
            <a:fillRect/>
          </a:stretch>
        </p:blipFill>
        <p:spPr>
          <a:xfrm>
            <a:off x="6208244" y="5184433"/>
            <a:ext cx="588313" cy="588312"/>
          </a:xfrm>
          <a:prstGeom prst="rect">
            <a:avLst/>
          </a:prstGeom>
          <a:ln w="12700">
            <a:miter lim="400000"/>
          </a:ln>
        </p:spPr>
      </p:pic>
      <p:pic>
        <p:nvPicPr>
          <p:cNvPr id="635" name="pasted-image.pdf"/>
          <p:cNvPicPr>
            <a:picLocks noChangeAspect="1"/>
          </p:cNvPicPr>
          <p:nvPr/>
        </p:nvPicPr>
        <p:blipFill>
          <a:blip r:embed="rId2">
            <a:extLst/>
          </a:blip>
          <a:stretch>
            <a:fillRect/>
          </a:stretch>
        </p:blipFill>
        <p:spPr>
          <a:xfrm>
            <a:off x="10283649" y="5184433"/>
            <a:ext cx="588313" cy="588312"/>
          </a:xfrm>
          <a:prstGeom prst="rect">
            <a:avLst/>
          </a:prstGeom>
          <a:ln w="12700">
            <a:miter lim="400000"/>
          </a:ln>
        </p:spPr>
      </p:pic>
      <p:pic>
        <p:nvPicPr>
          <p:cNvPr id="636" name="pasted-image.pdf"/>
          <p:cNvPicPr>
            <a:picLocks noChangeAspect="1"/>
          </p:cNvPicPr>
          <p:nvPr/>
        </p:nvPicPr>
        <p:blipFill>
          <a:blip r:embed="rId2">
            <a:extLst/>
          </a:blip>
          <a:stretch>
            <a:fillRect/>
          </a:stretch>
        </p:blipFill>
        <p:spPr>
          <a:xfrm>
            <a:off x="10283649" y="7390246"/>
            <a:ext cx="588313" cy="588313"/>
          </a:xfrm>
          <a:prstGeom prst="rect">
            <a:avLst/>
          </a:prstGeom>
          <a:ln w="12700">
            <a:miter lim="400000"/>
          </a:ln>
        </p:spPr>
      </p:pic>
      <p:pic>
        <p:nvPicPr>
          <p:cNvPr id="637" name="pasted-image.pdf"/>
          <p:cNvPicPr>
            <a:picLocks noChangeAspect="1"/>
          </p:cNvPicPr>
          <p:nvPr/>
        </p:nvPicPr>
        <p:blipFill>
          <a:blip r:embed="rId2">
            <a:extLst/>
          </a:blip>
          <a:stretch>
            <a:fillRect/>
          </a:stretch>
        </p:blipFill>
        <p:spPr>
          <a:xfrm>
            <a:off x="10283649" y="8215400"/>
            <a:ext cx="588313" cy="588313"/>
          </a:xfrm>
          <a:prstGeom prst="rect">
            <a:avLst/>
          </a:prstGeom>
          <a:ln w="12700">
            <a:miter lim="400000"/>
          </a:ln>
        </p:spPr>
      </p:pic>
      <p:pic>
        <p:nvPicPr>
          <p:cNvPr id="638" name="pasted-image.pdf"/>
          <p:cNvPicPr>
            <a:picLocks noChangeAspect="1"/>
          </p:cNvPicPr>
          <p:nvPr/>
        </p:nvPicPr>
        <p:blipFill>
          <a:blip r:embed="rId2">
            <a:extLst/>
          </a:blip>
          <a:stretch>
            <a:fillRect/>
          </a:stretch>
        </p:blipFill>
        <p:spPr>
          <a:xfrm>
            <a:off x="6208244" y="5947602"/>
            <a:ext cx="588313" cy="588312"/>
          </a:xfrm>
          <a:prstGeom prst="rect">
            <a:avLst/>
          </a:prstGeom>
          <a:ln w="12700">
            <a:miter lim="400000"/>
          </a:ln>
        </p:spPr>
      </p:pic>
      <p:pic>
        <p:nvPicPr>
          <p:cNvPr id="639" name="pasted-image.pdf"/>
          <p:cNvPicPr>
            <a:picLocks noChangeAspect="1"/>
          </p:cNvPicPr>
          <p:nvPr/>
        </p:nvPicPr>
        <p:blipFill>
          <a:blip r:embed="rId3">
            <a:extLst/>
          </a:blip>
          <a:stretch>
            <a:fillRect/>
          </a:stretch>
        </p:blipFill>
        <p:spPr>
          <a:xfrm>
            <a:off x="4173332" y="2661465"/>
            <a:ext cx="588312" cy="588313"/>
          </a:xfrm>
          <a:prstGeom prst="rect">
            <a:avLst/>
          </a:prstGeom>
          <a:ln w="12700">
            <a:miter lim="400000"/>
          </a:ln>
        </p:spPr>
      </p:pic>
      <p:pic>
        <p:nvPicPr>
          <p:cNvPr id="640" name="pasted-image.pdf"/>
          <p:cNvPicPr>
            <a:picLocks noChangeAspect="1"/>
          </p:cNvPicPr>
          <p:nvPr/>
        </p:nvPicPr>
        <p:blipFill>
          <a:blip r:embed="rId3">
            <a:extLst/>
          </a:blip>
          <a:stretch>
            <a:fillRect/>
          </a:stretch>
        </p:blipFill>
        <p:spPr>
          <a:xfrm>
            <a:off x="8247267" y="5184433"/>
            <a:ext cx="588312" cy="588312"/>
          </a:xfrm>
          <a:prstGeom prst="rect">
            <a:avLst/>
          </a:prstGeom>
          <a:ln w="12700">
            <a:miter lim="400000"/>
          </a:ln>
        </p:spPr>
      </p:pic>
      <p:pic>
        <p:nvPicPr>
          <p:cNvPr id="641" name="pasted-image.pdf"/>
          <p:cNvPicPr>
            <a:picLocks noChangeAspect="1"/>
          </p:cNvPicPr>
          <p:nvPr/>
        </p:nvPicPr>
        <p:blipFill>
          <a:blip r:embed="rId3">
            <a:extLst/>
          </a:blip>
          <a:stretch>
            <a:fillRect/>
          </a:stretch>
        </p:blipFill>
        <p:spPr>
          <a:xfrm>
            <a:off x="4173332" y="7390246"/>
            <a:ext cx="588312" cy="588313"/>
          </a:xfrm>
          <a:prstGeom prst="rect">
            <a:avLst/>
          </a:prstGeom>
          <a:ln w="12700">
            <a:miter lim="400000"/>
          </a:ln>
        </p:spPr>
      </p:pic>
      <p:pic>
        <p:nvPicPr>
          <p:cNvPr id="642" name="pasted-image.pdf"/>
          <p:cNvPicPr>
            <a:picLocks noChangeAspect="1"/>
          </p:cNvPicPr>
          <p:nvPr/>
        </p:nvPicPr>
        <p:blipFill>
          <a:blip r:embed="rId3">
            <a:extLst/>
          </a:blip>
          <a:stretch>
            <a:fillRect/>
          </a:stretch>
        </p:blipFill>
        <p:spPr>
          <a:xfrm>
            <a:off x="4173332" y="6668924"/>
            <a:ext cx="588312" cy="588313"/>
          </a:xfrm>
          <a:prstGeom prst="rect">
            <a:avLst/>
          </a:prstGeom>
          <a:ln w="12700">
            <a:miter lim="400000"/>
          </a:ln>
        </p:spPr>
      </p:pic>
      <p:pic>
        <p:nvPicPr>
          <p:cNvPr id="643" name="pasted-image.pdf"/>
          <p:cNvPicPr>
            <a:picLocks noChangeAspect="1"/>
          </p:cNvPicPr>
          <p:nvPr/>
        </p:nvPicPr>
        <p:blipFill>
          <a:blip r:embed="rId3">
            <a:extLst/>
          </a:blip>
          <a:stretch>
            <a:fillRect/>
          </a:stretch>
        </p:blipFill>
        <p:spPr>
          <a:xfrm>
            <a:off x="4173332" y="5947602"/>
            <a:ext cx="588312" cy="588312"/>
          </a:xfrm>
          <a:prstGeom prst="rect">
            <a:avLst/>
          </a:prstGeom>
          <a:ln w="12700">
            <a:miter lim="400000"/>
          </a:ln>
        </p:spPr>
      </p:pic>
      <p:pic>
        <p:nvPicPr>
          <p:cNvPr id="644" name="pasted-image.pdf"/>
          <p:cNvPicPr>
            <a:picLocks noChangeAspect="1"/>
          </p:cNvPicPr>
          <p:nvPr/>
        </p:nvPicPr>
        <p:blipFill>
          <a:blip r:embed="rId3">
            <a:extLst/>
          </a:blip>
          <a:stretch>
            <a:fillRect/>
          </a:stretch>
        </p:blipFill>
        <p:spPr>
          <a:xfrm>
            <a:off x="8247267" y="6668924"/>
            <a:ext cx="588312" cy="588313"/>
          </a:xfrm>
          <a:prstGeom prst="rect">
            <a:avLst/>
          </a:prstGeom>
          <a:ln w="12700">
            <a:miter lim="400000"/>
          </a:ln>
        </p:spPr>
      </p:pic>
      <p:pic>
        <p:nvPicPr>
          <p:cNvPr id="645" name="pasted-image.pdf"/>
          <p:cNvPicPr>
            <a:picLocks noChangeAspect="1"/>
          </p:cNvPicPr>
          <p:nvPr/>
        </p:nvPicPr>
        <p:blipFill>
          <a:blip r:embed="rId3">
            <a:extLst/>
          </a:blip>
          <a:stretch>
            <a:fillRect/>
          </a:stretch>
        </p:blipFill>
        <p:spPr>
          <a:xfrm>
            <a:off x="4173332" y="8215400"/>
            <a:ext cx="588312" cy="588313"/>
          </a:xfrm>
          <a:prstGeom prst="rect">
            <a:avLst/>
          </a:prstGeom>
          <a:ln w="12700">
            <a:miter lim="400000"/>
          </a:ln>
        </p:spPr>
      </p:pic>
      <p:pic>
        <p:nvPicPr>
          <p:cNvPr id="646" name="pasted-image.pdf"/>
          <p:cNvPicPr>
            <a:picLocks noChangeAspect="1"/>
          </p:cNvPicPr>
          <p:nvPr/>
        </p:nvPicPr>
        <p:blipFill>
          <a:blip r:embed="rId3">
            <a:extLst/>
          </a:blip>
          <a:stretch>
            <a:fillRect/>
          </a:stretch>
        </p:blipFill>
        <p:spPr>
          <a:xfrm>
            <a:off x="8247267" y="7390246"/>
            <a:ext cx="588312" cy="588313"/>
          </a:xfrm>
          <a:prstGeom prst="rect">
            <a:avLst/>
          </a:prstGeom>
          <a:ln w="12700">
            <a:miter lim="400000"/>
          </a:ln>
        </p:spPr>
      </p:pic>
      <p:sp>
        <p:nvSpPr>
          <p:cNvPr id="647" name="Shape 647"/>
          <p:cNvSpPr/>
          <p:nvPr/>
        </p:nvSpPr>
        <p:spPr>
          <a:xfrm>
            <a:off x="6259062" y="2561921"/>
            <a:ext cx="495487"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500">
                <a:latin typeface="Rockwell Extra Bold"/>
                <a:ea typeface="Rockwell Extra Bold"/>
                <a:cs typeface="Rockwell Extra Bold"/>
                <a:sym typeface="Rockwell Extra Bold"/>
              </a:defRPr>
            </a:lvl1pPr>
          </a:lstStyle>
          <a:p>
            <a:pPr/>
            <a:r>
              <a:t>P</a:t>
            </a:r>
          </a:p>
        </p:txBody>
      </p:sp>
      <p:sp>
        <p:nvSpPr>
          <p:cNvPr id="648" name="Shape 648"/>
          <p:cNvSpPr/>
          <p:nvPr/>
        </p:nvSpPr>
        <p:spPr>
          <a:xfrm>
            <a:off x="8293680" y="3296803"/>
            <a:ext cx="495487"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500">
                <a:latin typeface="Rockwell Extra Bold"/>
                <a:ea typeface="Rockwell Extra Bold"/>
                <a:cs typeface="Rockwell Extra Bold"/>
                <a:sym typeface="Rockwell Extra Bold"/>
              </a:defRPr>
            </a:lvl1pPr>
          </a:lstStyle>
          <a:p>
            <a:pPr/>
            <a:r>
              <a:t>P</a:t>
            </a:r>
          </a:p>
        </p:txBody>
      </p:sp>
      <p:sp>
        <p:nvSpPr>
          <p:cNvPr id="649" name="Shape 649"/>
          <p:cNvSpPr/>
          <p:nvPr/>
        </p:nvSpPr>
        <p:spPr>
          <a:xfrm>
            <a:off x="6254656" y="8115856"/>
            <a:ext cx="495488"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500">
                <a:latin typeface="Rockwell Extra Bold"/>
                <a:ea typeface="Rockwell Extra Bold"/>
                <a:cs typeface="Rockwell Extra Bold"/>
                <a:sym typeface="Rockwell Extra Bold"/>
              </a:defRPr>
            </a:lvl1pPr>
          </a:lstStyle>
          <a:p>
            <a:pPr/>
            <a:r>
              <a:t>P</a:t>
            </a:r>
          </a:p>
        </p:txBody>
      </p:sp>
      <p:sp>
        <p:nvSpPr>
          <p:cNvPr id="650" name="Shape 650"/>
          <p:cNvSpPr/>
          <p:nvPr/>
        </p:nvSpPr>
        <p:spPr>
          <a:xfrm>
            <a:off x="6286329" y="7290703"/>
            <a:ext cx="432142"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500">
                <a:latin typeface="Rockwell Extra Bold"/>
                <a:ea typeface="Rockwell Extra Bold"/>
                <a:cs typeface="Rockwell Extra Bold"/>
                <a:sym typeface="Rockwell Extra Bold"/>
              </a:defRPr>
            </a:lvl1pPr>
          </a:lstStyle>
          <a:p>
            <a:pPr/>
            <a:r>
              <a:t>?</a:t>
            </a:r>
          </a:p>
        </p:txBody>
      </p:sp>
      <p:sp>
        <p:nvSpPr>
          <p:cNvPr id="651" name="Shape 651"/>
          <p:cNvSpPr/>
          <p:nvPr/>
        </p:nvSpPr>
        <p:spPr>
          <a:xfrm>
            <a:off x="6286329" y="6569380"/>
            <a:ext cx="432142"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500">
                <a:latin typeface="Rockwell Extra Bold"/>
                <a:ea typeface="Rockwell Extra Bold"/>
                <a:cs typeface="Rockwell Extra Bold"/>
                <a:sym typeface="Rockwell Extra Bold"/>
              </a:defRPr>
            </a:lvl1pPr>
          </a:lstStyle>
          <a:p>
            <a:pPr/>
            <a:r>
              <a:t>?</a:t>
            </a:r>
          </a:p>
        </p:txBody>
      </p:sp>
      <p:sp>
        <p:nvSpPr>
          <p:cNvPr id="652" name="Shape 652"/>
          <p:cNvSpPr/>
          <p:nvPr/>
        </p:nvSpPr>
        <p:spPr>
          <a:xfrm>
            <a:off x="8286040" y="5848057"/>
            <a:ext cx="495487"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500">
                <a:latin typeface="Rockwell Extra Bold"/>
                <a:ea typeface="Rockwell Extra Bold"/>
                <a:cs typeface="Rockwell Extra Bold"/>
                <a:sym typeface="Rockwell Extra Bold"/>
              </a:defRPr>
            </a:lvl1pPr>
          </a:lstStyle>
          <a:p>
            <a:pPr/>
            <a:r>
              <a:t>P</a:t>
            </a:r>
          </a:p>
        </p:txBody>
      </p:sp>
      <p:sp>
        <p:nvSpPr>
          <p:cNvPr id="653" name="Shape 653"/>
          <p:cNvSpPr/>
          <p:nvPr/>
        </p:nvSpPr>
        <p:spPr>
          <a:xfrm>
            <a:off x="10330063" y="3296803"/>
            <a:ext cx="495487"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500">
                <a:latin typeface="Rockwell Extra Bold"/>
                <a:ea typeface="Rockwell Extra Bold"/>
                <a:cs typeface="Rockwell Extra Bold"/>
                <a:sym typeface="Rockwell Extra Bold"/>
              </a:defRPr>
            </a:lvl1pPr>
          </a:lstStyle>
          <a:p>
            <a:pPr/>
            <a:r>
              <a:t>P</a:t>
            </a:r>
          </a:p>
        </p:txBody>
      </p:sp>
      <p:sp>
        <p:nvSpPr>
          <p:cNvPr id="654" name="Shape 654"/>
          <p:cNvSpPr/>
          <p:nvPr/>
        </p:nvSpPr>
        <p:spPr>
          <a:xfrm>
            <a:off x="10317423" y="5848057"/>
            <a:ext cx="495487"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500">
                <a:latin typeface="Rockwell Extra Bold"/>
                <a:ea typeface="Rockwell Extra Bold"/>
                <a:cs typeface="Rockwell Extra Bold"/>
                <a:sym typeface="Rockwell Extra Bold"/>
              </a:defRPr>
            </a:lvl1pPr>
          </a:lstStyle>
          <a:p>
            <a:pPr/>
            <a:r>
              <a:t>P</a:t>
            </a:r>
          </a:p>
        </p:txBody>
      </p:sp>
      <p:sp>
        <p:nvSpPr>
          <p:cNvPr id="655" name="Shape 655"/>
          <p:cNvSpPr/>
          <p:nvPr/>
        </p:nvSpPr>
        <p:spPr>
          <a:xfrm>
            <a:off x="10330063" y="6569380"/>
            <a:ext cx="495487"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500">
                <a:latin typeface="Rockwell Extra Bold"/>
                <a:ea typeface="Rockwell Extra Bold"/>
                <a:cs typeface="Rockwell Extra Bold"/>
                <a:sym typeface="Rockwell Extra Bold"/>
              </a:defRPr>
            </a:lvl1pPr>
          </a:lstStyle>
          <a:p>
            <a:pPr/>
            <a:r>
              <a:t>P</a:t>
            </a:r>
          </a:p>
        </p:txBody>
      </p:sp>
      <p:sp>
        <p:nvSpPr>
          <p:cNvPr id="656" name="Shape 656"/>
          <p:cNvSpPr/>
          <p:nvPr/>
        </p:nvSpPr>
        <p:spPr>
          <a:xfrm>
            <a:off x="8286040" y="8105219"/>
            <a:ext cx="495487"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500">
                <a:latin typeface="Rockwell Extra Bold"/>
                <a:ea typeface="Rockwell Extra Bold"/>
                <a:cs typeface="Rockwell Extra Bold"/>
                <a:sym typeface="Rockwell Extra Bold"/>
              </a:defRPr>
            </a:lvl1pPr>
          </a:lstStyle>
          <a:p>
            <a:pPr/>
            <a:r>
              <a:t>P</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658" name="Shape 658"/>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Illustration of Anserini Architecture</a:t>
            </a:r>
          </a:p>
        </p:txBody>
      </p:sp>
      <p:sp>
        <p:nvSpPr>
          <p:cNvPr id="659" name="Shape 659"/>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660" name="anserini.png"/>
          <p:cNvPicPr>
            <a:picLocks noChangeAspect="1"/>
          </p:cNvPicPr>
          <p:nvPr/>
        </p:nvPicPr>
        <p:blipFill>
          <a:blip r:embed="rId2">
            <a:extLst/>
          </a:blip>
          <a:stretch>
            <a:fillRect/>
          </a:stretch>
        </p:blipFill>
        <p:spPr>
          <a:xfrm>
            <a:off x="2314816" y="2267395"/>
            <a:ext cx="8375168" cy="6971410"/>
          </a:xfrm>
          <a:prstGeom prst="rect">
            <a:avLst/>
          </a:prstGeom>
          <a:ln w="12700">
            <a:miter lim="400000"/>
          </a:ln>
        </p:spPr>
      </p:pic>
      <p:sp>
        <p:nvSpPr>
          <p:cNvPr id="661" name="Shape 661"/>
          <p:cNvSpPr/>
          <p:nvPr/>
        </p:nvSpPr>
        <p:spPr>
          <a:xfrm>
            <a:off x="2699238" y="7919130"/>
            <a:ext cx="6809919" cy="1343647"/>
          </a:xfrm>
          <a:prstGeom prst="roundRect">
            <a:avLst>
              <a:gd name="adj" fmla="val 15000"/>
            </a:avLst>
          </a:prstGeom>
          <a:ln w="25400" cap="rnd">
            <a:solidFill>
              <a:srgbClr val="000000"/>
            </a:solidFill>
            <a:custDash>
              <a:ds d="100000" sp="200000"/>
            </a:custDash>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63" name="Shape 663"/>
          <p:cNvSpPr/>
          <p:nvPr>
            <p:ph type="title"/>
          </p:nvPr>
        </p:nvSpPr>
        <p:spPr>
          <a:xfrm>
            <a:off x="952500" y="-207239"/>
            <a:ext cx="11099800" cy="2159001"/>
          </a:xfrm>
          <a:prstGeom prst="rect">
            <a:avLst/>
          </a:prstGeom>
        </p:spPr>
        <p:txBody>
          <a:bodyPr/>
          <a:lstStyle>
            <a:lvl1pPr algn="l">
              <a:defRPr b="1" sz="4500">
                <a:latin typeface="Helvetica"/>
                <a:ea typeface="Helvetica"/>
                <a:cs typeface="Helvetica"/>
                <a:sym typeface="Helvetica"/>
              </a:defRPr>
            </a:lvl1pPr>
          </a:lstStyle>
          <a:p>
            <a:pPr/>
            <a:r>
              <a:t>Introducing Anserini</a:t>
            </a:r>
          </a:p>
        </p:txBody>
      </p:sp>
      <p:sp>
        <p:nvSpPr>
          <p:cNvPr id="664" name="Shape 66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665" name="pasted-image.png"/>
          <p:cNvPicPr>
            <a:picLocks noChangeAspect="1"/>
          </p:cNvPicPr>
          <p:nvPr/>
        </p:nvPicPr>
        <p:blipFill>
          <a:blip r:embed="rId2">
            <a:extLst/>
          </a:blip>
          <a:stretch>
            <a:fillRect/>
          </a:stretch>
        </p:blipFill>
        <p:spPr>
          <a:xfrm>
            <a:off x="1579340" y="1619275"/>
            <a:ext cx="1290505" cy="1290505"/>
          </a:xfrm>
          <a:prstGeom prst="rect">
            <a:avLst/>
          </a:prstGeom>
          <a:ln w="12700">
            <a:miter lim="400000"/>
          </a:ln>
        </p:spPr>
      </p:pic>
      <p:sp>
        <p:nvSpPr>
          <p:cNvPr id="666" name="Shape 666"/>
          <p:cNvSpPr/>
          <p:nvPr/>
        </p:nvSpPr>
        <p:spPr>
          <a:xfrm>
            <a:off x="3132857" y="4309110"/>
            <a:ext cx="4325846" cy="11353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lnSpc>
                <a:spcPct val="120000"/>
              </a:lnSpc>
              <a:buSzPct val="100000"/>
              <a:buChar char="•"/>
              <a:defRPr b="1">
                <a:solidFill>
                  <a:srgbClr val="A6AAA9"/>
                </a:solidFill>
                <a:latin typeface="Helvetica"/>
                <a:ea typeface="Helvetica"/>
                <a:cs typeface="Helvetica"/>
                <a:sym typeface="Helvetica"/>
              </a:defRPr>
            </a:pPr>
            <a:r>
              <a:t>​Relevance Feedback​​</a:t>
            </a:r>
          </a:p>
          <a:p>
            <a:pPr marL="228600" indent="-228600" algn="l">
              <a:lnSpc>
                <a:spcPct val="120000"/>
              </a:lnSpc>
              <a:buSzPct val="100000"/>
              <a:buChar char="•"/>
              <a:defRPr b="1">
                <a:solidFill>
                  <a:srgbClr val="A6AAA9"/>
                </a:solidFill>
                <a:latin typeface="Helvetica"/>
                <a:ea typeface="Helvetica"/>
                <a:cs typeface="Helvetica"/>
                <a:sym typeface="Helvetica"/>
              </a:defRPr>
            </a:pPr>
            <a:r>
              <a:t>etc..</a:t>
            </a:r>
          </a:p>
        </p:txBody>
      </p:sp>
      <p:sp>
        <p:nvSpPr>
          <p:cNvPr id="667" name="Shape 667"/>
          <p:cNvSpPr/>
          <p:nvPr/>
        </p:nvSpPr>
        <p:spPr>
          <a:xfrm>
            <a:off x="1341455" y="7773638"/>
            <a:ext cx="10321891" cy="1270001"/>
          </a:xfrm>
          <a:prstGeom prst="rect">
            <a:avLst/>
          </a:prstGeom>
          <a:blipFill>
            <a:blip r:embed="rId3"/>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5000">
                <a:solidFill>
                  <a:srgbClr val="FFFFFF"/>
                </a:solidFill>
                <a:latin typeface="Helvetica"/>
                <a:ea typeface="Helvetica"/>
                <a:cs typeface="Helvetica"/>
                <a:sym typeface="Helvetica"/>
              </a:defRPr>
            </a:lvl1pPr>
          </a:lstStyle>
          <a:p>
            <a:pPr/>
            <a:r>
              <a:t>Lucene</a:t>
            </a:r>
          </a:p>
        </p:txBody>
      </p:sp>
      <p:pic>
        <p:nvPicPr>
          <p:cNvPr id="668" name="pasted-image.png"/>
          <p:cNvPicPr>
            <a:picLocks noChangeAspect="1"/>
          </p:cNvPicPr>
          <p:nvPr/>
        </p:nvPicPr>
        <p:blipFill>
          <a:blip r:embed="rId4">
            <a:extLst/>
          </a:blip>
          <a:stretch>
            <a:fillRect/>
          </a:stretch>
        </p:blipFill>
        <p:spPr>
          <a:xfrm>
            <a:off x="1439476" y="6200123"/>
            <a:ext cx="1570233" cy="1570232"/>
          </a:xfrm>
          <a:prstGeom prst="rect">
            <a:avLst/>
          </a:prstGeom>
          <a:ln w="12700">
            <a:miter lim="400000"/>
          </a:ln>
        </p:spPr>
      </p:pic>
      <p:pic>
        <p:nvPicPr>
          <p:cNvPr id="669" name="pasted-image.png"/>
          <p:cNvPicPr>
            <a:picLocks noChangeAspect="1"/>
          </p:cNvPicPr>
          <p:nvPr/>
        </p:nvPicPr>
        <p:blipFill>
          <a:blip r:embed="rId5">
            <a:extLst/>
          </a:blip>
          <a:stretch>
            <a:fillRect/>
          </a:stretch>
        </p:blipFill>
        <p:spPr>
          <a:xfrm>
            <a:off x="3065145" y="7008059"/>
            <a:ext cx="734009" cy="734009"/>
          </a:xfrm>
          <a:prstGeom prst="rect">
            <a:avLst/>
          </a:prstGeom>
          <a:ln w="12700">
            <a:miter lim="400000"/>
          </a:ln>
        </p:spPr>
      </p:pic>
      <p:pic>
        <p:nvPicPr>
          <p:cNvPr id="670" name="pasted-image.png"/>
          <p:cNvPicPr>
            <a:picLocks noChangeAspect="1"/>
          </p:cNvPicPr>
          <p:nvPr/>
        </p:nvPicPr>
        <p:blipFill>
          <a:blip r:embed="rId5">
            <a:extLst/>
          </a:blip>
          <a:stretch>
            <a:fillRect/>
          </a:stretch>
        </p:blipFill>
        <p:spPr>
          <a:xfrm>
            <a:off x="3828606" y="7008059"/>
            <a:ext cx="734009" cy="734009"/>
          </a:xfrm>
          <a:prstGeom prst="rect">
            <a:avLst/>
          </a:prstGeom>
          <a:ln w="12700">
            <a:miter lim="400000"/>
          </a:ln>
        </p:spPr>
      </p:pic>
      <p:pic>
        <p:nvPicPr>
          <p:cNvPr id="671" name="pasted-image.png"/>
          <p:cNvPicPr>
            <a:picLocks noChangeAspect="1"/>
          </p:cNvPicPr>
          <p:nvPr/>
        </p:nvPicPr>
        <p:blipFill>
          <a:blip r:embed="rId5">
            <a:extLst/>
          </a:blip>
          <a:stretch>
            <a:fillRect/>
          </a:stretch>
        </p:blipFill>
        <p:spPr>
          <a:xfrm>
            <a:off x="4592067" y="7008059"/>
            <a:ext cx="734009" cy="734009"/>
          </a:xfrm>
          <a:prstGeom prst="rect">
            <a:avLst/>
          </a:prstGeom>
          <a:ln w="12700">
            <a:miter lim="400000"/>
          </a:ln>
        </p:spPr>
      </p:pic>
      <p:pic>
        <p:nvPicPr>
          <p:cNvPr id="672" name="pasted-image.png"/>
          <p:cNvPicPr>
            <a:picLocks noChangeAspect="1"/>
          </p:cNvPicPr>
          <p:nvPr/>
        </p:nvPicPr>
        <p:blipFill>
          <a:blip r:embed="rId5">
            <a:extLst/>
          </a:blip>
          <a:stretch>
            <a:fillRect/>
          </a:stretch>
        </p:blipFill>
        <p:spPr>
          <a:xfrm>
            <a:off x="5355528" y="7008059"/>
            <a:ext cx="734009" cy="734009"/>
          </a:xfrm>
          <a:prstGeom prst="rect">
            <a:avLst/>
          </a:prstGeom>
          <a:ln w="12700">
            <a:miter lim="400000"/>
          </a:ln>
        </p:spPr>
      </p:pic>
      <p:pic>
        <p:nvPicPr>
          <p:cNvPr id="673" name="pasted-image.png"/>
          <p:cNvPicPr>
            <a:picLocks noChangeAspect="1"/>
          </p:cNvPicPr>
          <p:nvPr/>
        </p:nvPicPr>
        <p:blipFill>
          <a:blip r:embed="rId5">
            <a:extLst/>
          </a:blip>
          <a:stretch>
            <a:fillRect/>
          </a:stretch>
        </p:blipFill>
        <p:spPr>
          <a:xfrm>
            <a:off x="6118989" y="7008059"/>
            <a:ext cx="734009" cy="734009"/>
          </a:xfrm>
          <a:prstGeom prst="rect">
            <a:avLst/>
          </a:prstGeom>
          <a:ln w="12700">
            <a:miter lim="400000"/>
          </a:ln>
        </p:spPr>
      </p:pic>
      <p:pic>
        <p:nvPicPr>
          <p:cNvPr id="674" name="pasted-image.png"/>
          <p:cNvPicPr>
            <a:picLocks noChangeAspect="1"/>
          </p:cNvPicPr>
          <p:nvPr/>
        </p:nvPicPr>
        <p:blipFill>
          <a:blip r:embed="rId5">
            <a:extLst/>
          </a:blip>
          <a:stretch>
            <a:fillRect/>
          </a:stretch>
        </p:blipFill>
        <p:spPr>
          <a:xfrm>
            <a:off x="6882450" y="7008059"/>
            <a:ext cx="734009" cy="734009"/>
          </a:xfrm>
          <a:prstGeom prst="rect">
            <a:avLst/>
          </a:prstGeom>
          <a:ln w="12700">
            <a:miter lim="400000"/>
          </a:ln>
        </p:spPr>
      </p:pic>
      <p:pic>
        <p:nvPicPr>
          <p:cNvPr id="675" name="pasted-image.png"/>
          <p:cNvPicPr>
            <a:picLocks noChangeAspect="1"/>
          </p:cNvPicPr>
          <p:nvPr/>
        </p:nvPicPr>
        <p:blipFill>
          <a:blip r:embed="rId5">
            <a:extLst/>
          </a:blip>
          <a:stretch>
            <a:fillRect/>
          </a:stretch>
        </p:blipFill>
        <p:spPr>
          <a:xfrm>
            <a:off x="7645911" y="7008059"/>
            <a:ext cx="734009" cy="734009"/>
          </a:xfrm>
          <a:prstGeom prst="rect">
            <a:avLst/>
          </a:prstGeom>
          <a:ln w="12700">
            <a:miter lim="400000"/>
          </a:ln>
        </p:spPr>
      </p:pic>
      <p:pic>
        <p:nvPicPr>
          <p:cNvPr id="676" name="pasted-image.png"/>
          <p:cNvPicPr>
            <a:picLocks noChangeAspect="1"/>
          </p:cNvPicPr>
          <p:nvPr/>
        </p:nvPicPr>
        <p:blipFill>
          <a:blip r:embed="rId5">
            <a:extLst/>
          </a:blip>
          <a:stretch>
            <a:fillRect/>
          </a:stretch>
        </p:blipFill>
        <p:spPr>
          <a:xfrm>
            <a:off x="8409372" y="7008059"/>
            <a:ext cx="734009" cy="734009"/>
          </a:xfrm>
          <a:prstGeom prst="rect">
            <a:avLst/>
          </a:prstGeom>
          <a:ln w="12700">
            <a:miter lim="400000"/>
          </a:ln>
        </p:spPr>
      </p:pic>
      <p:pic>
        <p:nvPicPr>
          <p:cNvPr id="677" name="pasted-image.png"/>
          <p:cNvPicPr>
            <a:picLocks noChangeAspect="1"/>
          </p:cNvPicPr>
          <p:nvPr/>
        </p:nvPicPr>
        <p:blipFill>
          <a:blip r:embed="rId5">
            <a:extLst/>
          </a:blip>
          <a:stretch>
            <a:fillRect/>
          </a:stretch>
        </p:blipFill>
        <p:spPr>
          <a:xfrm>
            <a:off x="9172833" y="7008059"/>
            <a:ext cx="734009" cy="734009"/>
          </a:xfrm>
          <a:prstGeom prst="rect">
            <a:avLst/>
          </a:prstGeom>
          <a:ln w="12700">
            <a:miter lim="400000"/>
          </a:ln>
        </p:spPr>
      </p:pic>
      <p:pic>
        <p:nvPicPr>
          <p:cNvPr id="678" name="pasted-image.png"/>
          <p:cNvPicPr>
            <a:picLocks noChangeAspect="1"/>
          </p:cNvPicPr>
          <p:nvPr/>
        </p:nvPicPr>
        <p:blipFill>
          <a:blip r:embed="rId5">
            <a:extLst/>
          </a:blip>
          <a:stretch>
            <a:fillRect/>
          </a:stretch>
        </p:blipFill>
        <p:spPr>
          <a:xfrm>
            <a:off x="9936294" y="7008059"/>
            <a:ext cx="734009" cy="734009"/>
          </a:xfrm>
          <a:prstGeom prst="rect">
            <a:avLst/>
          </a:prstGeom>
          <a:ln w="12700">
            <a:miter lim="400000"/>
          </a:ln>
        </p:spPr>
      </p:pic>
      <p:pic>
        <p:nvPicPr>
          <p:cNvPr id="679" name="pasted-image.png"/>
          <p:cNvPicPr>
            <a:picLocks noChangeAspect="1"/>
          </p:cNvPicPr>
          <p:nvPr/>
        </p:nvPicPr>
        <p:blipFill>
          <a:blip r:embed="rId5">
            <a:extLst/>
          </a:blip>
          <a:stretch>
            <a:fillRect/>
          </a:stretch>
        </p:blipFill>
        <p:spPr>
          <a:xfrm>
            <a:off x="10699755" y="7008059"/>
            <a:ext cx="734009" cy="734009"/>
          </a:xfrm>
          <a:prstGeom prst="rect">
            <a:avLst/>
          </a:prstGeom>
          <a:ln w="12700">
            <a:miter lim="400000"/>
          </a:ln>
        </p:spPr>
      </p:pic>
      <p:sp>
        <p:nvSpPr>
          <p:cNvPr id="680" name="Shape 680"/>
          <p:cNvSpPr/>
          <p:nvPr/>
        </p:nvSpPr>
        <p:spPr>
          <a:xfrm>
            <a:off x="3099402" y="1978777"/>
            <a:ext cx="478298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lnSpc>
                <a:spcPct val="200000"/>
              </a:lnSpc>
              <a:buSzPct val="100000"/>
              <a:buChar char="•"/>
              <a:defRPr b="1">
                <a:latin typeface="Helvetica"/>
                <a:ea typeface="Helvetica"/>
                <a:cs typeface="Helvetica"/>
                <a:sym typeface="Helvetica"/>
              </a:defRPr>
            </a:lvl1pPr>
          </a:lstStyle>
          <a:p>
            <a:pPr/>
            <a:r>
              <a:t>Multi-threaded indexing</a:t>
            </a:r>
          </a:p>
        </p:txBody>
      </p:sp>
      <p:pic>
        <p:nvPicPr>
          <p:cNvPr id="681" name="pasted-image.png"/>
          <p:cNvPicPr>
            <a:picLocks noChangeAspect="1"/>
          </p:cNvPicPr>
          <p:nvPr/>
        </p:nvPicPr>
        <p:blipFill>
          <a:blip r:embed="rId6">
            <a:extLst/>
          </a:blip>
          <a:stretch>
            <a:fillRect/>
          </a:stretch>
        </p:blipFill>
        <p:spPr>
          <a:xfrm>
            <a:off x="1439476" y="2553240"/>
            <a:ext cx="1570233" cy="956098"/>
          </a:xfrm>
          <a:prstGeom prst="rect">
            <a:avLst/>
          </a:prstGeom>
          <a:ln w="12700">
            <a:miter lim="400000"/>
          </a:ln>
        </p:spPr>
      </p:pic>
      <p:sp>
        <p:nvSpPr>
          <p:cNvPr id="682" name="Shape 682"/>
          <p:cNvSpPr/>
          <p:nvPr/>
        </p:nvSpPr>
        <p:spPr>
          <a:xfrm>
            <a:off x="3099402" y="2981976"/>
            <a:ext cx="950988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lnSpc>
                <a:spcPct val="200000"/>
              </a:lnSpc>
              <a:buSzPct val="100000"/>
              <a:buChar char="•"/>
              <a:defRPr b="1">
                <a:solidFill>
                  <a:srgbClr val="A6AAA9"/>
                </a:solidFill>
                <a:latin typeface="Helvetica"/>
                <a:ea typeface="Helvetica"/>
                <a:cs typeface="Helvetica"/>
                <a:sym typeface="Helvetica"/>
              </a:defRPr>
            </a:lvl1pPr>
          </a:lstStyle>
          <a:p>
            <a:pPr/>
            <a:r>
              <a:t>Streamlined TREC Adhoc/Web tracks Evaluation ​</a:t>
            </a:r>
          </a:p>
        </p:txBody>
      </p:sp>
      <p:pic>
        <p:nvPicPr>
          <p:cNvPr id="683" name="pasted-image.png"/>
          <p:cNvPicPr>
            <a:picLocks noChangeAspect="1"/>
          </p:cNvPicPr>
          <p:nvPr/>
        </p:nvPicPr>
        <p:blipFill>
          <a:blip r:embed="rId5">
            <a:extLst/>
          </a:blip>
          <a:stretch>
            <a:fillRect/>
          </a:stretch>
        </p:blipFill>
        <p:spPr>
          <a:xfrm>
            <a:off x="4180734" y="6242480"/>
            <a:ext cx="734009" cy="734009"/>
          </a:xfrm>
          <a:prstGeom prst="rect">
            <a:avLst/>
          </a:prstGeom>
          <a:ln w="12700">
            <a:miter lim="400000"/>
          </a:ln>
        </p:spPr>
      </p:pic>
      <p:pic>
        <p:nvPicPr>
          <p:cNvPr id="684" name="pasted-image.png"/>
          <p:cNvPicPr>
            <a:picLocks noChangeAspect="1"/>
          </p:cNvPicPr>
          <p:nvPr/>
        </p:nvPicPr>
        <p:blipFill>
          <a:blip r:embed="rId5">
            <a:extLst/>
          </a:blip>
          <a:stretch>
            <a:fillRect/>
          </a:stretch>
        </p:blipFill>
        <p:spPr>
          <a:xfrm>
            <a:off x="5355528" y="6242480"/>
            <a:ext cx="734009" cy="734009"/>
          </a:xfrm>
          <a:prstGeom prst="rect">
            <a:avLst/>
          </a:prstGeom>
          <a:ln w="12700">
            <a:miter lim="400000"/>
          </a:ln>
        </p:spPr>
      </p:pic>
      <p:pic>
        <p:nvPicPr>
          <p:cNvPr id="685" name="pasted-image.png"/>
          <p:cNvPicPr>
            <a:picLocks noChangeAspect="1"/>
          </p:cNvPicPr>
          <p:nvPr/>
        </p:nvPicPr>
        <p:blipFill>
          <a:blip r:embed="rId5">
            <a:extLst/>
          </a:blip>
          <a:stretch>
            <a:fillRect/>
          </a:stretch>
        </p:blipFill>
        <p:spPr>
          <a:xfrm>
            <a:off x="7023406" y="6242480"/>
            <a:ext cx="734009" cy="734009"/>
          </a:xfrm>
          <a:prstGeom prst="rect">
            <a:avLst/>
          </a:prstGeom>
          <a:ln w="12700">
            <a:miter lim="400000"/>
          </a:ln>
        </p:spPr>
      </p:pic>
      <p:pic>
        <p:nvPicPr>
          <p:cNvPr id="686" name="pasted-image.png"/>
          <p:cNvPicPr>
            <a:picLocks noChangeAspect="1"/>
          </p:cNvPicPr>
          <p:nvPr/>
        </p:nvPicPr>
        <p:blipFill>
          <a:blip r:embed="rId7">
            <a:extLst/>
          </a:blip>
          <a:stretch>
            <a:fillRect/>
          </a:stretch>
        </p:blipFill>
        <p:spPr>
          <a:xfrm>
            <a:off x="1657922" y="4310129"/>
            <a:ext cx="1133342" cy="1133342"/>
          </a:xfrm>
          <a:prstGeom prst="rect">
            <a:avLst/>
          </a:prstGeom>
          <a:ln w="12700">
            <a:miter lim="400000"/>
          </a:ln>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88" name="Shape 688"/>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Usage</a:t>
            </a:r>
          </a:p>
        </p:txBody>
      </p:sp>
      <p:sp>
        <p:nvSpPr>
          <p:cNvPr id="689" name="Shape 68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690" name="Shape 690"/>
          <p:cNvSpPr/>
          <p:nvPr/>
        </p:nvSpPr>
        <p:spPr>
          <a:xfrm>
            <a:off x="1047740" y="2066209"/>
            <a:ext cx="955698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buSzPct val="100000"/>
              <a:buChar char="•"/>
              <a:defRPr b="1">
                <a:latin typeface="Helvetica"/>
                <a:ea typeface="Helvetica"/>
                <a:cs typeface="Helvetica"/>
                <a:sym typeface="Helvetica"/>
              </a:defRPr>
            </a:lvl1pPr>
            <a:lvl2pPr>
              <a:defRPr>
                <a:latin typeface="Courier New"/>
                <a:ea typeface="Courier New"/>
                <a:cs typeface="Courier New"/>
                <a:sym typeface="Courier New"/>
              </a:defRPr>
            </a:lvl2pPr>
          </a:lstStyle>
          <a:p>
            <a:pPr/>
            <a:r>
              <a:t>Install</a:t>
            </a:r>
          </a:p>
          <a:p>
            <a:pPr lvl="1"/>
            <a:r>
              <a:t>mvn clean package appassembler:assemble</a:t>
            </a:r>
          </a:p>
        </p:txBody>
      </p:sp>
      <p:sp>
        <p:nvSpPr>
          <p:cNvPr id="691" name="Shape 691"/>
          <p:cNvSpPr/>
          <p:nvPr/>
        </p:nvSpPr>
        <p:spPr>
          <a:xfrm>
            <a:off x="1287162" y="4008489"/>
            <a:ext cx="10769748" cy="1879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800">
                <a:latin typeface="Courier New"/>
                <a:ea typeface="Courier New"/>
                <a:cs typeface="Courier New"/>
                <a:sym typeface="Courier New"/>
              </a:defRPr>
            </a:pPr>
            <a:r>
              <a:t>nohup sh target/appassembler/bin/IndexCollection </a:t>
            </a:r>
          </a:p>
          <a:p>
            <a:pPr lvl="1" algn="l">
              <a:defRPr sz="1800">
                <a:latin typeface="Courier New"/>
                <a:ea typeface="Courier New"/>
                <a:cs typeface="Courier New"/>
                <a:sym typeface="Courier New"/>
              </a:defRPr>
            </a:pPr>
            <a:r>
              <a:t>-collection TrecCollection \</a:t>
            </a:r>
          </a:p>
          <a:p>
            <a:pPr lvl="1" algn="l">
              <a:defRPr sz="1800">
                <a:latin typeface="Courier New"/>
                <a:ea typeface="Courier New"/>
                <a:cs typeface="Courier New"/>
                <a:sym typeface="Courier New"/>
              </a:defRPr>
            </a:pPr>
            <a:r>
              <a:t>-input /path/to/disk45/ \</a:t>
            </a:r>
          </a:p>
          <a:p>
            <a:pPr lvl="1" algn="l">
              <a:defRPr sz="1800">
                <a:latin typeface="Courier New"/>
                <a:ea typeface="Courier New"/>
                <a:cs typeface="Courier New"/>
                <a:sym typeface="Courier New"/>
              </a:defRPr>
            </a:pPr>
            <a:r>
              <a:t>-generator JsoupGenerator \</a:t>
            </a:r>
          </a:p>
          <a:p>
            <a:pPr lvl="1" algn="l">
              <a:defRPr sz="1800">
                <a:latin typeface="Courier New"/>
                <a:ea typeface="Courier New"/>
                <a:cs typeface="Courier New"/>
                <a:sym typeface="Courier New"/>
              </a:defRPr>
            </a:pPr>
            <a:r>
              <a:t>-index lucene-index.disk45.pos \</a:t>
            </a:r>
          </a:p>
          <a:p>
            <a:pPr lvl="1" algn="l">
              <a:defRPr sz="1800">
                <a:latin typeface="Courier New"/>
                <a:ea typeface="Courier New"/>
                <a:cs typeface="Courier New"/>
                <a:sym typeface="Courier New"/>
              </a:defRPr>
            </a:pPr>
            <a:r>
              <a:t>-threads 32 -positions -optimize &gt; log.disk45.cnt+pos &amp;</a:t>
            </a:r>
          </a:p>
        </p:txBody>
      </p:sp>
      <p:sp>
        <p:nvSpPr>
          <p:cNvPr id="692" name="Shape 692"/>
          <p:cNvSpPr/>
          <p:nvPr/>
        </p:nvSpPr>
        <p:spPr>
          <a:xfrm>
            <a:off x="1012876" y="3367549"/>
            <a:ext cx="246461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buSzPct val="100000"/>
              <a:buChar char="•"/>
              <a:defRPr b="1">
                <a:latin typeface="Helvetica"/>
                <a:ea typeface="Helvetica"/>
                <a:cs typeface="Helvetica"/>
                <a:sym typeface="Helvetica"/>
              </a:defRPr>
            </a:lvl1pPr>
          </a:lstStyle>
          <a:p>
            <a:pPr/>
            <a:r>
              <a:t>Build Index</a:t>
            </a:r>
          </a:p>
        </p:txBody>
      </p:sp>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94" name="Shape 694"/>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Performance References</a:t>
            </a:r>
          </a:p>
        </p:txBody>
      </p:sp>
      <p:sp>
        <p:nvSpPr>
          <p:cNvPr id="695" name="Shape 69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696" name="Chart 696"/>
          <p:cNvGraphicFramePr/>
          <p:nvPr/>
        </p:nvGraphicFramePr>
        <p:xfrm>
          <a:off x="753903" y="1830534"/>
          <a:ext cx="11256107" cy="6263982"/>
        </p:xfrm>
        <a:graphic xmlns:a="http://schemas.openxmlformats.org/drawingml/2006/main">
          <a:graphicData uri="http://schemas.openxmlformats.org/drawingml/2006/chart">
            <c:chart xmlns:c="http://schemas.openxmlformats.org/drawingml/2006/chart" r:id="rId2"/>
          </a:graphicData>
        </a:graphic>
      </p:graphicFrame>
      <p:sp>
        <p:nvSpPr>
          <p:cNvPr id="697" name="Shape 697"/>
          <p:cNvSpPr/>
          <p:nvPr/>
        </p:nvSpPr>
        <p:spPr>
          <a:xfrm>
            <a:off x="6808479" y="3201398"/>
            <a:ext cx="390012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1"/>
                </a:solidFill>
              </a:defRPr>
            </a:lvl1pPr>
          </a:lstStyle>
          <a:p>
            <a:pPr/>
            <a:r>
              <a:t>The Lower the Better!</a:t>
            </a:r>
          </a:p>
        </p:txBody>
      </p:sp>
      <p:sp>
        <p:nvSpPr>
          <p:cNvPr id="698" name="Shape 698"/>
          <p:cNvSpPr/>
          <p:nvPr/>
        </p:nvSpPr>
        <p:spPr>
          <a:xfrm>
            <a:off x="396776" y="8441129"/>
            <a:ext cx="11949025"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300"/>
            </a:lvl1pPr>
          </a:lstStyle>
          <a:p>
            <a:pPr/>
            <a:r>
              <a:t>dual AMD Opteron 6128 processors(2.0GHz, 8 cores) with 40GB RAM running CentOS 6.8</a:t>
            </a:r>
          </a:p>
        </p:txBody>
      </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00" name="Shape 700"/>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Performance References</a:t>
            </a:r>
          </a:p>
        </p:txBody>
      </p:sp>
      <p:sp>
        <p:nvSpPr>
          <p:cNvPr id="701" name="Shape 70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702" name="Chart 702"/>
          <p:cNvGraphicFramePr/>
          <p:nvPr/>
        </p:nvGraphicFramePr>
        <p:xfrm>
          <a:off x="725455" y="1830534"/>
          <a:ext cx="11291667" cy="6263982"/>
        </p:xfrm>
        <a:graphic xmlns:a="http://schemas.openxmlformats.org/drawingml/2006/main">
          <a:graphicData uri="http://schemas.openxmlformats.org/drawingml/2006/chart">
            <c:chart xmlns:c="http://schemas.openxmlformats.org/drawingml/2006/chart" r:id="rId2"/>
          </a:graphicData>
        </a:graphic>
      </p:graphicFrame>
      <p:sp>
        <p:nvSpPr>
          <p:cNvPr id="703" name="Shape 703"/>
          <p:cNvSpPr/>
          <p:nvPr/>
        </p:nvSpPr>
        <p:spPr>
          <a:xfrm>
            <a:off x="232574" y="8576245"/>
            <a:ext cx="12539651"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300"/>
            </a:lvl1pPr>
          </a:lstStyle>
          <a:p>
            <a:pPr/>
            <a:r>
              <a:t>dual Intel Xeon E5-2699 v4 processors(2.2GHz, 22 cores) and 1 TB RAM running Ubuntu 16.04</a:t>
            </a:r>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05" name="Shape 705"/>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Performance References</a:t>
            </a:r>
          </a:p>
        </p:txBody>
      </p:sp>
      <p:sp>
        <p:nvSpPr>
          <p:cNvPr id="706" name="Shape 70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707" name="Chart 707"/>
          <p:cNvGraphicFramePr/>
          <p:nvPr/>
        </p:nvGraphicFramePr>
        <p:xfrm>
          <a:off x="725455" y="1830534"/>
          <a:ext cx="11263473" cy="6684816"/>
        </p:xfrm>
        <a:graphic xmlns:a="http://schemas.openxmlformats.org/drawingml/2006/main">
          <a:graphicData uri="http://schemas.openxmlformats.org/drawingml/2006/chart">
            <c:chart xmlns:c="http://schemas.openxmlformats.org/drawingml/2006/chart" r:id="rId2"/>
          </a:graphicData>
        </a:graphic>
      </p:graphicFrame>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09" name="Shape 709"/>
          <p:cNvSpPr/>
          <p:nvPr>
            <p:ph type="title"/>
          </p:nvPr>
        </p:nvSpPr>
        <p:spPr>
          <a:xfrm>
            <a:off x="952500" y="-207239"/>
            <a:ext cx="11099800" cy="2159001"/>
          </a:xfrm>
          <a:prstGeom prst="rect">
            <a:avLst/>
          </a:prstGeom>
        </p:spPr>
        <p:txBody>
          <a:bodyPr/>
          <a:lstStyle>
            <a:lvl1pPr algn="l">
              <a:defRPr b="1" sz="4500">
                <a:latin typeface="Helvetica"/>
                <a:ea typeface="Helvetica"/>
                <a:cs typeface="Helvetica"/>
                <a:sym typeface="Helvetica"/>
              </a:defRPr>
            </a:lvl1pPr>
          </a:lstStyle>
          <a:p>
            <a:pPr/>
            <a:r>
              <a:t>Introducing Anserini</a:t>
            </a:r>
          </a:p>
        </p:txBody>
      </p:sp>
      <p:sp>
        <p:nvSpPr>
          <p:cNvPr id="710" name="Shape 71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711" name="pasted-image.png"/>
          <p:cNvPicPr>
            <a:picLocks noChangeAspect="1"/>
          </p:cNvPicPr>
          <p:nvPr/>
        </p:nvPicPr>
        <p:blipFill>
          <a:blip r:embed="rId2">
            <a:extLst/>
          </a:blip>
          <a:stretch>
            <a:fillRect/>
          </a:stretch>
        </p:blipFill>
        <p:spPr>
          <a:xfrm>
            <a:off x="1579340" y="1619275"/>
            <a:ext cx="1290505" cy="1290505"/>
          </a:xfrm>
          <a:prstGeom prst="rect">
            <a:avLst/>
          </a:prstGeom>
          <a:ln w="12700">
            <a:miter lim="400000"/>
          </a:ln>
        </p:spPr>
      </p:pic>
      <p:sp>
        <p:nvSpPr>
          <p:cNvPr id="712" name="Shape 712"/>
          <p:cNvSpPr/>
          <p:nvPr/>
        </p:nvSpPr>
        <p:spPr>
          <a:xfrm>
            <a:off x="3132857" y="4309110"/>
            <a:ext cx="4325846" cy="11353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lnSpc>
                <a:spcPct val="120000"/>
              </a:lnSpc>
              <a:buSzPct val="100000"/>
              <a:buChar char="•"/>
              <a:defRPr b="1">
                <a:solidFill>
                  <a:srgbClr val="A6AAA9"/>
                </a:solidFill>
                <a:latin typeface="Helvetica"/>
                <a:ea typeface="Helvetica"/>
                <a:cs typeface="Helvetica"/>
                <a:sym typeface="Helvetica"/>
              </a:defRPr>
            </a:pPr>
            <a:r>
              <a:t>​Relevance Feedback​​</a:t>
            </a:r>
          </a:p>
          <a:p>
            <a:pPr marL="228600" indent="-228600" algn="l">
              <a:lnSpc>
                <a:spcPct val="120000"/>
              </a:lnSpc>
              <a:buSzPct val="100000"/>
              <a:buChar char="•"/>
              <a:defRPr b="1">
                <a:solidFill>
                  <a:srgbClr val="A6AAA9"/>
                </a:solidFill>
                <a:latin typeface="Helvetica"/>
                <a:ea typeface="Helvetica"/>
                <a:cs typeface="Helvetica"/>
                <a:sym typeface="Helvetica"/>
              </a:defRPr>
            </a:pPr>
            <a:r>
              <a:t>etc..</a:t>
            </a:r>
          </a:p>
        </p:txBody>
      </p:sp>
      <p:sp>
        <p:nvSpPr>
          <p:cNvPr id="713" name="Shape 713"/>
          <p:cNvSpPr/>
          <p:nvPr/>
        </p:nvSpPr>
        <p:spPr>
          <a:xfrm>
            <a:off x="1341455" y="7773638"/>
            <a:ext cx="10321891" cy="1270001"/>
          </a:xfrm>
          <a:prstGeom prst="rect">
            <a:avLst/>
          </a:prstGeom>
          <a:blipFill>
            <a:blip r:embed="rId3"/>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5000">
                <a:solidFill>
                  <a:srgbClr val="FFFFFF"/>
                </a:solidFill>
                <a:latin typeface="Helvetica"/>
                <a:ea typeface="Helvetica"/>
                <a:cs typeface="Helvetica"/>
                <a:sym typeface="Helvetica"/>
              </a:defRPr>
            </a:lvl1pPr>
          </a:lstStyle>
          <a:p>
            <a:pPr/>
            <a:r>
              <a:t>Lucene</a:t>
            </a:r>
          </a:p>
        </p:txBody>
      </p:sp>
      <p:pic>
        <p:nvPicPr>
          <p:cNvPr id="714" name="pasted-image.png"/>
          <p:cNvPicPr>
            <a:picLocks noChangeAspect="1"/>
          </p:cNvPicPr>
          <p:nvPr/>
        </p:nvPicPr>
        <p:blipFill>
          <a:blip r:embed="rId4">
            <a:extLst/>
          </a:blip>
          <a:stretch>
            <a:fillRect/>
          </a:stretch>
        </p:blipFill>
        <p:spPr>
          <a:xfrm>
            <a:off x="1439476" y="6200123"/>
            <a:ext cx="1570233" cy="1570232"/>
          </a:xfrm>
          <a:prstGeom prst="rect">
            <a:avLst/>
          </a:prstGeom>
          <a:ln w="12700">
            <a:miter lim="400000"/>
          </a:ln>
        </p:spPr>
      </p:pic>
      <p:pic>
        <p:nvPicPr>
          <p:cNvPr id="715" name="pasted-image.png"/>
          <p:cNvPicPr>
            <a:picLocks noChangeAspect="1"/>
          </p:cNvPicPr>
          <p:nvPr/>
        </p:nvPicPr>
        <p:blipFill>
          <a:blip r:embed="rId5">
            <a:extLst/>
          </a:blip>
          <a:stretch>
            <a:fillRect/>
          </a:stretch>
        </p:blipFill>
        <p:spPr>
          <a:xfrm>
            <a:off x="3065145" y="7008059"/>
            <a:ext cx="734009" cy="734009"/>
          </a:xfrm>
          <a:prstGeom prst="rect">
            <a:avLst/>
          </a:prstGeom>
          <a:ln w="12700">
            <a:miter lim="400000"/>
          </a:ln>
        </p:spPr>
      </p:pic>
      <p:pic>
        <p:nvPicPr>
          <p:cNvPr id="716" name="pasted-image.png"/>
          <p:cNvPicPr>
            <a:picLocks noChangeAspect="1"/>
          </p:cNvPicPr>
          <p:nvPr/>
        </p:nvPicPr>
        <p:blipFill>
          <a:blip r:embed="rId5">
            <a:extLst/>
          </a:blip>
          <a:stretch>
            <a:fillRect/>
          </a:stretch>
        </p:blipFill>
        <p:spPr>
          <a:xfrm>
            <a:off x="3828606" y="7008059"/>
            <a:ext cx="734009" cy="734009"/>
          </a:xfrm>
          <a:prstGeom prst="rect">
            <a:avLst/>
          </a:prstGeom>
          <a:ln w="12700">
            <a:miter lim="400000"/>
          </a:ln>
        </p:spPr>
      </p:pic>
      <p:pic>
        <p:nvPicPr>
          <p:cNvPr id="717" name="pasted-image.png"/>
          <p:cNvPicPr>
            <a:picLocks noChangeAspect="1"/>
          </p:cNvPicPr>
          <p:nvPr/>
        </p:nvPicPr>
        <p:blipFill>
          <a:blip r:embed="rId5">
            <a:extLst/>
          </a:blip>
          <a:stretch>
            <a:fillRect/>
          </a:stretch>
        </p:blipFill>
        <p:spPr>
          <a:xfrm>
            <a:off x="4592067" y="7008059"/>
            <a:ext cx="734009" cy="734009"/>
          </a:xfrm>
          <a:prstGeom prst="rect">
            <a:avLst/>
          </a:prstGeom>
          <a:ln w="12700">
            <a:miter lim="400000"/>
          </a:ln>
        </p:spPr>
      </p:pic>
      <p:pic>
        <p:nvPicPr>
          <p:cNvPr id="718" name="pasted-image.png"/>
          <p:cNvPicPr>
            <a:picLocks noChangeAspect="1"/>
          </p:cNvPicPr>
          <p:nvPr/>
        </p:nvPicPr>
        <p:blipFill>
          <a:blip r:embed="rId5">
            <a:extLst/>
          </a:blip>
          <a:stretch>
            <a:fillRect/>
          </a:stretch>
        </p:blipFill>
        <p:spPr>
          <a:xfrm>
            <a:off x="5355528" y="7008059"/>
            <a:ext cx="734009" cy="734009"/>
          </a:xfrm>
          <a:prstGeom prst="rect">
            <a:avLst/>
          </a:prstGeom>
          <a:ln w="12700">
            <a:miter lim="400000"/>
          </a:ln>
        </p:spPr>
      </p:pic>
      <p:pic>
        <p:nvPicPr>
          <p:cNvPr id="719" name="pasted-image.png"/>
          <p:cNvPicPr>
            <a:picLocks noChangeAspect="1"/>
          </p:cNvPicPr>
          <p:nvPr/>
        </p:nvPicPr>
        <p:blipFill>
          <a:blip r:embed="rId5">
            <a:extLst/>
          </a:blip>
          <a:stretch>
            <a:fillRect/>
          </a:stretch>
        </p:blipFill>
        <p:spPr>
          <a:xfrm>
            <a:off x="6118989" y="7008059"/>
            <a:ext cx="734009" cy="734009"/>
          </a:xfrm>
          <a:prstGeom prst="rect">
            <a:avLst/>
          </a:prstGeom>
          <a:ln w="12700">
            <a:miter lim="400000"/>
          </a:ln>
        </p:spPr>
      </p:pic>
      <p:pic>
        <p:nvPicPr>
          <p:cNvPr id="720" name="pasted-image.png"/>
          <p:cNvPicPr>
            <a:picLocks noChangeAspect="1"/>
          </p:cNvPicPr>
          <p:nvPr/>
        </p:nvPicPr>
        <p:blipFill>
          <a:blip r:embed="rId5">
            <a:extLst/>
          </a:blip>
          <a:stretch>
            <a:fillRect/>
          </a:stretch>
        </p:blipFill>
        <p:spPr>
          <a:xfrm>
            <a:off x="6882450" y="7008059"/>
            <a:ext cx="734009" cy="734009"/>
          </a:xfrm>
          <a:prstGeom prst="rect">
            <a:avLst/>
          </a:prstGeom>
          <a:ln w="12700">
            <a:miter lim="400000"/>
          </a:ln>
        </p:spPr>
      </p:pic>
      <p:pic>
        <p:nvPicPr>
          <p:cNvPr id="721" name="pasted-image.png"/>
          <p:cNvPicPr>
            <a:picLocks noChangeAspect="1"/>
          </p:cNvPicPr>
          <p:nvPr/>
        </p:nvPicPr>
        <p:blipFill>
          <a:blip r:embed="rId5">
            <a:extLst/>
          </a:blip>
          <a:stretch>
            <a:fillRect/>
          </a:stretch>
        </p:blipFill>
        <p:spPr>
          <a:xfrm>
            <a:off x="7645911" y="7008059"/>
            <a:ext cx="734009" cy="734009"/>
          </a:xfrm>
          <a:prstGeom prst="rect">
            <a:avLst/>
          </a:prstGeom>
          <a:ln w="12700">
            <a:miter lim="400000"/>
          </a:ln>
        </p:spPr>
      </p:pic>
      <p:pic>
        <p:nvPicPr>
          <p:cNvPr id="722" name="pasted-image.png"/>
          <p:cNvPicPr>
            <a:picLocks noChangeAspect="1"/>
          </p:cNvPicPr>
          <p:nvPr/>
        </p:nvPicPr>
        <p:blipFill>
          <a:blip r:embed="rId5">
            <a:extLst/>
          </a:blip>
          <a:stretch>
            <a:fillRect/>
          </a:stretch>
        </p:blipFill>
        <p:spPr>
          <a:xfrm>
            <a:off x="8409372" y="7008059"/>
            <a:ext cx="734009" cy="734009"/>
          </a:xfrm>
          <a:prstGeom prst="rect">
            <a:avLst/>
          </a:prstGeom>
          <a:ln w="12700">
            <a:miter lim="400000"/>
          </a:ln>
        </p:spPr>
      </p:pic>
      <p:pic>
        <p:nvPicPr>
          <p:cNvPr id="723" name="pasted-image.png"/>
          <p:cNvPicPr>
            <a:picLocks noChangeAspect="1"/>
          </p:cNvPicPr>
          <p:nvPr/>
        </p:nvPicPr>
        <p:blipFill>
          <a:blip r:embed="rId5">
            <a:extLst/>
          </a:blip>
          <a:stretch>
            <a:fillRect/>
          </a:stretch>
        </p:blipFill>
        <p:spPr>
          <a:xfrm>
            <a:off x="9172833" y="7008059"/>
            <a:ext cx="734009" cy="734009"/>
          </a:xfrm>
          <a:prstGeom prst="rect">
            <a:avLst/>
          </a:prstGeom>
          <a:ln w="12700">
            <a:miter lim="400000"/>
          </a:ln>
        </p:spPr>
      </p:pic>
      <p:pic>
        <p:nvPicPr>
          <p:cNvPr id="724" name="pasted-image.png"/>
          <p:cNvPicPr>
            <a:picLocks noChangeAspect="1"/>
          </p:cNvPicPr>
          <p:nvPr/>
        </p:nvPicPr>
        <p:blipFill>
          <a:blip r:embed="rId5">
            <a:extLst/>
          </a:blip>
          <a:stretch>
            <a:fillRect/>
          </a:stretch>
        </p:blipFill>
        <p:spPr>
          <a:xfrm>
            <a:off x="9936294" y="7008059"/>
            <a:ext cx="734009" cy="734009"/>
          </a:xfrm>
          <a:prstGeom prst="rect">
            <a:avLst/>
          </a:prstGeom>
          <a:ln w="12700">
            <a:miter lim="400000"/>
          </a:ln>
        </p:spPr>
      </p:pic>
      <p:pic>
        <p:nvPicPr>
          <p:cNvPr id="725" name="pasted-image.png"/>
          <p:cNvPicPr>
            <a:picLocks noChangeAspect="1"/>
          </p:cNvPicPr>
          <p:nvPr/>
        </p:nvPicPr>
        <p:blipFill>
          <a:blip r:embed="rId5">
            <a:extLst/>
          </a:blip>
          <a:stretch>
            <a:fillRect/>
          </a:stretch>
        </p:blipFill>
        <p:spPr>
          <a:xfrm>
            <a:off x="10699755" y="7008059"/>
            <a:ext cx="734009" cy="734009"/>
          </a:xfrm>
          <a:prstGeom prst="rect">
            <a:avLst/>
          </a:prstGeom>
          <a:ln w="12700">
            <a:miter lim="400000"/>
          </a:ln>
        </p:spPr>
      </p:pic>
      <p:sp>
        <p:nvSpPr>
          <p:cNvPr id="726" name="Shape 726"/>
          <p:cNvSpPr/>
          <p:nvPr/>
        </p:nvSpPr>
        <p:spPr>
          <a:xfrm>
            <a:off x="3099402" y="1978777"/>
            <a:ext cx="478298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lnSpc>
                <a:spcPct val="200000"/>
              </a:lnSpc>
              <a:buSzPct val="100000"/>
              <a:buChar char="•"/>
              <a:defRPr b="1">
                <a:solidFill>
                  <a:srgbClr val="A6AAA9"/>
                </a:solidFill>
                <a:latin typeface="Helvetica"/>
                <a:ea typeface="Helvetica"/>
                <a:cs typeface="Helvetica"/>
                <a:sym typeface="Helvetica"/>
              </a:defRPr>
            </a:lvl1pPr>
          </a:lstStyle>
          <a:p>
            <a:pPr/>
            <a:r>
              <a:t>Multi-threaded indexing</a:t>
            </a:r>
          </a:p>
        </p:txBody>
      </p:sp>
      <p:pic>
        <p:nvPicPr>
          <p:cNvPr id="727" name="pasted-image.png"/>
          <p:cNvPicPr>
            <a:picLocks noChangeAspect="1"/>
          </p:cNvPicPr>
          <p:nvPr/>
        </p:nvPicPr>
        <p:blipFill>
          <a:blip r:embed="rId6">
            <a:extLst/>
          </a:blip>
          <a:stretch>
            <a:fillRect/>
          </a:stretch>
        </p:blipFill>
        <p:spPr>
          <a:xfrm>
            <a:off x="1439476" y="2553240"/>
            <a:ext cx="1570233" cy="956098"/>
          </a:xfrm>
          <a:prstGeom prst="rect">
            <a:avLst/>
          </a:prstGeom>
          <a:ln w="12700">
            <a:miter lim="400000"/>
          </a:ln>
        </p:spPr>
      </p:pic>
      <p:sp>
        <p:nvSpPr>
          <p:cNvPr id="728" name="Shape 728"/>
          <p:cNvSpPr/>
          <p:nvPr/>
        </p:nvSpPr>
        <p:spPr>
          <a:xfrm>
            <a:off x="3099402" y="2981976"/>
            <a:ext cx="950988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lnSpc>
                <a:spcPct val="200000"/>
              </a:lnSpc>
              <a:buSzPct val="100000"/>
              <a:buChar char="•"/>
              <a:defRPr b="1">
                <a:latin typeface="Helvetica"/>
                <a:ea typeface="Helvetica"/>
                <a:cs typeface="Helvetica"/>
                <a:sym typeface="Helvetica"/>
              </a:defRPr>
            </a:lvl1pPr>
          </a:lstStyle>
          <a:p>
            <a:pPr/>
            <a:r>
              <a:t>Streamlined TREC Adhoc/Web tracks Evaluation ​</a:t>
            </a:r>
          </a:p>
        </p:txBody>
      </p:sp>
      <p:pic>
        <p:nvPicPr>
          <p:cNvPr id="729" name="pasted-image.png"/>
          <p:cNvPicPr>
            <a:picLocks noChangeAspect="1"/>
          </p:cNvPicPr>
          <p:nvPr/>
        </p:nvPicPr>
        <p:blipFill>
          <a:blip r:embed="rId5">
            <a:extLst/>
          </a:blip>
          <a:stretch>
            <a:fillRect/>
          </a:stretch>
        </p:blipFill>
        <p:spPr>
          <a:xfrm>
            <a:off x="4180734" y="6242480"/>
            <a:ext cx="734009" cy="734009"/>
          </a:xfrm>
          <a:prstGeom prst="rect">
            <a:avLst/>
          </a:prstGeom>
          <a:ln w="12700">
            <a:miter lim="400000"/>
          </a:ln>
        </p:spPr>
      </p:pic>
      <p:pic>
        <p:nvPicPr>
          <p:cNvPr id="730" name="pasted-image.png"/>
          <p:cNvPicPr>
            <a:picLocks noChangeAspect="1"/>
          </p:cNvPicPr>
          <p:nvPr/>
        </p:nvPicPr>
        <p:blipFill>
          <a:blip r:embed="rId5">
            <a:extLst/>
          </a:blip>
          <a:stretch>
            <a:fillRect/>
          </a:stretch>
        </p:blipFill>
        <p:spPr>
          <a:xfrm>
            <a:off x="5355528" y="6242480"/>
            <a:ext cx="734009" cy="734009"/>
          </a:xfrm>
          <a:prstGeom prst="rect">
            <a:avLst/>
          </a:prstGeom>
          <a:ln w="12700">
            <a:miter lim="400000"/>
          </a:ln>
        </p:spPr>
      </p:pic>
      <p:pic>
        <p:nvPicPr>
          <p:cNvPr id="731" name="pasted-image.png"/>
          <p:cNvPicPr>
            <a:picLocks noChangeAspect="1"/>
          </p:cNvPicPr>
          <p:nvPr/>
        </p:nvPicPr>
        <p:blipFill>
          <a:blip r:embed="rId5">
            <a:extLst/>
          </a:blip>
          <a:stretch>
            <a:fillRect/>
          </a:stretch>
        </p:blipFill>
        <p:spPr>
          <a:xfrm>
            <a:off x="7023406" y="6242480"/>
            <a:ext cx="734009" cy="734009"/>
          </a:xfrm>
          <a:prstGeom prst="rect">
            <a:avLst/>
          </a:prstGeom>
          <a:ln w="12700">
            <a:miter lim="400000"/>
          </a:ln>
        </p:spPr>
      </p:pic>
      <p:pic>
        <p:nvPicPr>
          <p:cNvPr id="732" name="pasted-image.png"/>
          <p:cNvPicPr>
            <a:picLocks noChangeAspect="1"/>
          </p:cNvPicPr>
          <p:nvPr/>
        </p:nvPicPr>
        <p:blipFill>
          <a:blip r:embed="rId7">
            <a:extLst/>
          </a:blip>
          <a:stretch>
            <a:fillRect/>
          </a:stretch>
        </p:blipFill>
        <p:spPr>
          <a:xfrm>
            <a:off x="1657922" y="4310129"/>
            <a:ext cx="1133342" cy="1133342"/>
          </a:xfrm>
          <a:prstGeom prst="rect">
            <a:avLst/>
          </a:prstGeom>
          <a:ln w="12700">
            <a:miter lim="400000"/>
          </a:ln>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34" name="Shape 734"/>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Usage</a:t>
            </a:r>
          </a:p>
        </p:txBody>
      </p:sp>
      <p:sp>
        <p:nvSpPr>
          <p:cNvPr id="735" name="Shape 73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736" name="Shape 736"/>
          <p:cNvSpPr/>
          <p:nvPr/>
        </p:nvSpPr>
        <p:spPr>
          <a:xfrm>
            <a:off x="1141983" y="2947458"/>
            <a:ext cx="11367344" cy="2006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200">
                <a:latin typeface="Courier New"/>
                <a:ea typeface="Courier New"/>
                <a:cs typeface="Courier New"/>
                <a:sym typeface="Courier New"/>
              </a:defRPr>
            </a:pPr>
            <a:r>
              <a:t>sh target/appassembler/bin/SearchWebCollection </a:t>
            </a:r>
          </a:p>
          <a:p>
            <a:pPr algn="l">
              <a:defRPr sz="2200">
                <a:latin typeface="Courier New"/>
                <a:ea typeface="Courier New"/>
                <a:cs typeface="Courier New"/>
                <a:sym typeface="Courier New"/>
              </a:defRPr>
            </a:pPr>
            <a:r>
              <a:t>  -topicreader Trec \</a:t>
            </a:r>
          </a:p>
          <a:p>
            <a:pPr algn="l">
              <a:defRPr sz="2200">
                <a:latin typeface="Courier New"/>
                <a:ea typeface="Courier New"/>
                <a:cs typeface="Courier New"/>
                <a:sym typeface="Courier New"/>
              </a:defRPr>
            </a:pPr>
            <a:r>
              <a:t>  -index lucene-index.disk45.pos -bm25 \</a:t>
            </a:r>
          </a:p>
          <a:p>
            <a:pPr algn="l">
              <a:defRPr sz="2200">
                <a:latin typeface="Courier New"/>
                <a:ea typeface="Courier New"/>
                <a:cs typeface="Courier New"/>
                <a:sym typeface="Courier New"/>
              </a:defRPr>
            </a:pPr>
            <a:r>
              <a:t>  -topics topics.robust04.301-450.601-700.txt \</a:t>
            </a:r>
          </a:p>
          <a:p>
            <a:pPr algn="l">
              <a:defRPr sz="2200">
                <a:latin typeface="Courier New"/>
                <a:ea typeface="Courier New"/>
                <a:cs typeface="Courier New"/>
                <a:sym typeface="Courier New"/>
              </a:defRPr>
            </a:pPr>
            <a:r>
              <a:t>  -output run.disk45.301-450.601-700.bm25.txt</a:t>
            </a:r>
          </a:p>
        </p:txBody>
      </p:sp>
      <p:sp>
        <p:nvSpPr>
          <p:cNvPr id="737" name="Shape 737"/>
          <p:cNvSpPr/>
          <p:nvPr/>
        </p:nvSpPr>
        <p:spPr>
          <a:xfrm>
            <a:off x="894089" y="2365910"/>
            <a:ext cx="200613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buSzPct val="100000"/>
              <a:buChar char="•"/>
              <a:defRPr b="1">
                <a:latin typeface="Helvetica"/>
                <a:ea typeface="Helvetica"/>
                <a:cs typeface="Helvetica"/>
                <a:sym typeface="Helvetica"/>
              </a:defRPr>
            </a:lvl1pPr>
          </a:lstStyle>
          <a:p>
            <a:pPr/>
            <a:r>
              <a:t>Retrieval</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08" name="Shape 20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09" name="pasted-image-filtered.png"/>
          <p:cNvPicPr>
            <a:picLocks noChangeAspect="1"/>
          </p:cNvPicPr>
          <p:nvPr/>
        </p:nvPicPr>
        <p:blipFill>
          <a:blip r:embed="rId2">
            <a:extLst/>
          </a:blip>
          <a:stretch>
            <a:fillRect/>
          </a:stretch>
        </p:blipFill>
        <p:spPr>
          <a:xfrm>
            <a:off x="1389453" y="2083794"/>
            <a:ext cx="1765679" cy="1431400"/>
          </a:xfrm>
          <a:prstGeom prst="rect">
            <a:avLst/>
          </a:prstGeom>
          <a:ln w="12700">
            <a:miter lim="400000"/>
          </a:ln>
        </p:spPr>
      </p:pic>
      <p:pic>
        <p:nvPicPr>
          <p:cNvPr id="210" name="pasted-image.png"/>
          <p:cNvPicPr>
            <a:picLocks noChangeAspect="1"/>
          </p:cNvPicPr>
          <p:nvPr/>
        </p:nvPicPr>
        <p:blipFill>
          <a:blip r:embed="rId3">
            <a:extLst/>
          </a:blip>
          <a:stretch>
            <a:fillRect/>
          </a:stretch>
        </p:blipFill>
        <p:spPr>
          <a:xfrm>
            <a:off x="1329202" y="1959477"/>
            <a:ext cx="585266" cy="585266"/>
          </a:xfrm>
          <a:prstGeom prst="rect">
            <a:avLst/>
          </a:prstGeom>
          <a:ln w="12700">
            <a:miter lim="400000"/>
          </a:ln>
        </p:spPr>
      </p:pic>
      <p:sp>
        <p:nvSpPr>
          <p:cNvPr id="211" name="Shape 211"/>
          <p:cNvSpPr/>
          <p:nvPr/>
        </p:nvSpPr>
        <p:spPr>
          <a:xfrm>
            <a:off x="1058511" y="748690"/>
            <a:ext cx="236731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Contextual </a:t>
            </a:r>
          </a:p>
          <a:p>
            <a:pPr>
              <a:defRPr b="1">
                <a:latin typeface="Helvetica"/>
                <a:ea typeface="Helvetica"/>
                <a:cs typeface="Helvetica"/>
                <a:sym typeface="Helvetica"/>
              </a:defRPr>
            </a:pPr>
            <a:r>
              <a:t>Suggestion</a:t>
            </a:r>
          </a:p>
        </p:txBody>
      </p:sp>
      <p:sp>
        <p:nvSpPr>
          <p:cNvPr id="212" name="Shape 212"/>
          <p:cNvSpPr/>
          <p:nvPr/>
        </p:nvSpPr>
        <p:spPr>
          <a:xfrm flipV="1">
            <a:off x="4028874"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13" name="Shape 213"/>
          <p:cNvSpPr/>
          <p:nvPr/>
        </p:nvSpPr>
        <p:spPr>
          <a:xfrm flipV="1">
            <a:off x="8544125"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14" name="Shape 214"/>
          <p:cNvSpPr/>
          <p:nvPr/>
        </p:nvSpPr>
        <p:spPr>
          <a:xfrm>
            <a:off x="4402816" y="748690"/>
            <a:ext cx="3767368"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Unified Evaluation </a:t>
            </a:r>
          </a:p>
          <a:p>
            <a:pPr>
              <a:defRPr b="1">
                <a:latin typeface="Helvetica"/>
                <a:ea typeface="Helvetica"/>
                <a:cs typeface="Helvetica"/>
                <a:sym typeface="Helvetica"/>
              </a:defRPr>
            </a:pPr>
            <a:r>
              <a:t>System</a:t>
            </a:r>
          </a:p>
        </p:txBody>
      </p:sp>
      <p:pic>
        <p:nvPicPr>
          <p:cNvPr id="215" name="pasted-image-filtered.png"/>
          <p:cNvPicPr>
            <a:picLocks noChangeAspect="1"/>
          </p:cNvPicPr>
          <p:nvPr/>
        </p:nvPicPr>
        <p:blipFill>
          <a:blip r:embed="rId4">
            <a:extLst/>
          </a:blip>
          <a:stretch>
            <a:fillRect/>
          </a:stretch>
        </p:blipFill>
        <p:spPr>
          <a:xfrm>
            <a:off x="5437157" y="2190177"/>
            <a:ext cx="1175625" cy="773954"/>
          </a:xfrm>
          <a:prstGeom prst="rect">
            <a:avLst/>
          </a:prstGeom>
          <a:ln w="12700">
            <a:miter lim="400000"/>
          </a:ln>
        </p:spPr>
      </p:pic>
      <p:pic>
        <p:nvPicPr>
          <p:cNvPr id="216" name="pasted-image.png"/>
          <p:cNvPicPr>
            <a:picLocks noChangeAspect="1"/>
          </p:cNvPicPr>
          <p:nvPr/>
        </p:nvPicPr>
        <p:blipFill>
          <a:blip r:embed="rId5">
            <a:extLst/>
          </a:blip>
          <a:stretch>
            <a:fillRect/>
          </a:stretch>
        </p:blipFill>
        <p:spPr>
          <a:xfrm>
            <a:off x="6422441" y="2401847"/>
            <a:ext cx="1175626" cy="1175625"/>
          </a:xfrm>
          <a:prstGeom prst="rect">
            <a:avLst/>
          </a:prstGeom>
          <a:ln w="12700">
            <a:miter lim="400000"/>
          </a:ln>
        </p:spPr>
      </p:pic>
      <p:graphicFrame>
        <p:nvGraphicFramePr>
          <p:cNvPr id="217" name="Chart 217"/>
          <p:cNvGraphicFramePr/>
          <p:nvPr/>
        </p:nvGraphicFramePr>
        <p:xfrm>
          <a:off x="8919371" y="1944095"/>
          <a:ext cx="2943572" cy="1818748"/>
        </p:xfrm>
        <a:graphic xmlns:a="http://schemas.openxmlformats.org/drawingml/2006/main">
          <a:graphicData uri="http://schemas.openxmlformats.org/drawingml/2006/chart">
            <c:chart xmlns:c="http://schemas.openxmlformats.org/drawingml/2006/chart" r:id="rId6"/>
          </a:graphicData>
        </a:graphic>
      </p:graphicFrame>
      <p:sp>
        <p:nvSpPr>
          <p:cNvPr id="218" name="Shape 218"/>
          <p:cNvSpPr/>
          <p:nvPr/>
        </p:nvSpPr>
        <p:spPr>
          <a:xfrm>
            <a:off x="5140340" y="3848099"/>
            <a:ext cx="2241520"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Context</a:t>
            </a:r>
          </a:p>
        </p:txBody>
      </p:sp>
      <p:sp>
        <p:nvSpPr>
          <p:cNvPr id="219" name="Shape 219"/>
          <p:cNvSpPr/>
          <p:nvPr/>
        </p:nvSpPr>
        <p:spPr>
          <a:xfrm>
            <a:off x="1093650" y="4241800"/>
            <a:ext cx="3767368" cy="0"/>
          </a:xfrm>
          <a:prstGeom prst="line">
            <a:avLst/>
          </a:prstGeom>
          <a:ln w="50800">
            <a:solidFill>
              <a:srgbClr val="000000"/>
            </a:solidFill>
            <a:miter lim="400000"/>
          </a:ln>
        </p:spPr>
        <p:txBody>
          <a:bodyPr lIns="50800" tIns="50800" rIns="50800" bIns="50800" anchor="ctr"/>
          <a:lstStyle/>
          <a:p>
            <a:pPr>
              <a:defRPr sz="2400"/>
            </a:pPr>
          </a:p>
        </p:txBody>
      </p:sp>
      <p:sp>
        <p:nvSpPr>
          <p:cNvPr id="220" name="Shape 220"/>
          <p:cNvSpPr/>
          <p:nvPr/>
        </p:nvSpPr>
        <p:spPr>
          <a:xfrm>
            <a:off x="7661182" y="4241800"/>
            <a:ext cx="4249969" cy="0"/>
          </a:xfrm>
          <a:prstGeom prst="line">
            <a:avLst/>
          </a:prstGeom>
          <a:ln w="50800">
            <a:solidFill>
              <a:srgbClr val="000000"/>
            </a:solidFill>
            <a:miter lim="400000"/>
          </a:ln>
        </p:spPr>
        <p:txBody>
          <a:bodyPr lIns="50800" tIns="50800" rIns="50800" bIns="50800" anchor="ctr"/>
          <a:lstStyle/>
          <a:p>
            <a:pPr>
              <a:defRPr sz="2400"/>
            </a:pPr>
          </a:p>
        </p:txBody>
      </p:sp>
      <p:sp>
        <p:nvSpPr>
          <p:cNvPr id="221" name="Shape 221"/>
          <p:cNvSpPr/>
          <p:nvPr/>
        </p:nvSpPr>
        <p:spPr>
          <a:xfrm flipV="1">
            <a:off x="8544125" y="4449772"/>
            <a:ext cx="1" cy="18089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22" name="Shape 222"/>
          <p:cNvSpPr/>
          <p:nvPr/>
        </p:nvSpPr>
        <p:spPr>
          <a:xfrm flipV="1">
            <a:off x="4028874" y="4449773"/>
            <a:ext cx="1" cy="18089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23" name="Shape 223"/>
          <p:cNvSpPr/>
          <p:nvPr/>
        </p:nvSpPr>
        <p:spPr>
          <a:xfrm>
            <a:off x="4621282" y="5201852"/>
            <a:ext cx="333043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Evaluation System</a:t>
            </a:r>
          </a:p>
        </p:txBody>
      </p:sp>
      <p:sp>
        <p:nvSpPr>
          <p:cNvPr id="224" name="Shape 224"/>
          <p:cNvSpPr/>
          <p:nvPr/>
        </p:nvSpPr>
        <p:spPr>
          <a:xfrm>
            <a:off x="9038011" y="5201852"/>
            <a:ext cx="295839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Ranking Signals</a:t>
            </a:r>
          </a:p>
        </p:txBody>
      </p:sp>
      <p:sp>
        <p:nvSpPr>
          <p:cNvPr id="225" name="Shape 225"/>
          <p:cNvSpPr/>
          <p:nvPr/>
        </p:nvSpPr>
        <p:spPr>
          <a:xfrm>
            <a:off x="683452" y="4966902"/>
            <a:ext cx="317768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Geo &amp; Temporal </a:t>
            </a:r>
          </a:p>
          <a:p>
            <a:pPr/>
            <a:r>
              <a:t>Info</a:t>
            </a:r>
          </a:p>
        </p:txBody>
      </p:sp>
      <p:sp>
        <p:nvSpPr>
          <p:cNvPr id="226" name="Shape 226"/>
          <p:cNvSpPr/>
          <p:nvPr/>
        </p:nvSpPr>
        <p:spPr>
          <a:xfrm>
            <a:off x="3906927" y="6441304"/>
            <a:ext cx="4708346"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From the View of</a:t>
            </a:r>
          </a:p>
        </p:txBody>
      </p:sp>
      <p:sp>
        <p:nvSpPr>
          <p:cNvPr id="227" name="Shape 227"/>
          <p:cNvSpPr/>
          <p:nvPr/>
        </p:nvSpPr>
        <p:spPr>
          <a:xfrm>
            <a:off x="1093650" y="6835004"/>
            <a:ext cx="2557386" cy="1"/>
          </a:xfrm>
          <a:prstGeom prst="line">
            <a:avLst/>
          </a:prstGeom>
          <a:ln w="50800">
            <a:solidFill>
              <a:srgbClr val="000000"/>
            </a:solidFill>
            <a:miter lim="400000"/>
          </a:ln>
        </p:spPr>
        <p:txBody>
          <a:bodyPr lIns="50800" tIns="50800" rIns="50800" bIns="50800" anchor="ctr"/>
          <a:lstStyle/>
          <a:p>
            <a:pPr>
              <a:defRPr sz="2400"/>
            </a:pPr>
          </a:p>
        </p:txBody>
      </p:sp>
      <p:sp>
        <p:nvSpPr>
          <p:cNvPr id="228" name="Shape 228"/>
          <p:cNvSpPr/>
          <p:nvPr/>
        </p:nvSpPr>
        <p:spPr>
          <a:xfrm>
            <a:off x="8871163" y="6835004"/>
            <a:ext cx="3039987" cy="1"/>
          </a:xfrm>
          <a:prstGeom prst="line">
            <a:avLst/>
          </a:prstGeom>
          <a:ln w="50800">
            <a:solidFill>
              <a:srgbClr val="000000"/>
            </a:solidFill>
            <a:miter lim="400000"/>
          </a:ln>
        </p:spPr>
        <p:txBody>
          <a:bodyPr lIns="50800" tIns="50800" rIns="50800" bIns="50800" anchor="ctr"/>
          <a:lstStyle/>
          <a:p>
            <a:pPr>
              <a:defRPr sz="2400"/>
            </a:pPr>
          </a:p>
        </p:txBody>
      </p:sp>
      <p:sp>
        <p:nvSpPr>
          <p:cNvPr id="229" name="Shape 229"/>
          <p:cNvSpPr/>
          <p:nvPr/>
        </p:nvSpPr>
        <p:spPr>
          <a:xfrm flipV="1">
            <a:off x="8541499" y="7360747"/>
            <a:ext cx="1" cy="169975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30" name="Shape 230"/>
          <p:cNvSpPr/>
          <p:nvPr/>
        </p:nvSpPr>
        <p:spPr>
          <a:xfrm flipV="1">
            <a:off x="4026247" y="7355658"/>
            <a:ext cx="1" cy="1699749"/>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31" name="Shape 231"/>
          <p:cNvSpPr/>
          <p:nvPr/>
        </p:nvSpPr>
        <p:spPr>
          <a:xfrm>
            <a:off x="5307827" y="7896927"/>
            <a:ext cx="195209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Evaluators</a:t>
            </a:r>
          </a:p>
        </p:txBody>
      </p:sp>
      <p:sp>
        <p:nvSpPr>
          <p:cNvPr id="232" name="Shape 232"/>
          <p:cNvSpPr/>
          <p:nvPr/>
        </p:nvSpPr>
        <p:spPr>
          <a:xfrm>
            <a:off x="9035384" y="7896927"/>
            <a:ext cx="295839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Ranking Models</a:t>
            </a:r>
          </a:p>
        </p:txBody>
      </p:sp>
      <p:sp>
        <p:nvSpPr>
          <p:cNvPr id="233" name="Shape 233"/>
          <p:cNvSpPr/>
          <p:nvPr/>
        </p:nvSpPr>
        <p:spPr>
          <a:xfrm>
            <a:off x="1698540" y="7896927"/>
            <a:ext cx="114225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Users</a:t>
            </a:r>
          </a:p>
        </p:txBody>
      </p:sp>
      <p:sp>
        <p:nvSpPr>
          <p:cNvPr id="234" name="Shape 234"/>
          <p:cNvSpPr/>
          <p:nvPr/>
        </p:nvSpPr>
        <p:spPr>
          <a:xfrm>
            <a:off x="9147178" y="748690"/>
            <a:ext cx="2740057"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Performance </a:t>
            </a:r>
          </a:p>
          <a:p>
            <a:pPr>
              <a:defRPr b="1">
                <a:latin typeface="Helvetica"/>
                <a:ea typeface="Helvetica"/>
                <a:cs typeface="Helvetica"/>
                <a:sym typeface="Helvetica"/>
              </a:defRPr>
            </a:pPr>
            <a:r>
              <a:t>Upper Bound</a:t>
            </a:r>
          </a:p>
        </p:txBody>
      </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39" name="Shape 739"/>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Usage</a:t>
            </a:r>
          </a:p>
        </p:txBody>
      </p:sp>
      <p:sp>
        <p:nvSpPr>
          <p:cNvPr id="740" name="Shape 74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741" name="Shape 741"/>
          <p:cNvSpPr/>
          <p:nvPr/>
        </p:nvSpPr>
        <p:spPr>
          <a:xfrm>
            <a:off x="1141983" y="2953808"/>
            <a:ext cx="11367344" cy="2324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200">
                <a:latin typeface="Courier New"/>
                <a:ea typeface="Courier New"/>
                <a:cs typeface="Courier New"/>
                <a:sym typeface="Courier New"/>
              </a:defRPr>
            </a:pPr>
            <a:r>
              <a:t>sh target/appassembler/bin/SearchWebCollection </a:t>
            </a:r>
          </a:p>
          <a:p>
            <a:pPr algn="l">
              <a:defRPr sz="2200">
                <a:latin typeface="Courier New"/>
                <a:ea typeface="Courier New"/>
                <a:cs typeface="Courier New"/>
                <a:sym typeface="Courier New"/>
              </a:defRPr>
            </a:pPr>
            <a:r>
              <a:t>  -topicreader Trec \</a:t>
            </a:r>
          </a:p>
          <a:p>
            <a:pPr algn="l">
              <a:defRPr sz="2200">
                <a:latin typeface="Courier New"/>
                <a:ea typeface="Courier New"/>
                <a:cs typeface="Courier New"/>
                <a:sym typeface="Courier New"/>
              </a:defRPr>
            </a:pPr>
            <a:r>
              <a:t>  -index lucene-index.disk45.pos -bm25 \</a:t>
            </a:r>
          </a:p>
          <a:p>
            <a:pPr algn="l">
              <a:defRPr sz="2200">
                <a:latin typeface="Courier New"/>
                <a:ea typeface="Courier New"/>
                <a:cs typeface="Courier New"/>
                <a:sym typeface="Courier New"/>
              </a:defRPr>
            </a:pPr>
            <a:r>
              <a:t>  -topics topics.robust04.301-450.601-700.txt \</a:t>
            </a:r>
          </a:p>
          <a:p>
            <a:pPr algn="l">
              <a:defRPr sz="2200">
                <a:latin typeface="Courier New"/>
                <a:ea typeface="Courier New"/>
                <a:cs typeface="Courier New"/>
                <a:sym typeface="Courier New"/>
              </a:defRPr>
            </a:pPr>
            <a:r>
              <a:t>  -output run.disk45.301-450.601-700.bm25.txt \</a:t>
            </a:r>
          </a:p>
          <a:p>
            <a:pPr algn="l">
              <a:defRPr sz="2200">
                <a:latin typeface="Courier New"/>
                <a:ea typeface="Courier New"/>
                <a:cs typeface="Courier New"/>
                <a:sym typeface="Courier New"/>
              </a:defRPr>
            </a:pPr>
            <a:r>
              <a:t>  -eval eval.disk45.301-450.601-700.txt</a:t>
            </a:r>
          </a:p>
        </p:txBody>
      </p:sp>
      <p:sp>
        <p:nvSpPr>
          <p:cNvPr id="742" name="Shape 742"/>
          <p:cNvSpPr/>
          <p:nvPr/>
        </p:nvSpPr>
        <p:spPr>
          <a:xfrm>
            <a:off x="894089" y="2365910"/>
            <a:ext cx="500290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buSzPct val="100000"/>
              <a:buChar char="•"/>
              <a:defRPr b="1">
                <a:latin typeface="Helvetica"/>
                <a:ea typeface="Helvetica"/>
                <a:cs typeface="Helvetica"/>
                <a:sym typeface="Helvetica"/>
              </a:defRPr>
            </a:lvl1pPr>
          </a:lstStyle>
          <a:p>
            <a:pPr/>
            <a:r>
              <a:t>Retrieval with Evaluation</a:t>
            </a:r>
          </a:p>
        </p:txBody>
      </p:sp>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44" name="Shape 744"/>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Performance References</a:t>
            </a:r>
          </a:p>
        </p:txBody>
      </p:sp>
      <p:sp>
        <p:nvSpPr>
          <p:cNvPr id="745" name="Shape 74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746" name="Table 746"/>
          <p:cNvGraphicFramePr/>
          <p:nvPr/>
        </p:nvGraphicFramePr>
        <p:xfrm>
          <a:off x="1940821" y="4103277"/>
          <a:ext cx="9123157" cy="3187701"/>
        </p:xfrm>
        <a:graphic xmlns:a="http://schemas.openxmlformats.org/drawingml/2006/main">
          <a:graphicData uri="http://schemas.openxmlformats.org/drawingml/2006/table">
            <a:tbl>
              <a:tblPr firstCol="1" firstRow="1" lastCol="0" lastRow="0" bandCol="0" bandRow="0" rtl="0">
                <a:tableStyleId>{2708684C-4D16-4618-839F-0558EEFCDFE6}</a:tableStyleId>
              </a:tblPr>
              <a:tblGrid>
                <a:gridCol w="3250157"/>
                <a:gridCol w="2748640"/>
                <a:gridCol w="3124359"/>
              </a:tblGrid>
              <a:tr h="1022350">
                <a:tc>
                  <a:txBody>
                    <a:bodyPr/>
                    <a:lstStyle/>
                    <a:p>
                      <a:pPr defTabSz="914400">
                        <a:tabLst>
                          <a:tab pos="1181100" algn="l"/>
                        </a:tabLst>
                        <a:defRPr b="0"/>
                      </a:pPr>
                      <a:r>
                        <a:rPr b="1" sz="2800">
                          <a:sym typeface="Helvetica"/>
                        </a:rPr>
                        <a:t>100,000 query topics</a:t>
                      </a:r>
                    </a:p>
                  </a:txBody>
                  <a:tcPr marL="50800" marR="50800" marT="50800" marB="50800" anchor="ctr" anchorCtr="0" horzOverflow="overflow">
                    <a:lnL w="0">
                      <a:miter lim="400000"/>
                    </a:lnL>
                    <a:lnT w="0">
                      <a:miter lim="400000"/>
                    </a:lnT>
                  </a:tcPr>
                </a:tc>
                <a:tc>
                  <a:txBody>
                    <a:bodyPr/>
                    <a:lstStyle/>
                    <a:p>
                      <a:pPr defTabSz="914400">
                        <a:tabLst>
                          <a:tab pos="1181100" algn="l"/>
                        </a:tabLst>
                        <a:defRPr sz="2800">
                          <a:sym typeface="Helvetica"/>
                        </a:defRPr>
                      </a:pPr>
                      <a:r>
                        <a:t>Latency</a:t>
                      </a:r>
                    </a:p>
                    <a:p>
                      <a:pPr defTabSz="914400">
                        <a:defRPr b="0" sz="2800">
                          <a:latin typeface="+mn-lt"/>
                          <a:ea typeface="+mn-ea"/>
                          <a:cs typeface="+mn-cs"/>
                        </a:defRPr>
                      </a:pPr>
                      <a:r>
                        <a:t>ms/query</a:t>
                      </a:r>
                    </a:p>
                  </a:txBody>
                  <a:tcPr marL="50800" marR="50800" marT="50800" marB="50800" anchor="ctr" anchorCtr="0" horzOverflow="overflow">
                    <a:lnT w="0">
                      <a:miter lim="400000"/>
                    </a:lnT>
                  </a:tcPr>
                </a:tc>
                <a:tc>
                  <a:txBody>
                    <a:bodyPr/>
                    <a:lstStyle/>
                    <a:p>
                      <a:pPr defTabSz="914400">
                        <a:tabLst>
                          <a:tab pos="1181100" algn="l"/>
                        </a:tabLst>
                        <a:defRPr sz="2800">
                          <a:sym typeface="Helvetica"/>
                        </a:defRPr>
                      </a:pPr>
                      <a:r>
                        <a:t>Throughput</a:t>
                      </a:r>
                    </a:p>
                    <a:p>
                      <a:pPr defTabSz="914400">
                        <a:defRPr b="0" sz="2800">
                          <a:latin typeface="+mn-lt"/>
                          <a:ea typeface="+mn-ea"/>
                          <a:cs typeface="+mn-cs"/>
                        </a:defRPr>
                      </a:pPr>
                      <a:r>
                        <a:t>query/s</a:t>
                      </a:r>
                    </a:p>
                  </a:txBody>
                  <a:tcPr marL="50800" marR="50800" marT="50800" marB="50800" anchor="ctr" anchorCtr="0" horzOverflow="overflow">
                    <a:lnR w="0">
                      <a:miter lim="400000"/>
                    </a:lnR>
                    <a:lnT w="0">
                      <a:miter lim="400000"/>
                    </a:lnT>
                  </a:tcPr>
                </a:tc>
              </a:tr>
              <a:tr h="571500">
                <a:tc>
                  <a:txBody>
                    <a:bodyPr/>
                    <a:lstStyle/>
                    <a:p>
                      <a:pPr defTabSz="914400">
                        <a:tabLst>
                          <a:tab pos="1181100" algn="l"/>
                        </a:tabLst>
                        <a:defRPr b="0"/>
                      </a:pPr>
                      <a:r>
                        <a:rPr b="1" sz="2800">
                          <a:sym typeface="Helvetica"/>
                        </a:rPr>
                        <a:t>Indri</a:t>
                      </a:r>
                    </a:p>
                  </a:txBody>
                  <a:tcPr marL="50800" marR="50800" marT="50800" marB="50800" anchor="ctr" anchorCtr="0" horzOverflow="overflow">
                    <a:lnL w="0">
                      <a:miter lim="400000"/>
                    </a:lnL>
                  </a:tcPr>
                </a:tc>
                <a:tc>
                  <a:txBody>
                    <a:bodyPr/>
                    <a:lstStyle/>
                    <a:p>
                      <a:pPr defTabSz="914400"/>
                      <a:r>
                        <a:rPr sz="2800"/>
                        <a:t>2403ms</a:t>
                      </a:r>
                    </a:p>
                  </a:txBody>
                  <a:tcPr marL="50800" marR="50800" marT="50800" marB="50800" anchor="ctr" anchorCtr="0" horzOverflow="overflow"/>
                </a:tc>
                <a:tc>
                  <a:txBody>
                    <a:bodyPr/>
                    <a:lstStyle/>
                    <a:p>
                      <a:pPr defTabSz="914400"/>
                      <a:r>
                        <a:rPr sz="2800"/>
                        <a:t>0.42</a:t>
                      </a:r>
                    </a:p>
                  </a:txBody>
                  <a:tcPr marL="50800" marR="50800" marT="50800" marB="50800" anchor="ctr" anchorCtr="0" horzOverflow="overflow">
                    <a:lnR w="0">
                      <a:miter lim="400000"/>
                    </a:lnR>
                  </a:tcPr>
                </a:tc>
              </a:tr>
              <a:tr h="565150">
                <a:tc>
                  <a:txBody>
                    <a:bodyPr/>
                    <a:lstStyle/>
                    <a:p>
                      <a:pPr defTabSz="914400">
                        <a:tabLst>
                          <a:tab pos="1181100" algn="l"/>
                        </a:tabLst>
                        <a:defRPr b="0"/>
                      </a:pPr>
                      <a:r>
                        <a:rPr b="1" sz="2800">
                          <a:sym typeface="Helvetica"/>
                        </a:rPr>
                        <a:t>Anserini</a:t>
                      </a:r>
                    </a:p>
                  </a:txBody>
                  <a:tcPr marL="50800" marR="50800" marT="50800" marB="50800" anchor="ctr" anchorCtr="0" horzOverflow="overflow">
                    <a:lnL w="0">
                      <a:miter lim="400000"/>
                    </a:lnL>
                    <a:lnB w="0">
                      <a:miter lim="400000"/>
                    </a:lnB>
                  </a:tcPr>
                </a:tc>
                <a:tc>
                  <a:txBody>
                    <a:bodyPr/>
                    <a:lstStyle/>
                    <a:p>
                      <a:pPr defTabSz="914400"/>
                      <a:r>
                        <a:rPr sz="2800"/>
                        <a:t>382ms</a:t>
                      </a:r>
                    </a:p>
                  </a:txBody>
                  <a:tcPr marL="50800" marR="50800" marT="50800" marB="50800" anchor="ctr" anchorCtr="0" horzOverflow="overflow">
                    <a:lnB w="0">
                      <a:miter lim="400000"/>
                    </a:lnB>
                  </a:tcPr>
                </a:tc>
                <a:tc>
                  <a:txBody>
                    <a:bodyPr/>
                    <a:lstStyle/>
                    <a:p>
                      <a:pPr defTabSz="914400"/>
                      <a:r>
                        <a:rPr sz="2800"/>
                        <a:t>2.61</a:t>
                      </a:r>
                    </a:p>
                  </a:txBody>
                  <a:tcPr marL="50800" marR="50800" marT="50800" marB="50800" anchor="ctr" anchorCtr="0" horzOverflow="overflow">
                    <a:lnR w="0">
                      <a:miter lim="400000"/>
                    </a:lnR>
                    <a:lnB w="0">
                      <a:miter lim="400000"/>
                    </a:lnB>
                  </a:tcPr>
                </a:tc>
              </a:tr>
            </a:tbl>
          </a:graphicData>
        </a:graphic>
      </p:graphicFrame>
      <p:sp>
        <p:nvSpPr>
          <p:cNvPr id="747" name="Shape 747"/>
          <p:cNvSpPr/>
          <p:nvPr/>
        </p:nvSpPr>
        <p:spPr>
          <a:xfrm>
            <a:off x="1434604" y="2516344"/>
            <a:ext cx="10135593" cy="584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3200">
                <a:latin typeface="Helvetica"/>
                <a:ea typeface="Helvetica"/>
                <a:cs typeface="Helvetica"/>
                <a:sym typeface="Helvetica"/>
              </a:defRPr>
            </a:lvl1pPr>
          </a:lstStyle>
          <a:p>
            <a:pPr/>
            <a:r>
              <a:t>Retrieval Efficiency — Terabyte 06 efficiency topics </a:t>
            </a:r>
          </a:p>
        </p:txBody>
      </p:sp>
      <p:sp>
        <p:nvSpPr>
          <p:cNvPr id="748" name="Shape 748"/>
          <p:cNvSpPr/>
          <p:nvPr/>
        </p:nvSpPr>
        <p:spPr>
          <a:xfrm>
            <a:off x="5751728" y="6307677"/>
            <a:ext cx="3942047" cy="571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b="1">
                <a:solidFill>
                  <a:schemeClr val="accent2"/>
                </a:solidFill>
                <a:latin typeface="Helvetica"/>
                <a:ea typeface="Helvetica"/>
                <a:cs typeface="Helvetica"/>
                <a:sym typeface="Helvetica"/>
              </a:defRPr>
            </a:lvl1pPr>
          </a:lstStyle>
          <a:p>
            <a:pPr/>
            <a:r>
              <a:t>6 times faster</a:t>
            </a:r>
          </a:p>
        </p:txBody>
      </p:sp>
      <p:sp>
        <p:nvSpPr>
          <p:cNvPr id="749" name="Shape 749"/>
          <p:cNvSpPr/>
          <p:nvPr/>
        </p:nvSpPr>
        <p:spPr>
          <a:xfrm>
            <a:off x="527888" y="7836964"/>
            <a:ext cx="11949024"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300"/>
            </a:lvl1pPr>
          </a:lstStyle>
          <a:p>
            <a:pPr/>
            <a:r>
              <a:t>dual AMD Opteron 6128 processors(2.0GHz, 8 cores) with 40GB RAM running CentOS 6.8</a:t>
            </a:r>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51" name="Shape 751"/>
          <p:cNvSpPr/>
          <p:nvPr>
            <p:ph type="title"/>
          </p:nvPr>
        </p:nvSpPr>
        <p:spPr>
          <a:xfrm>
            <a:off x="952500" y="173761"/>
            <a:ext cx="11099800" cy="2159001"/>
          </a:xfrm>
          <a:prstGeom prst="rect">
            <a:avLst/>
          </a:prstGeom>
        </p:spPr>
        <p:txBody>
          <a:bodyPr/>
          <a:lstStyle>
            <a:lvl1pPr algn="l">
              <a:defRPr b="1" sz="4500">
                <a:latin typeface="Helvetica"/>
                <a:ea typeface="Helvetica"/>
                <a:cs typeface="Helvetica"/>
                <a:sym typeface="Helvetica"/>
              </a:defRPr>
            </a:lvl1pPr>
          </a:lstStyle>
          <a:p>
            <a:pPr/>
            <a:r>
              <a:t>Performance References</a:t>
            </a:r>
          </a:p>
        </p:txBody>
      </p:sp>
      <p:sp>
        <p:nvSpPr>
          <p:cNvPr id="752" name="Shape 75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753" name="Shape 753"/>
          <p:cNvSpPr/>
          <p:nvPr/>
        </p:nvSpPr>
        <p:spPr>
          <a:xfrm>
            <a:off x="4220170" y="2143811"/>
            <a:ext cx="4564460" cy="584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3200">
                <a:latin typeface="Helvetica"/>
                <a:ea typeface="Helvetica"/>
                <a:cs typeface="Helvetica"/>
                <a:sym typeface="Helvetica"/>
              </a:defRPr>
            </a:lvl1pPr>
          </a:lstStyle>
          <a:p>
            <a:pPr/>
            <a:r>
              <a:t>Retrieval Effectiveness</a:t>
            </a:r>
          </a:p>
        </p:txBody>
      </p:sp>
      <p:graphicFrame>
        <p:nvGraphicFramePr>
          <p:cNvPr id="754" name="Table 754"/>
          <p:cNvGraphicFramePr/>
          <p:nvPr/>
        </p:nvGraphicFramePr>
        <p:xfrm>
          <a:off x="1250865" y="3132480"/>
          <a:ext cx="10503070" cy="5715001"/>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3057820"/>
                <a:gridCol w="1348234"/>
                <a:gridCol w="2127214"/>
                <a:gridCol w="1273332"/>
                <a:gridCol w="1423136"/>
                <a:gridCol w="1273332"/>
              </a:tblGrid>
              <a:tr h="1143000">
                <a:tc>
                  <a:txBody>
                    <a:bodyPr/>
                    <a:lstStyle/>
                    <a:p>
                      <a:pPr defTabSz="914400">
                        <a:defRPr sz="2500">
                          <a:sym typeface="Helvetica"/>
                        </a:defRPr>
                      </a:pP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Disk12</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ROBUST04</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WT2G</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WT10G</a:t>
                      </a:r>
                    </a:p>
                  </a:txBody>
                  <a:tcPr marL="50800" marR="50800" marT="50800" marB="50800" anchor="ctr" anchorCtr="0" horzOverflow="overflow"/>
                </a:tc>
                <a:tc>
                  <a:txBody>
                    <a:bodyPr/>
                    <a:lstStyle/>
                    <a:p>
                      <a:pPr defTabSz="914400">
                        <a:defRPr b="0">
                          <a:solidFill>
                            <a:srgbClr val="000000"/>
                          </a:solidFill>
                        </a:defRPr>
                      </a:pPr>
                      <a:r>
                        <a:rPr b="1" sz="2500">
                          <a:solidFill>
                            <a:srgbClr val="FFFFFF"/>
                          </a:solidFill>
                          <a:sym typeface="Helvetica"/>
                        </a:rPr>
                        <a:t>GOV2</a:t>
                      </a:r>
                    </a:p>
                  </a:txBody>
                  <a:tcPr marL="50800" marR="50800" marT="50800" marB="50800" anchor="ctr" anchorCtr="0" horzOverflow="overflow"/>
                </a:tc>
              </a:tr>
              <a:tr h="1143000">
                <a:tc>
                  <a:txBody>
                    <a:bodyPr/>
                    <a:lstStyle/>
                    <a:p>
                      <a:pPr defTabSz="914400">
                        <a:defRPr b="0">
                          <a:solidFill>
                            <a:srgbClr val="000000"/>
                          </a:solidFill>
                        </a:defRPr>
                      </a:pPr>
                      <a:r>
                        <a:rPr b="1" sz="2500">
                          <a:solidFill>
                            <a:srgbClr val="FFFFFF"/>
                          </a:solidFill>
                          <a:sym typeface="Helvetica"/>
                        </a:rPr>
                        <a:t>Indri-BM25</a:t>
                      </a:r>
                    </a:p>
                  </a:txBody>
                  <a:tcPr marL="50800" marR="50800" marT="50800" marB="50800" anchor="ctr" anchorCtr="0" horzOverflow="overflow"/>
                </a:tc>
                <a:tc>
                  <a:txBody>
                    <a:bodyPr/>
                    <a:lstStyle/>
                    <a:p>
                      <a:pPr defTabSz="914400"/>
                      <a:r>
                        <a:rPr sz="2500"/>
                        <a:t>0.2040</a:t>
                      </a:r>
                    </a:p>
                  </a:txBody>
                  <a:tcPr marL="50800" marR="50800" marT="50800" marB="50800" anchor="ctr" anchorCtr="0" horzOverflow="overflow"/>
                </a:tc>
                <a:tc>
                  <a:txBody>
                    <a:bodyPr/>
                    <a:lstStyle/>
                    <a:p>
                      <a:pPr defTabSz="914400"/>
                      <a:r>
                        <a:rPr sz="2500"/>
                        <a:t>0.2478</a:t>
                      </a:r>
                    </a:p>
                  </a:txBody>
                  <a:tcPr marL="50800" marR="50800" marT="50800" marB="50800" anchor="ctr" anchorCtr="0" horzOverflow="overflow"/>
                </a:tc>
                <a:tc>
                  <a:txBody>
                    <a:bodyPr/>
                    <a:lstStyle/>
                    <a:p>
                      <a:pPr defTabSz="914400"/>
                      <a:r>
                        <a:rPr b="1" sz="2500">
                          <a:latin typeface="Helvetica"/>
                          <a:ea typeface="Helvetica"/>
                          <a:cs typeface="Helvetica"/>
                          <a:sym typeface="Helvetica"/>
                        </a:rPr>
                        <a:t>0.3152</a:t>
                      </a:r>
                    </a:p>
                  </a:txBody>
                  <a:tcPr marL="50800" marR="50800" marT="50800" marB="50800" anchor="ctr" anchorCtr="0" horzOverflow="overflow"/>
                </a:tc>
                <a:tc>
                  <a:txBody>
                    <a:bodyPr/>
                    <a:lstStyle/>
                    <a:p>
                      <a:pPr defTabSz="914400"/>
                      <a:r>
                        <a:rPr sz="2500"/>
                        <a:t>0.1955</a:t>
                      </a:r>
                    </a:p>
                  </a:txBody>
                  <a:tcPr marL="50800" marR="50800" marT="50800" marB="50800" anchor="ctr" anchorCtr="0" horzOverflow="overflow"/>
                </a:tc>
                <a:tc>
                  <a:txBody>
                    <a:bodyPr/>
                    <a:lstStyle/>
                    <a:p>
                      <a:pPr defTabSz="914400"/>
                      <a:r>
                        <a:rPr sz="2500"/>
                        <a:t>0.2970</a:t>
                      </a:r>
                    </a:p>
                  </a:txBody>
                  <a:tcPr marL="50800" marR="50800" marT="50800" marB="50800" anchor="ctr" anchorCtr="0" horzOverflow="overflow"/>
                </a:tc>
              </a:tr>
              <a:tr h="1143000">
                <a:tc>
                  <a:txBody>
                    <a:bodyPr/>
                    <a:lstStyle/>
                    <a:p>
                      <a:pPr defTabSz="914400">
                        <a:defRPr b="0">
                          <a:solidFill>
                            <a:srgbClr val="000000"/>
                          </a:solidFill>
                        </a:defRPr>
                      </a:pPr>
                      <a:r>
                        <a:rPr b="1" sz="2500">
                          <a:solidFill>
                            <a:srgbClr val="FFFFFF"/>
                          </a:solidFill>
                          <a:sym typeface="Helvetica"/>
                        </a:rPr>
                        <a:t>Anserini-BM25</a:t>
                      </a:r>
                    </a:p>
                  </a:txBody>
                  <a:tcPr marL="50800" marR="50800" marT="50800" marB="50800" anchor="ctr" anchorCtr="0" horzOverflow="overflow"/>
                </a:tc>
                <a:tc>
                  <a:txBody>
                    <a:bodyPr/>
                    <a:lstStyle/>
                    <a:p>
                      <a:pPr defTabSz="914400"/>
                      <a:r>
                        <a:rPr b="1" sz="2500">
                          <a:latin typeface="Helvetica"/>
                          <a:ea typeface="Helvetica"/>
                          <a:cs typeface="Helvetica"/>
                          <a:sym typeface="Helvetica"/>
                        </a:rPr>
                        <a:t>0.2267</a:t>
                      </a:r>
                    </a:p>
                  </a:txBody>
                  <a:tcPr marL="50800" marR="50800" marT="50800" marB="50800" anchor="ctr" anchorCtr="0" horzOverflow="overflow"/>
                </a:tc>
                <a:tc>
                  <a:txBody>
                    <a:bodyPr/>
                    <a:lstStyle/>
                    <a:p>
                      <a:pPr defTabSz="914400"/>
                      <a:r>
                        <a:rPr b="1" sz="2500">
                          <a:latin typeface="Helvetica"/>
                          <a:ea typeface="Helvetica"/>
                          <a:cs typeface="Helvetica"/>
                          <a:sym typeface="Helvetica"/>
                        </a:rPr>
                        <a:t>0.2500</a:t>
                      </a:r>
                    </a:p>
                  </a:txBody>
                  <a:tcPr marL="50800" marR="50800" marT="50800" marB="50800" anchor="ctr" anchorCtr="0" horzOverflow="overflow"/>
                </a:tc>
                <a:tc>
                  <a:txBody>
                    <a:bodyPr/>
                    <a:lstStyle/>
                    <a:p>
                      <a:pPr defTabSz="914400"/>
                      <a:r>
                        <a:rPr sz="2500"/>
                        <a:t>0.3015</a:t>
                      </a:r>
                    </a:p>
                  </a:txBody>
                  <a:tcPr marL="50800" marR="50800" marT="50800" marB="50800" anchor="ctr" anchorCtr="0" horzOverflow="overflow"/>
                </a:tc>
                <a:tc>
                  <a:txBody>
                    <a:bodyPr/>
                    <a:lstStyle/>
                    <a:p>
                      <a:pPr defTabSz="914400"/>
                      <a:r>
                        <a:rPr b="1" sz="2500">
                          <a:latin typeface="Helvetica"/>
                          <a:ea typeface="Helvetica"/>
                          <a:cs typeface="Helvetica"/>
                          <a:sym typeface="Helvetica"/>
                        </a:rPr>
                        <a:t>0.1981</a:t>
                      </a:r>
                    </a:p>
                  </a:txBody>
                  <a:tcPr marL="50800" marR="50800" marT="50800" marB="50800" anchor="ctr" anchorCtr="0" horzOverflow="overflow"/>
                </a:tc>
                <a:tc>
                  <a:txBody>
                    <a:bodyPr/>
                    <a:lstStyle/>
                    <a:p>
                      <a:pPr defTabSz="914400"/>
                      <a:r>
                        <a:rPr b="1" sz="2500">
                          <a:latin typeface="Helvetica"/>
                          <a:ea typeface="Helvetica"/>
                          <a:cs typeface="Helvetica"/>
                          <a:sym typeface="Helvetica"/>
                        </a:rPr>
                        <a:t>0.3030</a:t>
                      </a:r>
                    </a:p>
                  </a:txBody>
                  <a:tcPr marL="50800" marR="50800" marT="50800" marB="50800" anchor="ctr" anchorCtr="0" horzOverflow="overflow"/>
                </a:tc>
              </a:tr>
              <a:tr h="1143000">
                <a:tc>
                  <a:txBody>
                    <a:bodyPr/>
                    <a:lstStyle/>
                    <a:p>
                      <a:pPr defTabSz="914400">
                        <a:defRPr b="0">
                          <a:solidFill>
                            <a:srgbClr val="000000"/>
                          </a:solidFill>
                        </a:defRPr>
                      </a:pPr>
                      <a:r>
                        <a:rPr b="1" sz="2500">
                          <a:solidFill>
                            <a:srgbClr val="FFFFFF"/>
                          </a:solidFill>
                          <a:sym typeface="Helvetica"/>
                        </a:rPr>
                        <a:t>Indri-LM</a:t>
                      </a:r>
                    </a:p>
                  </a:txBody>
                  <a:tcPr marL="50800" marR="50800" marT="50800" marB="50800" anchor="ctr" anchorCtr="0" horzOverflow="overflow"/>
                </a:tc>
                <a:tc>
                  <a:txBody>
                    <a:bodyPr/>
                    <a:lstStyle/>
                    <a:p>
                      <a:pPr defTabSz="914400"/>
                      <a:r>
                        <a:rPr b="1" sz="2500">
                          <a:latin typeface="Helvetica"/>
                          <a:ea typeface="Helvetica"/>
                          <a:cs typeface="Helvetica"/>
                          <a:sym typeface="Helvetica"/>
                        </a:rPr>
                        <a:t>0.2269</a:t>
                      </a:r>
                    </a:p>
                  </a:txBody>
                  <a:tcPr marL="50800" marR="50800" marT="50800" marB="50800" anchor="ctr" anchorCtr="0" horzOverflow="overflow"/>
                </a:tc>
                <a:tc>
                  <a:txBody>
                    <a:bodyPr/>
                    <a:lstStyle/>
                    <a:p>
                      <a:pPr defTabSz="914400"/>
                      <a:r>
                        <a:rPr b="1" sz="2500">
                          <a:latin typeface="Helvetica"/>
                          <a:ea typeface="Helvetica"/>
                          <a:cs typeface="Helvetica"/>
                          <a:sym typeface="Helvetica"/>
                        </a:rPr>
                        <a:t>0.2516</a:t>
                      </a:r>
                    </a:p>
                  </a:txBody>
                  <a:tcPr marL="50800" marR="50800" marT="50800" marB="50800" anchor="ctr" anchorCtr="0" horzOverflow="overflow"/>
                </a:tc>
                <a:tc>
                  <a:txBody>
                    <a:bodyPr/>
                    <a:lstStyle/>
                    <a:p>
                      <a:pPr defTabSz="914400"/>
                      <a:r>
                        <a:rPr b="1" sz="2500">
                          <a:latin typeface="Helvetica"/>
                          <a:ea typeface="Helvetica"/>
                          <a:cs typeface="Helvetica"/>
                          <a:sym typeface="Helvetica"/>
                        </a:rPr>
                        <a:t>0.3116</a:t>
                      </a:r>
                    </a:p>
                  </a:txBody>
                  <a:tcPr marL="50800" marR="50800" marT="50800" marB="50800" anchor="ctr" anchorCtr="0" horzOverflow="overflow"/>
                </a:tc>
                <a:tc>
                  <a:txBody>
                    <a:bodyPr/>
                    <a:lstStyle/>
                    <a:p>
                      <a:pPr defTabSz="914400"/>
                      <a:r>
                        <a:rPr sz="2500"/>
                        <a:t>0.1915</a:t>
                      </a:r>
                    </a:p>
                  </a:txBody>
                  <a:tcPr marL="50800" marR="50800" marT="50800" marB="50800" anchor="ctr" anchorCtr="0" horzOverflow="overflow"/>
                </a:tc>
                <a:tc>
                  <a:txBody>
                    <a:bodyPr/>
                    <a:lstStyle/>
                    <a:p>
                      <a:pPr defTabSz="914400"/>
                      <a:r>
                        <a:rPr b="1" sz="2500">
                          <a:latin typeface="Helvetica"/>
                          <a:ea typeface="Helvetica"/>
                          <a:cs typeface="Helvetica"/>
                          <a:sym typeface="Helvetica"/>
                        </a:rPr>
                        <a:t>0.2995</a:t>
                      </a:r>
                    </a:p>
                  </a:txBody>
                  <a:tcPr marL="50800" marR="50800" marT="50800" marB="50800" anchor="ctr" anchorCtr="0" horzOverflow="overflow"/>
                </a:tc>
              </a:tr>
              <a:tr h="1143000">
                <a:tc>
                  <a:txBody>
                    <a:bodyPr/>
                    <a:lstStyle/>
                    <a:p>
                      <a:pPr defTabSz="914400">
                        <a:defRPr b="0">
                          <a:solidFill>
                            <a:srgbClr val="000000"/>
                          </a:solidFill>
                        </a:defRPr>
                      </a:pPr>
                      <a:r>
                        <a:rPr b="1" sz="2500">
                          <a:solidFill>
                            <a:srgbClr val="FFFFFF"/>
                          </a:solidFill>
                          <a:sym typeface="Helvetica"/>
                        </a:rPr>
                        <a:t>Anserini-LM</a:t>
                      </a:r>
                    </a:p>
                  </a:txBody>
                  <a:tcPr marL="50800" marR="50800" marT="50800" marB="50800" anchor="ctr" anchorCtr="0" horzOverflow="overflow"/>
                </a:tc>
                <a:tc>
                  <a:txBody>
                    <a:bodyPr/>
                    <a:lstStyle/>
                    <a:p>
                      <a:pPr defTabSz="914400"/>
                      <a:r>
                        <a:rPr sz="2500"/>
                        <a:t>0.2232</a:t>
                      </a:r>
                    </a:p>
                  </a:txBody>
                  <a:tcPr marL="50800" marR="50800" marT="50800" marB="50800" anchor="ctr" anchorCtr="0" horzOverflow="overflow"/>
                </a:tc>
                <a:tc>
                  <a:txBody>
                    <a:bodyPr/>
                    <a:lstStyle/>
                    <a:p>
                      <a:pPr defTabSz="914400"/>
                      <a:r>
                        <a:rPr sz="2500"/>
                        <a:t>0.2465</a:t>
                      </a:r>
                    </a:p>
                  </a:txBody>
                  <a:tcPr marL="50800" marR="50800" marT="50800" marB="50800" anchor="ctr" anchorCtr="0" horzOverflow="overflow"/>
                </a:tc>
                <a:tc>
                  <a:txBody>
                    <a:bodyPr/>
                    <a:lstStyle/>
                    <a:p>
                      <a:pPr defTabSz="914400"/>
                      <a:r>
                        <a:rPr sz="2500"/>
                        <a:t>0.2922</a:t>
                      </a:r>
                    </a:p>
                  </a:txBody>
                  <a:tcPr marL="50800" marR="50800" marT="50800" marB="50800" anchor="ctr" anchorCtr="0" horzOverflow="overflow"/>
                </a:tc>
                <a:tc>
                  <a:txBody>
                    <a:bodyPr/>
                    <a:lstStyle/>
                    <a:p>
                      <a:pPr defTabSz="914400"/>
                      <a:r>
                        <a:rPr b="1" sz="2500">
                          <a:latin typeface="Helvetica"/>
                          <a:ea typeface="Helvetica"/>
                          <a:cs typeface="Helvetica"/>
                          <a:sym typeface="Helvetica"/>
                        </a:rPr>
                        <a:t>0.2015</a:t>
                      </a:r>
                    </a:p>
                  </a:txBody>
                  <a:tcPr marL="50800" marR="50800" marT="50800" marB="50800" anchor="ctr" anchorCtr="0" horzOverflow="overflow"/>
                </a:tc>
                <a:tc>
                  <a:txBody>
                    <a:bodyPr/>
                    <a:lstStyle/>
                    <a:p>
                      <a:pPr defTabSz="914400"/>
                      <a:r>
                        <a:rPr sz="2500"/>
                        <a:t>0.2951</a:t>
                      </a:r>
                    </a:p>
                  </a:txBody>
                  <a:tcPr marL="50800" marR="50800" marT="50800" marB="50800" anchor="ctr" anchorCtr="0" horzOverflow="overflow"/>
                </a:tc>
              </a:tr>
            </a:tbl>
          </a:graphicData>
        </a:graphic>
      </p:graphicFrame>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56" name="Shape 756"/>
          <p:cNvSpPr/>
          <p:nvPr/>
        </p:nvSpPr>
        <p:spPr>
          <a:xfrm>
            <a:off x="950449" y="2184400"/>
            <a:ext cx="11103902" cy="62465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493888" indent="-493888" algn="l">
              <a:spcBef>
                <a:spcPts val="4200"/>
              </a:spcBef>
              <a:buSzPct val="75000"/>
              <a:buChar char="•"/>
              <a:defRPr sz="3500"/>
            </a:pPr>
            <a:r>
              <a:t>Based on Lucene</a:t>
            </a:r>
          </a:p>
          <a:p>
            <a:pPr marL="493888" indent="-493888" algn="l">
              <a:spcBef>
                <a:spcPts val="4200"/>
              </a:spcBef>
              <a:buSzPct val="75000"/>
              <a:buChar char="•"/>
              <a:defRPr sz="3500"/>
            </a:pPr>
            <a:r>
              <a:t>Fast</a:t>
            </a:r>
          </a:p>
          <a:p>
            <a:pPr marL="493888" indent="-493888" algn="l">
              <a:spcBef>
                <a:spcPts val="4200"/>
              </a:spcBef>
              <a:buSzPct val="75000"/>
              <a:buChar char="•"/>
              <a:defRPr sz="3500"/>
            </a:pPr>
            <a:r>
              <a:t>For CLI Enthusiasts</a:t>
            </a:r>
          </a:p>
          <a:p>
            <a:pPr marL="493888" indent="-493888" algn="l">
              <a:spcBef>
                <a:spcPts val="4200"/>
              </a:spcBef>
              <a:buSzPct val="75000"/>
              <a:buChar char="•"/>
              <a:defRPr sz="3500"/>
            </a:pPr>
            <a:r>
              <a:t>Rich Features</a:t>
            </a:r>
          </a:p>
          <a:p>
            <a:pPr marL="493888" indent="-493888" algn="l">
              <a:spcBef>
                <a:spcPts val="4200"/>
              </a:spcBef>
              <a:buSzPct val="75000"/>
              <a:buChar char="•"/>
              <a:defRPr sz="3500"/>
            </a:pPr>
            <a:r>
              <a:t>Still Actively under development…</a:t>
            </a:r>
          </a:p>
        </p:txBody>
      </p:sp>
      <p:sp>
        <p:nvSpPr>
          <p:cNvPr id="757" name="Shape 75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758" name="Shape 758"/>
          <p:cNvSpPr/>
          <p:nvPr>
            <p:ph type="title"/>
          </p:nvPr>
        </p:nvSpPr>
        <p:spPr>
          <a:xfrm>
            <a:off x="563033" y="88900"/>
            <a:ext cx="11878735" cy="2159000"/>
          </a:xfrm>
          <a:prstGeom prst="rect">
            <a:avLst/>
          </a:prstGeom>
        </p:spPr>
        <p:txBody>
          <a:bodyPr/>
          <a:lstStyle>
            <a:lvl1pPr algn="l">
              <a:defRPr b="1" sz="4800">
                <a:latin typeface="Helvetica"/>
                <a:ea typeface="Helvetica"/>
                <a:cs typeface="Helvetica"/>
                <a:sym typeface="Helvetica"/>
              </a:defRPr>
            </a:lvl1pPr>
          </a:lstStyle>
          <a:p>
            <a:pPr/>
            <a:r>
              <a:t>Anserini - Conclusion</a:t>
            </a:r>
          </a:p>
        </p:txBody>
      </p:sp>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760" name="Shape 760"/>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Outline</a:t>
            </a:r>
          </a:p>
        </p:txBody>
      </p:sp>
      <p:sp>
        <p:nvSpPr>
          <p:cNvPr id="761" name="Shape 761"/>
          <p:cNvSpPr/>
          <p:nvPr>
            <p:ph type="body" idx="1"/>
          </p:nvPr>
        </p:nvSpPr>
        <p:spPr>
          <a:prstGeom prst="rect">
            <a:avLst/>
          </a:prstGeom>
        </p:spPr>
        <p:txBody>
          <a:bodyPr anchor="t"/>
          <a:lstStyle/>
          <a:p>
            <a:pPr>
              <a:buClr>
                <a:schemeClr val="accent6">
                  <a:lumOff val="-21524"/>
                </a:schemeClr>
              </a:buClr>
              <a:buChar char="✦"/>
              <a:defRPr>
                <a:solidFill>
                  <a:srgbClr val="A6AAA9"/>
                </a:solidFill>
                <a:latin typeface="Helvetica"/>
                <a:ea typeface="Helvetica"/>
                <a:cs typeface="Helvetica"/>
                <a:sym typeface="Helvetica"/>
              </a:defRPr>
            </a:pPr>
            <a:r>
              <a:t>Introduction</a:t>
            </a:r>
          </a:p>
          <a:p>
            <a:pPr>
              <a:buClr>
                <a:schemeClr val="accent6">
                  <a:lumOff val="-21524"/>
                </a:schemeClr>
              </a:buClr>
              <a:buChar char="✦"/>
              <a:defRPr>
                <a:solidFill>
                  <a:srgbClr val="A6AAA9"/>
                </a:solidFill>
                <a:latin typeface="Helvetica"/>
                <a:ea typeface="Helvetica"/>
                <a:cs typeface="Helvetica"/>
                <a:sym typeface="Helvetica"/>
              </a:defRPr>
            </a:pPr>
            <a:r>
              <a:t>Teaching and Learning Tool</a:t>
            </a:r>
          </a:p>
          <a:p>
            <a:pPr>
              <a:buClr>
                <a:schemeClr val="accent6">
                  <a:lumOff val="-21524"/>
                </a:schemeClr>
              </a:buClr>
              <a:buChar char="✦"/>
              <a:defRPr>
                <a:latin typeface="Helvetica"/>
                <a:ea typeface="Helvetica"/>
                <a:cs typeface="Helvetica"/>
                <a:sym typeface="Helvetica"/>
              </a:defRPr>
            </a:pPr>
            <a:r>
              <a:t>Unified IR Evaluation System</a:t>
            </a:r>
          </a:p>
          <a:p>
            <a:pPr>
              <a:buClr>
                <a:schemeClr val="accent6">
                  <a:lumOff val="-21524"/>
                </a:schemeClr>
              </a:buClr>
              <a:buChar char="✦"/>
              <a:defRPr>
                <a:solidFill>
                  <a:srgbClr val="A6AAA9"/>
                </a:solidFill>
                <a:latin typeface="Helvetica"/>
                <a:ea typeface="Helvetica"/>
                <a:cs typeface="Helvetica"/>
                <a:sym typeface="Helvetica"/>
              </a:defRPr>
            </a:pPr>
            <a:r>
              <a:t>Understanding the Models and Queries</a:t>
            </a:r>
          </a:p>
          <a:p>
            <a:pPr>
              <a:buClr>
                <a:schemeClr val="accent6">
                  <a:lumOff val="-21524"/>
                </a:schemeClr>
              </a:buClr>
              <a:buChar char="✦"/>
              <a:defRPr>
                <a:solidFill>
                  <a:srgbClr val="A6AAA9"/>
                </a:solidFill>
                <a:latin typeface="Helvetica"/>
                <a:ea typeface="Helvetica"/>
                <a:cs typeface="Helvetica"/>
                <a:sym typeface="Helvetica"/>
              </a:defRPr>
            </a:pPr>
            <a:r>
              <a:t>Contextual Suggestion</a:t>
            </a:r>
          </a:p>
        </p:txBody>
      </p:sp>
      <p:sp>
        <p:nvSpPr>
          <p:cNvPr id="762" name="Shape 762"/>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64" name="Shape 764"/>
          <p:cNvSpPr/>
          <p:nvPr>
            <p:ph type="title"/>
          </p:nvPr>
        </p:nvSpPr>
        <p:spPr>
          <a:xfrm>
            <a:off x="782417" y="-93147"/>
            <a:ext cx="11099801" cy="2159001"/>
          </a:xfrm>
          <a:prstGeom prst="rect">
            <a:avLst/>
          </a:prstGeom>
        </p:spPr>
        <p:txBody>
          <a:bodyPr/>
          <a:lstStyle>
            <a:lvl1pPr algn="l">
              <a:defRPr b="1" sz="4700">
                <a:latin typeface="Helvetica"/>
                <a:ea typeface="Helvetica"/>
                <a:cs typeface="Helvetica"/>
                <a:sym typeface="Helvetica"/>
              </a:defRPr>
            </a:lvl1pPr>
          </a:lstStyle>
          <a:p>
            <a:pPr/>
            <a:r>
              <a:t>IR tools are facing new challenges…</a:t>
            </a:r>
          </a:p>
        </p:txBody>
      </p:sp>
      <p:sp>
        <p:nvSpPr>
          <p:cNvPr id="765" name="Shape 76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766" name="Shape 766"/>
          <p:cNvSpPr/>
          <p:nvPr/>
        </p:nvSpPr>
        <p:spPr>
          <a:xfrm>
            <a:off x="5029506" y="3195135"/>
            <a:ext cx="4373145" cy="3892079"/>
          </a:xfrm>
          <a:prstGeom prst="ellipse">
            <a:avLst/>
          </a:prstGeom>
          <a:ln w="25400">
            <a:solidFill>
              <a:srgbClr val="000000"/>
            </a:solidFill>
            <a:prstDash val="sysDot"/>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767" name="Shape 767"/>
          <p:cNvSpPr/>
          <p:nvPr/>
        </p:nvSpPr>
        <p:spPr>
          <a:xfrm>
            <a:off x="5682828" y="3862384"/>
            <a:ext cx="1738495" cy="980328"/>
          </a:xfrm>
          <a:prstGeom prst="ellipse">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Indexing</a:t>
            </a:r>
          </a:p>
        </p:txBody>
      </p:sp>
      <p:sp>
        <p:nvSpPr>
          <p:cNvPr id="768" name="Shape 768"/>
          <p:cNvSpPr/>
          <p:nvPr/>
        </p:nvSpPr>
        <p:spPr>
          <a:xfrm>
            <a:off x="6598608" y="5437561"/>
            <a:ext cx="1996379" cy="980328"/>
          </a:xfrm>
          <a:prstGeom prst="ellipse">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Searching</a:t>
            </a:r>
          </a:p>
        </p:txBody>
      </p:sp>
      <p:sp>
        <p:nvSpPr>
          <p:cNvPr id="769" name="Shape 769"/>
          <p:cNvSpPr/>
          <p:nvPr/>
        </p:nvSpPr>
        <p:spPr>
          <a:xfrm>
            <a:off x="1124302" y="4855424"/>
            <a:ext cx="360090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Traditional IR Toolkit</a:t>
            </a:r>
          </a:p>
        </p:txBody>
      </p:sp>
      <p:pic>
        <p:nvPicPr>
          <p:cNvPr id="770" name="pasted-image.png"/>
          <p:cNvPicPr>
            <a:picLocks noChangeAspect="1"/>
          </p:cNvPicPr>
          <p:nvPr/>
        </p:nvPicPr>
        <p:blipFill>
          <a:blip r:embed="rId4">
            <a:extLst/>
          </a:blip>
          <a:stretch>
            <a:fillRect/>
          </a:stretch>
        </p:blipFill>
        <p:spPr>
          <a:xfrm>
            <a:off x="607709" y="4918387"/>
            <a:ext cx="445574" cy="445575"/>
          </a:xfrm>
          <a:prstGeom prst="rect">
            <a:avLst/>
          </a:prstGeom>
          <a:ln w="12700">
            <a:miter lim="400000"/>
          </a:ln>
        </p:spPr>
      </p:pic>
      <p:sp>
        <p:nvSpPr>
          <p:cNvPr id="771" name="Shape 771"/>
          <p:cNvSpPr/>
          <p:nvPr/>
        </p:nvSpPr>
        <p:spPr>
          <a:xfrm rot="2362423">
            <a:off x="3826405" y="2998886"/>
            <a:ext cx="1839533"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772" name="Shape 772"/>
          <p:cNvSpPr/>
          <p:nvPr/>
        </p:nvSpPr>
        <p:spPr>
          <a:xfrm rot="19073297">
            <a:off x="4123488" y="6906959"/>
            <a:ext cx="1839533"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773" name="Shape 773"/>
          <p:cNvSpPr/>
          <p:nvPr/>
        </p:nvSpPr>
        <p:spPr>
          <a:xfrm rot="13405117">
            <a:off x="8437143" y="6907824"/>
            <a:ext cx="1839534" cy="698118"/>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774" name="Shape 774"/>
          <p:cNvSpPr/>
          <p:nvPr/>
        </p:nvSpPr>
        <p:spPr>
          <a:xfrm rot="8245572">
            <a:off x="8655726" y="2900502"/>
            <a:ext cx="1839534" cy="698117"/>
          </a:xfrm>
          <a:prstGeom prst="rightArrow">
            <a:avLst>
              <a:gd name="adj1" fmla="val 32000"/>
              <a:gd name="adj2" fmla="val 116428"/>
            </a:avLst>
          </a:prstGeom>
          <a:solidFill>
            <a:schemeClr val="accent5"/>
          </a:soli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775" name="Shape 775"/>
          <p:cNvSpPr/>
          <p:nvPr/>
        </p:nvSpPr>
        <p:spPr>
          <a:xfrm>
            <a:off x="706193" y="1922222"/>
            <a:ext cx="467566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lgn="l">
              <a:buSzPct val="60000"/>
              <a:buChar char="•"/>
              <a:defRPr b="1" sz="3000">
                <a:solidFill>
                  <a:srgbClr val="A6AAA9"/>
                </a:solidFill>
                <a:latin typeface="Helvetica"/>
                <a:ea typeface="Helvetica"/>
                <a:cs typeface="Helvetica"/>
                <a:sym typeface="Helvetica"/>
              </a:defRPr>
            </a:pPr>
            <a:r>
              <a:t>IR Teaching &amp; Learning</a:t>
            </a:r>
          </a:p>
          <a:p>
            <a:pPr marL="228599" indent="-228599" algn="l">
              <a:buSzPct val="60000"/>
              <a:buChar char="•"/>
              <a:defRPr b="1" sz="3000">
                <a:solidFill>
                  <a:srgbClr val="A6AAA9"/>
                </a:solidFill>
                <a:latin typeface="Helvetica"/>
                <a:ea typeface="Helvetica"/>
                <a:cs typeface="Helvetica"/>
                <a:sym typeface="Helvetica"/>
              </a:defRPr>
            </a:pPr>
            <a:r>
              <a:t>Web scale data</a:t>
            </a:r>
          </a:p>
        </p:txBody>
      </p:sp>
      <p:sp>
        <p:nvSpPr>
          <p:cNvPr id="776" name="Shape 776"/>
          <p:cNvSpPr/>
          <p:nvPr/>
        </p:nvSpPr>
        <p:spPr>
          <a:xfrm>
            <a:off x="8344631" y="1839174"/>
            <a:ext cx="4280149"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599" indent="-228599">
              <a:buSzPct val="60000"/>
              <a:buChar char="•"/>
              <a:defRPr b="1" sz="3000">
                <a:latin typeface="Helvetica"/>
                <a:ea typeface="Helvetica"/>
                <a:cs typeface="Helvetica"/>
                <a:sym typeface="Helvetica"/>
              </a:defRPr>
            </a:lvl1pPr>
          </a:lstStyle>
          <a:p>
            <a:pPr/>
            <a:r>
              <a:t>Reproducibility Study</a:t>
            </a:r>
          </a:p>
        </p:txBody>
      </p:sp>
      <p:sp>
        <p:nvSpPr>
          <p:cNvPr id="777" name="Shape 777"/>
          <p:cNvSpPr/>
          <p:nvPr/>
        </p:nvSpPr>
        <p:spPr>
          <a:xfrm>
            <a:off x="381501" y="7884374"/>
            <a:ext cx="542315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buSzPct val="60000"/>
              <a:buChar char="•"/>
              <a:defRPr b="1" sz="3000">
                <a:solidFill>
                  <a:srgbClr val="A6AAA9"/>
                </a:solidFill>
                <a:latin typeface="Helvetica"/>
                <a:ea typeface="Helvetica"/>
                <a:cs typeface="Helvetica"/>
                <a:sym typeface="Helvetica"/>
              </a:defRPr>
            </a:pPr>
            <a:r>
              <a:t>Understanding more about </a:t>
            </a:r>
          </a:p>
          <a:p>
            <a:pPr>
              <a:defRPr b="1" sz="3000">
                <a:solidFill>
                  <a:srgbClr val="A6AAA9"/>
                </a:solidFill>
                <a:latin typeface="Helvetica"/>
                <a:ea typeface="Helvetica"/>
                <a:cs typeface="Helvetica"/>
                <a:sym typeface="Helvetica"/>
              </a:defRPr>
            </a:pPr>
            <a:r>
              <a:t>Models and Queries</a:t>
            </a:r>
          </a:p>
        </p:txBody>
      </p:sp>
      <p:sp>
        <p:nvSpPr>
          <p:cNvPr id="778" name="Shape 778"/>
          <p:cNvSpPr/>
          <p:nvPr/>
        </p:nvSpPr>
        <p:spPr>
          <a:xfrm>
            <a:off x="7344130" y="7884374"/>
            <a:ext cx="5253857"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599" indent="-228599">
              <a:buSzPct val="60000"/>
              <a:buChar char="•"/>
              <a:defRPr b="1" sz="3000">
                <a:solidFill>
                  <a:srgbClr val="A6AAA9"/>
                </a:solidFill>
                <a:latin typeface="Helvetica"/>
                <a:ea typeface="Helvetica"/>
                <a:cs typeface="Helvetica"/>
                <a:sym typeface="Helvetica"/>
              </a:defRPr>
            </a:pPr>
            <a:r>
              <a:t>New Applications</a:t>
            </a:r>
          </a:p>
          <a:p>
            <a:pPr>
              <a:defRPr b="1" sz="3000">
                <a:solidFill>
                  <a:srgbClr val="A6AAA9"/>
                </a:solidFill>
                <a:latin typeface="Helvetica"/>
                <a:ea typeface="Helvetica"/>
                <a:cs typeface="Helvetica"/>
                <a:sym typeface="Helvetica"/>
              </a:defRPr>
            </a:pPr>
            <a:r>
              <a:t>e.g. Contextual Suggestion</a:t>
            </a:r>
          </a:p>
        </p:txBody>
      </p:sp>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80" name="Shape 780"/>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Steps of proposing an ranking model…</a:t>
            </a:r>
          </a:p>
        </p:txBody>
      </p:sp>
      <p:sp>
        <p:nvSpPr>
          <p:cNvPr id="781" name="Shape 781"/>
          <p:cNvSpPr/>
          <p:nvPr/>
        </p:nvSpPr>
        <p:spPr>
          <a:xfrm>
            <a:off x="5619621" y="2541719"/>
            <a:ext cx="142689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Theory</a:t>
            </a:r>
          </a:p>
        </p:txBody>
      </p:sp>
      <p:sp>
        <p:nvSpPr>
          <p:cNvPr id="782" name="Shape 782"/>
          <p:cNvSpPr/>
          <p:nvPr/>
        </p:nvSpPr>
        <p:spPr>
          <a:xfrm>
            <a:off x="4821264" y="3964119"/>
            <a:ext cx="302360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Implementation</a:t>
            </a:r>
          </a:p>
        </p:txBody>
      </p:sp>
      <p:sp>
        <p:nvSpPr>
          <p:cNvPr id="783" name="Shape 783"/>
          <p:cNvSpPr/>
          <p:nvPr/>
        </p:nvSpPr>
        <p:spPr>
          <a:xfrm>
            <a:off x="5127496" y="5486003"/>
            <a:ext cx="241114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Run Results</a:t>
            </a:r>
          </a:p>
        </p:txBody>
      </p:sp>
      <p:sp>
        <p:nvSpPr>
          <p:cNvPr id="784" name="Shape 784"/>
          <p:cNvSpPr/>
          <p:nvPr/>
        </p:nvSpPr>
        <p:spPr>
          <a:xfrm>
            <a:off x="5885676" y="6995979"/>
            <a:ext cx="89478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Test</a:t>
            </a:r>
          </a:p>
        </p:txBody>
      </p:sp>
      <p:sp>
        <p:nvSpPr>
          <p:cNvPr id="785" name="Shape 785"/>
          <p:cNvSpPr/>
          <p:nvPr/>
        </p:nvSpPr>
        <p:spPr>
          <a:xfrm>
            <a:off x="6333066" y="3053953"/>
            <a:ext cx="1" cy="1062303"/>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786" name="Shape 786"/>
          <p:cNvSpPr/>
          <p:nvPr/>
        </p:nvSpPr>
        <p:spPr>
          <a:xfrm>
            <a:off x="6333066" y="4499371"/>
            <a:ext cx="1" cy="1062303"/>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787" name="Shape 787"/>
          <p:cNvSpPr/>
          <p:nvPr/>
        </p:nvSpPr>
        <p:spPr>
          <a:xfrm>
            <a:off x="6333066" y="6074701"/>
            <a:ext cx="1" cy="1062303"/>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790" name="Shape 790"/>
          <p:cNvSpPr/>
          <p:nvPr/>
        </p:nvSpPr>
        <p:spPr>
          <a:xfrm>
            <a:off x="6996310" y="2921595"/>
            <a:ext cx="1620779" cy="4390827"/>
          </a:xfrm>
          <a:custGeom>
            <a:avLst/>
            <a:gdLst/>
            <a:ahLst/>
            <a:cxnLst>
              <a:cxn ang="0">
                <a:pos x="wd2" y="hd2"/>
              </a:cxn>
              <a:cxn ang="5400000">
                <a:pos x="wd2" y="hd2"/>
              </a:cxn>
              <a:cxn ang="10800000">
                <a:pos x="wd2" y="hd2"/>
              </a:cxn>
              <a:cxn ang="16200000">
                <a:pos x="wd2" y="hd2"/>
              </a:cxn>
            </a:cxnLst>
            <a:rect l="0" t="0" r="r" b="b"/>
            <a:pathLst>
              <a:path w="16209" h="21600" fill="norm" stroke="1" extrusionOk="0">
                <a:moveTo>
                  <a:pt x="0" y="21600"/>
                </a:moveTo>
                <a:cubicBezTo>
                  <a:pt x="21103" y="14889"/>
                  <a:pt x="21600" y="7689"/>
                  <a:pt x="1490" y="0"/>
                </a:cubicBezTo>
              </a:path>
            </a:pathLst>
          </a:custGeom>
          <a:ln w="50800">
            <a:solidFill>
              <a:srgbClr val="000000"/>
            </a:solidFill>
            <a:miter lim="400000"/>
            <a:tailEnd type="triangle"/>
          </a:ln>
        </p:spPr>
        <p:txBody>
          <a:bodyPr/>
          <a:lstStyle/>
          <a:p>
            <a:pPr/>
          </a:p>
        </p:txBody>
      </p:sp>
      <p:sp>
        <p:nvSpPr>
          <p:cNvPr id="789" name="Shape 78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92" name="Shape 792"/>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Steps of proposing an ranking model…</a:t>
            </a:r>
          </a:p>
        </p:txBody>
      </p:sp>
      <p:sp>
        <p:nvSpPr>
          <p:cNvPr id="793" name="Shape 793"/>
          <p:cNvSpPr/>
          <p:nvPr/>
        </p:nvSpPr>
        <p:spPr>
          <a:xfrm>
            <a:off x="7025767" y="2574417"/>
            <a:ext cx="142689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Theory</a:t>
            </a:r>
          </a:p>
        </p:txBody>
      </p:sp>
      <p:sp>
        <p:nvSpPr>
          <p:cNvPr id="794" name="Shape 794"/>
          <p:cNvSpPr/>
          <p:nvPr/>
        </p:nvSpPr>
        <p:spPr>
          <a:xfrm>
            <a:off x="6227409" y="3996817"/>
            <a:ext cx="302360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Implementation</a:t>
            </a:r>
          </a:p>
        </p:txBody>
      </p:sp>
      <p:sp>
        <p:nvSpPr>
          <p:cNvPr id="795" name="Shape 795"/>
          <p:cNvSpPr/>
          <p:nvPr/>
        </p:nvSpPr>
        <p:spPr>
          <a:xfrm>
            <a:off x="6533642" y="5518700"/>
            <a:ext cx="241114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Run Results</a:t>
            </a:r>
          </a:p>
        </p:txBody>
      </p:sp>
      <p:sp>
        <p:nvSpPr>
          <p:cNvPr id="796" name="Shape 796"/>
          <p:cNvSpPr/>
          <p:nvPr/>
        </p:nvSpPr>
        <p:spPr>
          <a:xfrm>
            <a:off x="7291822" y="7028677"/>
            <a:ext cx="89478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Test</a:t>
            </a:r>
          </a:p>
        </p:txBody>
      </p:sp>
      <p:sp>
        <p:nvSpPr>
          <p:cNvPr id="797" name="Shape 797"/>
          <p:cNvSpPr/>
          <p:nvPr/>
        </p:nvSpPr>
        <p:spPr>
          <a:xfrm>
            <a:off x="7739211" y="3086650"/>
            <a:ext cx="1" cy="1062304"/>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798" name="Shape 798"/>
          <p:cNvSpPr/>
          <p:nvPr/>
        </p:nvSpPr>
        <p:spPr>
          <a:xfrm>
            <a:off x="7739211" y="4532069"/>
            <a:ext cx="1" cy="1062303"/>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799" name="Shape 799"/>
          <p:cNvSpPr/>
          <p:nvPr/>
        </p:nvSpPr>
        <p:spPr>
          <a:xfrm>
            <a:off x="7739211" y="6107399"/>
            <a:ext cx="1" cy="1062303"/>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804" name="Shape 804"/>
          <p:cNvSpPr/>
          <p:nvPr/>
        </p:nvSpPr>
        <p:spPr>
          <a:xfrm>
            <a:off x="8402456" y="2954292"/>
            <a:ext cx="1620778" cy="4390828"/>
          </a:xfrm>
          <a:custGeom>
            <a:avLst/>
            <a:gdLst/>
            <a:ahLst/>
            <a:cxnLst>
              <a:cxn ang="0">
                <a:pos x="wd2" y="hd2"/>
              </a:cxn>
              <a:cxn ang="5400000">
                <a:pos x="wd2" y="hd2"/>
              </a:cxn>
              <a:cxn ang="10800000">
                <a:pos x="wd2" y="hd2"/>
              </a:cxn>
              <a:cxn ang="16200000">
                <a:pos x="wd2" y="hd2"/>
              </a:cxn>
            </a:cxnLst>
            <a:rect l="0" t="0" r="r" b="b"/>
            <a:pathLst>
              <a:path w="16209" h="21600" fill="norm" stroke="1" extrusionOk="0">
                <a:moveTo>
                  <a:pt x="0" y="21600"/>
                </a:moveTo>
                <a:cubicBezTo>
                  <a:pt x="21103" y="14889"/>
                  <a:pt x="21600" y="7689"/>
                  <a:pt x="1490" y="0"/>
                </a:cubicBezTo>
              </a:path>
            </a:pathLst>
          </a:custGeom>
          <a:ln w="50800">
            <a:solidFill>
              <a:srgbClr val="000000"/>
            </a:solidFill>
            <a:miter lim="400000"/>
            <a:tailEnd type="triangle"/>
          </a:ln>
        </p:spPr>
        <p:txBody>
          <a:bodyPr/>
          <a:lstStyle/>
          <a:p>
            <a:pPr/>
          </a:p>
        </p:txBody>
      </p:sp>
      <p:sp>
        <p:nvSpPr>
          <p:cNvPr id="801" name="Shape 80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02" name="Shape 802"/>
          <p:cNvSpPr/>
          <p:nvPr/>
        </p:nvSpPr>
        <p:spPr>
          <a:xfrm>
            <a:off x="6157805" y="5160295"/>
            <a:ext cx="3162813" cy="2532972"/>
          </a:xfrm>
          <a:prstGeom prst="roundRect">
            <a:avLst>
              <a:gd name="adj" fmla="val 9970"/>
            </a:avLst>
          </a:prstGeom>
          <a:ln w="50800">
            <a:solidFill>
              <a:schemeClr val="accent1">
                <a:satOff val="-3355"/>
                <a:lumOff val="26614"/>
              </a:schemeClr>
            </a:solidFill>
            <a:custDash>
              <a:ds d="200000" sp="200000"/>
            </a:custDash>
            <a:miter lim="400000"/>
          </a:ln>
        </p:spPr>
        <p:txBody>
          <a:bodyPr lIns="50800" tIns="50800" rIns="50800" bIns="50800" anchor="ctr"/>
          <a:lstStyle/>
          <a:p>
            <a:pPr>
              <a:defRPr sz="2400"/>
            </a:pPr>
          </a:p>
        </p:txBody>
      </p:sp>
      <p:sp>
        <p:nvSpPr>
          <p:cNvPr id="803" name="Shape 803"/>
          <p:cNvSpPr/>
          <p:nvPr/>
        </p:nvSpPr>
        <p:spPr>
          <a:xfrm>
            <a:off x="2177229" y="5906080"/>
            <a:ext cx="3702969"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solidFill>
                  <a:schemeClr val="accent1">
                    <a:satOff val="-3355"/>
                    <a:lumOff val="26614"/>
                  </a:schemeClr>
                </a:solidFill>
                <a:latin typeface="Helvetica"/>
                <a:ea typeface="Helvetica"/>
                <a:cs typeface="Helvetica"/>
                <a:sym typeface="Helvetica"/>
              </a:defRPr>
            </a:pPr>
            <a:r>
              <a:t>Where Data &amp; </a:t>
            </a:r>
          </a:p>
          <a:p>
            <a:pPr>
              <a:defRPr b="1">
                <a:solidFill>
                  <a:schemeClr val="accent1">
                    <a:satOff val="-3355"/>
                    <a:lumOff val="26614"/>
                  </a:schemeClr>
                </a:solidFill>
                <a:latin typeface="Helvetica"/>
                <a:ea typeface="Helvetica"/>
                <a:cs typeface="Helvetica"/>
                <a:sym typeface="Helvetica"/>
              </a:defRPr>
            </a:pPr>
            <a:r>
              <a:t>IR Systems Involve</a:t>
            </a:r>
          </a:p>
        </p:txBody>
      </p:sp>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06" name="Shape 806"/>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Steps of proposing an ranking model…</a:t>
            </a:r>
          </a:p>
        </p:txBody>
      </p:sp>
      <p:sp>
        <p:nvSpPr>
          <p:cNvPr id="807" name="Shape 807"/>
          <p:cNvSpPr/>
          <p:nvPr/>
        </p:nvSpPr>
        <p:spPr>
          <a:xfrm>
            <a:off x="7727049" y="3119490"/>
            <a:ext cx="1" cy="1062303"/>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808" name="Shape 808"/>
          <p:cNvSpPr/>
          <p:nvPr/>
        </p:nvSpPr>
        <p:spPr>
          <a:xfrm>
            <a:off x="7727049" y="4564908"/>
            <a:ext cx="1" cy="1062303"/>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809" name="Shape 80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10" name="Shape 810"/>
          <p:cNvSpPr/>
          <p:nvPr/>
        </p:nvSpPr>
        <p:spPr>
          <a:xfrm>
            <a:off x="1120241" y="5617321"/>
            <a:ext cx="5844422" cy="198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b="1">
                <a:latin typeface="Helvetica"/>
                <a:ea typeface="Helvetica"/>
                <a:cs typeface="Helvetica"/>
                <a:sym typeface="Helvetica"/>
              </a:defRPr>
            </a:pPr>
            <a:r>
              <a:t>Ideally, this part </a:t>
            </a:r>
          </a:p>
          <a:p>
            <a:pPr>
              <a:defRPr b="1">
                <a:latin typeface="Helvetica"/>
                <a:ea typeface="Helvetica"/>
                <a:cs typeface="Helvetica"/>
                <a:sym typeface="Helvetica"/>
              </a:defRPr>
            </a:pPr>
            <a:r>
              <a:t>should be like a“black box” with model as input and performance as output</a:t>
            </a:r>
          </a:p>
        </p:txBody>
      </p:sp>
      <p:sp>
        <p:nvSpPr>
          <p:cNvPr id="811" name="Shape 811"/>
          <p:cNvSpPr/>
          <p:nvPr/>
        </p:nvSpPr>
        <p:spPr>
          <a:xfrm>
            <a:off x="7013603" y="2617938"/>
            <a:ext cx="142689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Theory</a:t>
            </a:r>
          </a:p>
        </p:txBody>
      </p:sp>
      <p:sp>
        <p:nvSpPr>
          <p:cNvPr id="812" name="Shape 812"/>
          <p:cNvSpPr/>
          <p:nvPr/>
        </p:nvSpPr>
        <p:spPr>
          <a:xfrm>
            <a:off x="6215246" y="4040338"/>
            <a:ext cx="302360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Implementation</a:t>
            </a:r>
          </a:p>
        </p:txBody>
      </p:sp>
      <p:sp>
        <p:nvSpPr>
          <p:cNvPr id="815" name="Shape 815"/>
          <p:cNvSpPr/>
          <p:nvPr/>
        </p:nvSpPr>
        <p:spPr>
          <a:xfrm>
            <a:off x="8539253" y="2997814"/>
            <a:ext cx="1641182" cy="3556119"/>
          </a:xfrm>
          <a:custGeom>
            <a:avLst/>
            <a:gdLst/>
            <a:ahLst/>
            <a:cxnLst>
              <a:cxn ang="0">
                <a:pos x="wd2" y="hd2"/>
              </a:cxn>
              <a:cxn ang="5400000">
                <a:pos x="wd2" y="hd2"/>
              </a:cxn>
              <a:cxn ang="10800000">
                <a:pos x="wd2" y="hd2"/>
              </a:cxn>
              <a:cxn ang="16200000">
                <a:pos x="wd2" y="hd2"/>
              </a:cxn>
            </a:cxnLst>
            <a:rect l="0" t="0" r="r" b="b"/>
            <a:pathLst>
              <a:path w="16214" h="21600" fill="norm" stroke="1" extrusionOk="0">
                <a:moveTo>
                  <a:pt x="1856" y="21600"/>
                </a:moveTo>
                <a:cubicBezTo>
                  <a:pt x="21600" y="13884"/>
                  <a:pt x="20981" y="6684"/>
                  <a:pt x="0" y="0"/>
                </a:cubicBezTo>
              </a:path>
            </a:pathLst>
          </a:custGeom>
          <a:ln w="50800">
            <a:solidFill>
              <a:srgbClr val="000000"/>
            </a:solidFill>
            <a:miter lim="400000"/>
            <a:tailEnd type="triangle"/>
          </a:ln>
        </p:spPr>
        <p:txBody>
          <a:bodyPr/>
          <a:lstStyle/>
          <a:p>
            <a:pPr/>
          </a:p>
        </p:txBody>
      </p:sp>
      <p:sp>
        <p:nvSpPr>
          <p:cNvPr id="814" name="Shape 814"/>
          <p:cNvSpPr/>
          <p:nvPr/>
        </p:nvSpPr>
        <p:spPr>
          <a:xfrm>
            <a:off x="7006301" y="5899736"/>
            <a:ext cx="1441495" cy="1416371"/>
          </a:xfrm>
          <a:prstGeom prst="ellipse">
            <a:avLst/>
          </a:prstGeom>
          <a:ln w="254000">
            <a:solidFill>
              <a:srgbClr val="000000"/>
            </a:solidFill>
            <a:miter lim="400000"/>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17" name="Shape 817"/>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Steps of proposing an ranking model…</a:t>
            </a:r>
          </a:p>
        </p:txBody>
      </p:sp>
      <p:sp>
        <p:nvSpPr>
          <p:cNvPr id="818" name="Shape 81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19" name="Shape 819"/>
          <p:cNvSpPr/>
          <p:nvPr/>
        </p:nvSpPr>
        <p:spPr>
          <a:xfrm>
            <a:off x="815171" y="5833202"/>
            <a:ext cx="5901783" cy="1397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b="1" sz="2800">
                <a:latin typeface="Helvetica"/>
                <a:ea typeface="Helvetica"/>
                <a:cs typeface="Helvetica"/>
                <a:sym typeface="Helvetica"/>
              </a:defRPr>
            </a:pPr>
            <a:r>
              <a:t>However, there are two problems:</a:t>
            </a:r>
          </a:p>
          <a:p>
            <a:pPr marL="228600" indent="-228600" algn="l">
              <a:buSzPct val="100000"/>
              <a:buChar char="•"/>
              <a:defRPr b="1" sz="2800">
                <a:latin typeface="Helvetica"/>
                <a:ea typeface="Helvetica"/>
                <a:cs typeface="Helvetica"/>
                <a:sym typeface="Helvetica"/>
              </a:defRPr>
            </a:pPr>
            <a:r>
              <a:t>Data availability </a:t>
            </a:r>
          </a:p>
          <a:p>
            <a:pPr marL="228600" indent="-228600" algn="l">
              <a:buSzPct val="100000"/>
              <a:buChar char="•"/>
              <a:defRPr b="1" sz="2800">
                <a:latin typeface="Helvetica"/>
                <a:ea typeface="Helvetica"/>
                <a:cs typeface="Helvetica"/>
                <a:sym typeface="Helvetica"/>
              </a:defRPr>
            </a:pPr>
            <a:r>
              <a:t>Impact of different tools</a:t>
            </a:r>
          </a:p>
        </p:txBody>
      </p:sp>
      <p:sp>
        <p:nvSpPr>
          <p:cNvPr id="820" name="Shape 820"/>
          <p:cNvSpPr/>
          <p:nvPr/>
        </p:nvSpPr>
        <p:spPr>
          <a:xfrm>
            <a:off x="7320803" y="5871321"/>
            <a:ext cx="812491"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9000">
                <a:latin typeface="Helvetica"/>
                <a:ea typeface="Helvetica"/>
                <a:cs typeface="Helvetica"/>
                <a:sym typeface="Helvetica"/>
              </a:defRPr>
            </a:lvl1pPr>
          </a:lstStyle>
          <a:p>
            <a:pPr/>
            <a:r>
              <a:t>?</a:t>
            </a:r>
          </a:p>
        </p:txBody>
      </p:sp>
      <p:sp>
        <p:nvSpPr>
          <p:cNvPr id="821" name="Shape 821"/>
          <p:cNvSpPr/>
          <p:nvPr/>
        </p:nvSpPr>
        <p:spPr>
          <a:xfrm>
            <a:off x="7013603" y="2617938"/>
            <a:ext cx="1426891"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Theory</a:t>
            </a:r>
          </a:p>
        </p:txBody>
      </p:sp>
      <p:sp>
        <p:nvSpPr>
          <p:cNvPr id="822" name="Shape 822"/>
          <p:cNvSpPr/>
          <p:nvPr/>
        </p:nvSpPr>
        <p:spPr>
          <a:xfrm>
            <a:off x="6215246" y="4040338"/>
            <a:ext cx="302360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Implementation</a:t>
            </a:r>
          </a:p>
        </p:txBody>
      </p:sp>
      <p:sp>
        <p:nvSpPr>
          <p:cNvPr id="827" name="Shape 827"/>
          <p:cNvSpPr/>
          <p:nvPr/>
        </p:nvSpPr>
        <p:spPr>
          <a:xfrm>
            <a:off x="8539253" y="2997814"/>
            <a:ext cx="1641182" cy="3556119"/>
          </a:xfrm>
          <a:custGeom>
            <a:avLst/>
            <a:gdLst/>
            <a:ahLst/>
            <a:cxnLst>
              <a:cxn ang="0">
                <a:pos x="wd2" y="hd2"/>
              </a:cxn>
              <a:cxn ang="5400000">
                <a:pos x="wd2" y="hd2"/>
              </a:cxn>
              <a:cxn ang="10800000">
                <a:pos x="wd2" y="hd2"/>
              </a:cxn>
              <a:cxn ang="16200000">
                <a:pos x="wd2" y="hd2"/>
              </a:cxn>
            </a:cxnLst>
            <a:rect l="0" t="0" r="r" b="b"/>
            <a:pathLst>
              <a:path w="16214" h="21600" fill="norm" stroke="1" extrusionOk="0">
                <a:moveTo>
                  <a:pt x="1856" y="21600"/>
                </a:moveTo>
                <a:cubicBezTo>
                  <a:pt x="21600" y="13884"/>
                  <a:pt x="20981" y="6684"/>
                  <a:pt x="0" y="0"/>
                </a:cubicBezTo>
              </a:path>
            </a:pathLst>
          </a:custGeom>
          <a:ln w="50800">
            <a:solidFill>
              <a:srgbClr val="000000"/>
            </a:solidFill>
            <a:miter lim="400000"/>
            <a:tailEnd type="triangle"/>
          </a:ln>
        </p:spPr>
        <p:txBody>
          <a:bodyPr/>
          <a:lstStyle/>
          <a:p>
            <a:pPr/>
          </a:p>
        </p:txBody>
      </p:sp>
      <p:sp>
        <p:nvSpPr>
          <p:cNvPr id="824" name="Shape 824"/>
          <p:cNvSpPr/>
          <p:nvPr/>
        </p:nvSpPr>
        <p:spPr>
          <a:xfrm>
            <a:off x="7006301" y="5899736"/>
            <a:ext cx="1441495" cy="1416371"/>
          </a:xfrm>
          <a:prstGeom prst="ellipse">
            <a:avLst/>
          </a:prstGeom>
          <a:ln w="254000">
            <a:solidFill>
              <a:srgbClr val="000000"/>
            </a:solidFill>
            <a:miter lim="400000"/>
          </a:ln>
        </p:spPr>
        <p:txBody>
          <a:bodyPr lIns="50800" tIns="50800" rIns="50800" bIns="50800" anchor="ctr"/>
          <a:lstStyle/>
          <a:p>
            <a:pPr>
              <a:defRPr sz="2400"/>
            </a:pPr>
          </a:p>
        </p:txBody>
      </p:sp>
      <p:sp>
        <p:nvSpPr>
          <p:cNvPr id="825" name="Shape 825"/>
          <p:cNvSpPr/>
          <p:nvPr/>
        </p:nvSpPr>
        <p:spPr>
          <a:xfrm>
            <a:off x="7727049" y="3119490"/>
            <a:ext cx="1" cy="1062303"/>
          </a:xfrm>
          <a:prstGeom prst="line">
            <a:avLst/>
          </a:prstGeom>
          <a:ln w="50800">
            <a:solidFill>
              <a:srgbClr val="000000"/>
            </a:solidFill>
            <a:miter lim="400000"/>
            <a:tailEnd type="triangle"/>
          </a:ln>
        </p:spPr>
        <p:txBody>
          <a:bodyPr lIns="50800" tIns="50800" rIns="50800" bIns="50800" anchor="ctr"/>
          <a:lstStyle/>
          <a:p>
            <a:pPr>
              <a:defRPr sz="2400"/>
            </a:pPr>
          </a:p>
        </p:txBody>
      </p:sp>
      <p:sp>
        <p:nvSpPr>
          <p:cNvPr id="826" name="Shape 826"/>
          <p:cNvSpPr/>
          <p:nvPr/>
        </p:nvSpPr>
        <p:spPr>
          <a:xfrm>
            <a:off x="7727049" y="4564908"/>
            <a:ext cx="1" cy="1062303"/>
          </a:xfrm>
          <a:prstGeom prst="line">
            <a:avLst/>
          </a:prstGeom>
          <a:ln w="50800">
            <a:solidFill>
              <a:srgbClr val="000000"/>
            </a:solidFill>
            <a:miter lim="400000"/>
            <a:tailEnd type="triangle"/>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36" name="Shape 236"/>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37" name="pasted-image-filtered.png"/>
          <p:cNvPicPr>
            <a:picLocks noChangeAspect="1"/>
          </p:cNvPicPr>
          <p:nvPr/>
        </p:nvPicPr>
        <p:blipFill>
          <a:blip r:embed="rId2">
            <a:extLst/>
          </a:blip>
          <a:stretch>
            <a:fillRect/>
          </a:stretch>
        </p:blipFill>
        <p:spPr>
          <a:xfrm>
            <a:off x="1389453" y="2083794"/>
            <a:ext cx="1765679" cy="1431400"/>
          </a:xfrm>
          <a:prstGeom prst="rect">
            <a:avLst/>
          </a:prstGeom>
          <a:ln w="12700">
            <a:miter lim="400000"/>
          </a:ln>
        </p:spPr>
      </p:pic>
      <p:pic>
        <p:nvPicPr>
          <p:cNvPr id="238" name="pasted-image.png"/>
          <p:cNvPicPr>
            <a:picLocks noChangeAspect="1"/>
          </p:cNvPicPr>
          <p:nvPr/>
        </p:nvPicPr>
        <p:blipFill>
          <a:blip r:embed="rId3">
            <a:extLst/>
          </a:blip>
          <a:stretch>
            <a:fillRect/>
          </a:stretch>
        </p:blipFill>
        <p:spPr>
          <a:xfrm>
            <a:off x="1329202" y="1959477"/>
            <a:ext cx="585266" cy="585266"/>
          </a:xfrm>
          <a:prstGeom prst="rect">
            <a:avLst/>
          </a:prstGeom>
          <a:ln w="12700">
            <a:miter lim="400000"/>
          </a:ln>
        </p:spPr>
      </p:pic>
      <p:sp>
        <p:nvSpPr>
          <p:cNvPr id="239" name="Shape 239"/>
          <p:cNvSpPr/>
          <p:nvPr/>
        </p:nvSpPr>
        <p:spPr>
          <a:xfrm>
            <a:off x="1058511" y="748690"/>
            <a:ext cx="236731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Contextual </a:t>
            </a:r>
          </a:p>
          <a:p>
            <a:pPr>
              <a:defRPr b="1">
                <a:latin typeface="Helvetica"/>
                <a:ea typeface="Helvetica"/>
                <a:cs typeface="Helvetica"/>
                <a:sym typeface="Helvetica"/>
              </a:defRPr>
            </a:pPr>
            <a:r>
              <a:t>Suggestion</a:t>
            </a:r>
          </a:p>
        </p:txBody>
      </p:sp>
      <p:sp>
        <p:nvSpPr>
          <p:cNvPr id="240" name="Shape 240"/>
          <p:cNvSpPr/>
          <p:nvPr/>
        </p:nvSpPr>
        <p:spPr>
          <a:xfrm flipV="1">
            <a:off x="4028874"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41" name="Shape 241"/>
          <p:cNvSpPr/>
          <p:nvPr/>
        </p:nvSpPr>
        <p:spPr>
          <a:xfrm flipV="1">
            <a:off x="8544125"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42" name="Shape 242"/>
          <p:cNvSpPr/>
          <p:nvPr/>
        </p:nvSpPr>
        <p:spPr>
          <a:xfrm>
            <a:off x="4402816" y="748690"/>
            <a:ext cx="3767368"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Unified Evaluation </a:t>
            </a:r>
          </a:p>
          <a:p>
            <a:pPr>
              <a:defRPr b="1">
                <a:latin typeface="Helvetica"/>
                <a:ea typeface="Helvetica"/>
                <a:cs typeface="Helvetica"/>
                <a:sym typeface="Helvetica"/>
              </a:defRPr>
            </a:pPr>
            <a:r>
              <a:t>System</a:t>
            </a:r>
          </a:p>
        </p:txBody>
      </p:sp>
      <p:pic>
        <p:nvPicPr>
          <p:cNvPr id="243" name="pasted-image-filtered.png"/>
          <p:cNvPicPr>
            <a:picLocks noChangeAspect="1"/>
          </p:cNvPicPr>
          <p:nvPr/>
        </p:nvPicPr>
        <p:blipFill>
          <a:blip r:embed="rId4">
            <a:extLst/>
          </a:blip>
          <a:stretch>
            <a:fillRect/>
          </a:stretch>
        </p:blipFill>
        <p:spPr>
          <a:xfrm>
            <a:off x="5437157" y="2190177"/>
            <a:ext cx="1175625" cy="773954"/>
          </a:xfrm>
          <a:prstGeom prst="rect">
            <a:avLst/>
          </a:prstGeom>
          <a:ln w="12700">
            <a:miter lim="400000"/>
          </a:ln>
        </p:spPr>
      </p:pic>
      <p:pic>
        <p:nvPicPr>
          <p:cNvPr id="244" name="pasted-image.png"/>
          <p:cNvPicPr>
            <a:picLocks noChangeAspect="1"/>
          </p:cNvPicPr>
          <p:nvPr/>
        </p:nvPicPr>
        <p:blipFill>
          <a:blip r:embed="rId5">
            <a:extLst/>
          </a:blip>
          <a:stretch>
            <a:fillRect/>
          </a:stretch>
        </p:blipFill>
        <p:spPr>
          <a:xfrm>
            <a:off x="6422441" y="2401847"/>
            <a:ext cx="1175626" cy="1175625"/>
          </a:xfrm>
          <a:prstGeom prst="rect">
            <a:avLst/>
          </a:prstGeom>
          <a:ln w="12700">
            <a:miter lim="400000"/>
          </a:ln>
        </p:spPr>
      </p:pic>
      <p:graphicFrame>
        <p:nvGraphicFramePr>
          <p:cNvPr id="245" name="Chart 245"/>
          <p:cNvGraphicFramePr/>
          <p:nvPr/>
        </p:nvGraphicFramePr>
        <p:xfrm>
          <a:off x="8919371" y="1944095"/>
          <a:ext cx="2943572" cy="1818748"/>
        </p:xfrm>
        <a:graphic xmlns:a="http://schemas.openxmlformats.org/drawingml/2006/main">
          <a:graphicData uri="http://schemas.openxmlformats.org/drawingml/2006/chart">
            <c:chart xmlns:c="http://schemas.openxmlformats.org/drawingml/2006/chart" r:id="rId6"/>
          </a:graphicData>
        </a:graphic>
      </p:graphicFrame>
      <p:sp>
        <p:nvSpPr>
          <p:cNvPr id="246" name="Shape 246"/>
          <p:cNvSpPr/>
          <p:nvPr/>
        </p:nvSpPr>
        <p:spPr>
          <a:xfrm>
            <a:off x="5266890" y="3848099"/>
            <a:ext cx="1988420"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Details</a:t>
            </a:r>
          </a:p>
        </p:txBody>
      </p:sp>
      <p:sp>
        <p:nvSpPr>
          <p:cNvPr id="247" name="Shape 247"/>
          <p:cNvSpPr/>
          <p:nvPr/>
        </p:nvSpPr>
        <p:spPr>
          <a:xfrm>
            <a:off x="1093650" y="4241800"/>
            <a:ext cx="3767368" cy="0"/>
          </a:xfrm>
          <a:prstGeom prst="line">
            <a:avLst/>
          </a:prstGeom>
          <a:ln w="50800">
            <a:solidFill>
              <a:srgbClr val="000000"/>
            </a:solidFill>
            <a:miter lim="400000"/>
          </a:ln>
        </p:spPr>
        <p:txBody>
          <a:bodyPr lIns="50800" tIns="50800" rIns="50800" bIns="50800" anchor="ctr"/>
          <a:lstStyle/>
          <a:p>
            <a:pPr>
              <a:defRPr sz="2400"/>
            </a:pPr>
          </a:p>
        </p:txBody>
      </p:sp>
      <p:sp>
        <p:nvSpPr>
          <p:cNvPr id="248" name="Shape 248"/>
          <p:cNvSpPr/>
          <p:nvPr/>
        </p:nvSpPr>
        <p:spPr>
          <a:xfrm>
            <a:off x="7661182" y="4241800"/>
            <a:ext cx="4249969" cy="0"/>
          </a:xfrm>
          <a:prstGeom prst="line">
            <a:avLst/>
          </a:prstGeom>
          <a:ln w="50800">
            <a:solidFill>
              <a:srgbClr val="000000"/>
            </a:solidFill>
            <a:miter lim="400000"/>
          </a:ln>
        </p:spPr>
        <p:txBody>
          <a:bodyPr lIns="50800" tIns="50800" rIns="50800" bIns="50800" anchor="ctr"/>
          <a:lstStyle/>
          <a:p>
            <a:pPr>
              <a:defRPr sz="2400"/>
            </a:pPr>
          </a:p>
        </p:txBody>
      </p:sp>
      <p:sp>
        <p:nvSpPr>
          <p:cNvPr id="249" name="Shape 249"/>
          <p:cNvSpPr/>
          <p:nvPr/>
        </p:nvSpPr>
        <p:spPr>
          <a:xfrm flipV="1">
            <a:off x="8544125" y="4449773"/>
            <a:ext cx="1" cy="433811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50" name="Shape 250"/>
          <p:cNvSpPr/>
          <p:nvPr/>
        </p:nvSpPr>
        <p:spPr>
          <a:xfrm flipV="1">
            <a:off x="4028874" y="4449773"/>
            <a:ext cx="1" cy="433811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51" name="Shape 251"/>
          <p:cNvSpPr/>
          <p:nvPr/>
        </p:nvSpPr>
        <p:spPr>
          <a:xfrm>
            <a:off x="5404027" y="5117440"/>
            <a:ext cx="1764946" cy="198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buSzPct val="50000"/>
              <a:buChar char="✤"/>
            </a:pPr>
            <a:r>
              <a:t>PPE</a:t>
            </a:r>
          </a:p>
          <a:p>
            <a:pPr marL="228600" indent="-228600" algn="l">
              <a:buSzPct val="50000"/>
              <a:buChar char="✤"/>
            </a:pPr>
            <a:r>
              <a:t>VIRLab</a:t>
            </a:r>
          </a:p>
          <a:p>
            <a:pPr marL="228600" indent="-228600" algn="l">
              <a:buSzPct val="50000"/>
              <a:buChar char="✤"/>
            </a:pPr>
            <a:r>
              <a:t>RISE</a:t>
            </a:r>
          </a:p>
          <a:p>
            <a:pPr marL="228600" indent="-228600" algn="l">
              <a:buSzPct val="50000"/>
              <a:buChar char="✤"/>
            </a:pPr>
            <a:r>
              <a:t>Anserini</a:t>
            </a:r>
          </a:p>
        </p:txBody>
      </p:sp>
      <p:sp>
        <p:nvSpPr>
          <p:cNvPr id="252" name="Shape 252"/>
          <p:cNvSpPr/>
          <p:nvPr/>
        </p:nvSpPr>
        <p:spPr>
          <a:xfrm>
            <a:off x="962445" y="5117440"/>
            <a:ext cx="2619695" cy="198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buSzPct val="50000"/>
              <a:buChar char="✤"/>
            </a:pPr>
            <a:r>
              <a:t>User Profile Modeling</a:t>
            </a:r>
          </a:p>
          <a:p>
            <a:pPr marL="228600" indent="-228600" algn="l">
              <a:buSzPct val="50000"/>
              <a:buChar char="✤"/>
            </a:pPr>
            <a:r>
              <a:t>Candidates Ranking </a:t>
            </a:r>
          </a:p>
        </p:txBody>
      </p:sp>
      <p:sp>
        <p:nvSpPr>
          <p:cNvPr id="253" name="Shape 253"/>
          <p:cNvSpPr/>
          <p:nvPr/>
        </p:nvSpPr>
        <p:spPr>
          <a:xfrm>
            <a:off x="8718337" y="5133507"/>
            <a:ext cx="3926792" cy="1511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buSzPct val="50000"/>
              <a:buChar char="✤"/>
            </a:pPr>
            <a:r>
              <a:t>Single-Term Queries</a:t>
            </a:r>
          </a:p>
          <a:p>
            <a:pPr marL="228600" indent="-228600" algn="l">
              <a:buSzPct val="50000"/>
              <a:buChar char="✤"/>
            </a:pPr>
            <a:r>
              <a:t>Multiple-Terms Queries Reduction </a:t>
            </a:r>
          </a:p>
        </p:txBody>
      </p:sp>
      <p:sp>
        <p:nvSpPr>
          <p:cNvPr id="254" name="Shape 254"/>
          <p:cNvSpPr/>
          <p:nvPr/>
        </p:nvSpPr>
        <p:spPr>
          <a:xfrm>
            <a:off x="9147178" y="748690"/>
            <a:ext cx="2740057"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Performance </a:t>
            </a:r>
          </a:p>
          <a:p>
            <a:pPr>
              <a:defRPr b="1">
                <a:latin typeface="Helvetica"/>
                <a:ea typeface="Helvetica"/>
                <a:cs typeface="Helvetica"/>
                <a:sym typeface="Helvetica"/>
              </a:defRPr>
            </a:pPr>
            <a:r>
              <a:t>Upper Bound</a:t>
            </a:r>
          </a:p>
        </p:txBody>
      </p:sp>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29" name="Shape 829"/>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Two Problems— (1) Data Availability</a:t>
            </a:r>
          </a:p>
        </p:txBody>
      </p:sp>
      <p:sp>
        <p:nvSpPr>
          <p:cNvPr id="830" name="Shape 83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831" name="pasted-image.png"/>
          <p:cNvPicPr>
            <a:picLocks noChangeAspect="1"/>
          </p:cNvPicPr>
          <p:nvPr/>
        </p:nvPicPr>
        <p:blipFill>
          <a:blip r:embed="rId2">
            <a:extLst/>
          </a:blip>
          <a:stretch>
            <a:fillRect/>
          </a:stretch>
        </p:blipFill>
        <p:spPr>
          <a:xfrm>
            <a:off x="5911751" y="2037075"/>
            <a:ext cx="5934035" cy="3115369"/>
          </a:xfrm>
          <a:prstGeom prst="rect">
            <a:avLst/>
          </a:prstGeom>
          <a:ln w="12700">
            <a:miter lim="400000"/>
          </a:ln>
        </p:spPr>
      </p:pic>
      <p:sp>
        <p:nvSpPr>
          <p:cNvPr id="832" name="Shape 832"/>
          <p:cNvSpPr/>
          <p:nvPr/>
        </p:nvSpPr>
        <p:spPr>
          <a:xfrm>
            <a:off x="755182" y="3061359"/>
            <a:ext cx="4698301" cy="1066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3200"/>
            </a:pPr>
            <a:r>
              <a:t>Public Datasets</a:t>
            </a:r>
          </a:p>
          <a:p>
            <a:pPr>
              <a:defRPr sz="3200"/>
            </a:pPr>
            <a:r>
              <a:t>in other research fields:</a:t>
            </a:r>
          </a:p>
        </p:txBody>
      </p:sp>
      <p:sp>
        <p:nvSpPr>
          <p:cNvPr id="833" name="Shape 833"/>
          <p:cNvSpPr/>
          <p:nvPr/>
        </p:nvSpPr>
        <p:spPr>
          <a:xfrm>
            <a:off x="881004" y="5675288"/>
            <a:ext cx="11242791" cy="1"/>
          </a:xfrm>
          <a:prstGeom prst="line">
            <a:avLst/>
          </a:prstGeom>
          <a:ln w="76200">
            <a:solidFill>
              <a:schemeClr val="accent1"/>
            </a:solidFill>
            <a:miter lim="400000"/>
          </a:ln>
        </p:spPr>
        <p:txBody>
          <a:bodyPr lIns="50800" tIns="50800" rIns="50800" bIns="50800" anchor="ctr"/>
          <a:lstStyle/>
          <a:p>
            <a:pPr>
              <a:defRPr sz="2400"/>
            </a:pPr>
          </a:p>
        </p:txBody>
      </p:sp>
      <p:sp>
        <p:nvSpPr>
          <p:cNvPr id="834" name="Shape 834"/>
          <p:cNvSpPr/>
          <p:nvPr/>
        </p:nvSpPr>
        <p:spPr>
          <a:xfrm>
            <a:off x="2083776" y="7550189"/>
            <a:ext cx="112059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TREC</a:t>
            </a:r>
          </a:p>
        </p:txBody>
      </p:sp>
      <p:pic>
        <p:nvPicPr>
          <p:cNvPr id="835" name="pasted-image.png"/>
          <p:cNvPicPr>
            <a:picLocks noChangeAspect="1"/>
          </p:cNvPicPr>
          <p:nvPr/>
        </p:nvPicPr>
        <p:blipFill>
          <a:blip r:embed="rId3">
            <a:extLst/>
          </a:blip>
          <a:stretch>
            <a:fillRect/>
          </a:stretch>
        </p:blipFill>
        <p:spPr>
          <a:xfrm>
            <a:off x="2077711" y="6198133"/>
            <a:ext cx="1132727" cy="1132726"/>
          </a:xfrm>
          <a:prstGeom prst="rect">
            <a:avLst/>
          </a:prstGeom>
          <a:ln w="12700">
            <a:miter lim="400000"/>
          </a:ln>
        </p:spPr>
      </p:pic>
      <p:sp>
        <p:nvSpPr>
          <p:cNvPr id="836" name="Shape 836"/>
          <p:cNvSpPr/>
          <p:nvPr/>
        </p:nvSpPr>
        <p:spPr>
          <a:xfrm>
            <a:off x="8954342" y="7592474"/>
            <a:ext cx="154343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Industry</a:t>
            </a:r>
          </a:p>
        </p:txBody>
      </p:sp>
      <p:pic>
        <p:nvPicPr>
          <p:cNvPr id="837" name="pasted-image.png"/>
          <p:cNvPicPr>
            <a:picLocks noChangeAspect="1"/>
          </p:cNvPicPr>
          <p:nvPr/>
        </p:nvPicPr>
        <p:blipFill>
          <a:blip r:embed="rId3">
            <a:extLst/>
          </a:blip>
          <a:stretch>
            <a:fillRect/>
          </a:stretch>
        </p:blipFill>
        <p:spPr>
          <a:xfrm>
            <a:off x="9159695" y="6240418"/>
            <a:ext cx="1132726" cy="1132727"/>
          </a:xfrm>
          <a:prstGeom prst="rect">
            <a:avLst/>
          </a:prstGeom>
          <a:ln w="12700">
            <a:miter lim="400000"/>
          </a:ln>
        </p:spPr>
      </p:pic>
      <p:sp>
        <p:nvSpPr>
          <p:cNvPr id="838" name="Shape 838"/>
          <p:cNvSpPr/>
          <p:nvPr/>
        </p:nvSpPr>
        <p:spPr>
          <a:xfrm>
            <a:off x="3446449" y="6910096"/>
            <a:ext cx="5477235" cy="584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3200"/>
            </a:lvl1pPr>
          </a:lstStyle>
          <a:p>
            <a:pPr/>
            <a:r>
              <a:t>Most IR datasets are private</a:t>
            </a:r>
          </a:p>
        </p:txBody>
      </p:sp>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40" name="Shape 840"/>
          <p:cNvSpPr/>
          <p:nvPr>
            <p:ph type="title"/>
          </p:nvPr>
        </p:nvSpPr>
        <p:spPr>
          <a:xfrm>
            <a:off x="520700" y="127000"/>
            <a:ext cx="11099800" cy="2159000"/>
          </a:xfrm>
          <a:prstGeom prst="rect">
            <a:avLst/>
          </a:prstGeom>
        </p:spPr>
        <p:txBody>
          <a:bodyPr/>
          <a:lstStyle>
            <a:lvl1pPr algn="l">
              <a:defRPr b="1" sz="4000">
                <a:latin typeface="Helvetica"/>
                <a:ea typeface="Helvetica"/>
                <a:cs typeface="Helvetica"/>
                <a:sym typeface="Helvetica"/>
              </a:defRPr>
            </a:lvl1pPr>
          </a:lstStyle>
          <a:p>
            <a:pPr/>
            <a:r>
              <a:t>Two Problems— (2) Impact of different tools</a:t>
            </a:r>
          </a:p>
        </p:txBody>
      </p:sp>
      <p:sp>
        <p:nvSpPr>
          <p:cNvPr id="841" name="Shape 841"/>
          <p:cNvSpPr/>
          <p:nvPr/>
        </p:nvSpPr>
        <p:spPr>
          <a:xfrm>
            <a:off x="7455758" y="8471002"/>
            <a:ext cx="4892821" cy="330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b="1" sz="1500">
                <a:latin typeface="Helvetica"/>
                <a:ea typeface="Helvetica"/>
                <a:cs typeface="Helvetica"/>
                <a:sym typeface="Helvetica"/>
              </a:defRPr>
            </a:lvl1pPr>
          </a:lstStyle>
          <a:p>
            <a:pPr/>
            <a:r>
              <a:t>J. Zhu, J. Wang, I. J. Cox, and M. J. Taylor. SIGIR ’09</a:t>
            </a:r>
          </a:p>
        </p:txBody>
      </p:sp>
      <p:sp>
        <p:nvSpPr>
          <p:cNvPr id="842" name="Shape 842"/>
          <p:cNvSpPr/>
          <p:nvPr/>
        </p:nvSpPr>
        <p:spPr>
          <a:xfrm>
            <a:off x="6390525" y="5060950"/>
            <a:ext cx="22375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 </a:t>
            </a:r>
          </a:p>
        </p:txBody>
      </p:sp>
      <p:pic>
        <p:nvPicPr>
          <p:cNvPr id="843" name="pasted-image.pdf"/>
          <p:cNvPicPr>
            <a:picLocks noChangeAspect="1"/>
          </p:cNvPicPr>
          <p:nvPr/>
        </p:nvPicPr>
        <p:blipFill>
          <a:blip r:embed="rId2">
            <a:extLst/>
          </a:blip>
          <a:stretch>
            <a:fillRect/>
          </a:stretch>
        </p:blipFill>
        <p:spPr>
          <a:xfrm>
            <a:off x="2036233" y="2446515"/>
            <a:ext cx="3784601" cy="1638301"/>
          </a:xfrm>
          <a:prstGeom prst="rect">
            <a:avLst/>
          </a:prstGeom>
          <a:ln w="12700">
            <a:miter lim="400000"/>
          </a:ln>
        </p:spPr>
      </p:pic>
      <p:pic>
        <p:nvPicPr>
          <p:cNvPr id="844" name="pasted-image.pdf"/>
          <p:cNvPicPr>
            <a:picLocks noChangeAspect="1"/>
          </p:cNvPicPr>
          <p:nvPr/>
        </p:nvPicPr>
        <p:blipFill>
          <a:blip r:embed="rId3">
            <a:extLst/>
          </a:blip>
          <a:stretch>
            <a:fillRect/>
          </a:stretch>
        </p:blipFill>
        <p:spPr>
          <a:xfrm>
            <a:off x="7479186" y="5097773"/>
            <a:ext cx="3672151" cy="3085364"/>
          </a:xfrm>
          <a:prstGeom prst="rect">
            <a:avLst/>
          </a:prstGeom>
          <a:ln w="12700">
            <a:miter lim="400000"/>
          </a:ln>
        </p:spPr>
      </p:pic>
      <p:pic>
        <p:nvPicPr>
          <p:cNvPr id="845" name="pasted-image.pdf"/>
          <p:cNvPicPr>
            <a:picLocks noChangeAspect="1"/>
          </p:cNvPicPr>
          <p:nvPr/>
        </p:nvPicPr>
        <p:blipFill>
          <a:blip r:embed="rId4">
            <a:extLst/>
          </a:blip>
          <a:stretch>
            <a:fillRect/>
          </a:stretch>
        </p:blipFill>
        <p:spPr>
          <a:xfrm>
            <a:off x="7923613" y="2328805"/>
            <a:ext cx="2783296" cy="1873722"/>
          </a:xfrm>
          <a:prstGeom prst="rect">
            <a:avLst/>
          </a:prstGeom>
          <a:ln w="12700">
            <a:miter lim="400000"/>
          </a:ln>
        </p:spPr>
      </p:pic>
      <p:pic>
        <p:nvPicPr>
          <p:cNvPr id="846" name="pasted-image.pdf"/>
          <p:cNvPicPr>
            <a:picLocks noChangeAspect="1"/>
          </p:cNvPicPr>
          <p:nvPr/>
        </p:nvPicPr>
        <p:blipFill>
          <a:blip r:embed="rId5">
            <a:extLst/>
          </a:blip>
          <a:stretch>
            <a:fillRect/>
          </a:stretch>
        </p:blipFill>
        <p:spPr>
          <a:xfrm>
            <a:off x="2511172" y="5073178"/>
            <a:ext cx="2846903" cy="877244"/>
          </a:xfrm>
          <a:prstGeom prst="rect">
            <a:avLst/>
          </a:prstGeom>
          <a:ln w="12700">
            <a:miter lim="400000"/>
          </a:ln>
        </p:spPr>
      </p:pic>
      <p:pic>
        <p:nvPicPr>
          <p:cNvPr id="847" name="pasted-image.pdf"/>
          <p:cNvPicPr>
            <a:picLocks noChangeAspect="1"/>
          </p:cNvPicPr>
          <p:nvPr/>
        </p:nvPicPr>
        <p:blipFill>
          <a:blip r:embed="rId6">
            <a:extLst/>
          </a:blip>
          <a:stretch>
            <a:fillRect/>
          </a:stretch>
        </p:blipFill>
        <p:spPr>
          <a:xfrm>
            <a:off x="4174066" y="3248732"/>
            <a:ext cx="762001" cy="304801"/>
          </a:xfrm>
          <a:prstGeom prst="rect">
            <a:avLst/>
          </a:prstGeom>
          <a:ln w="12700">
            <a:miter lim="400000"/>
          </a:ln>
        </p:spPr>
      </p:pic>
      <p:pic>
        <p:nvPicPr>
          <p:cNvPr id="848" name="pasted-image.pdf"/>
          <p:cNvPicPr>
            <a:picLocks noChangeAspect="1"/>
          </p:cNvPicPr>
          <p:nvPr/>
        </p:nvPicPr>
        <p:blipFill>
          <a:blip r:embed="rId6">
            <a:extLst/>
          </a:blip>
          <a:stretch>
            <a:fillRect/>
          </a:stretch>
        </p:blipFill>
        <p:spPr>
          <a:xfrm>
            <a:off x="7954433" y="3299532"/>
            <a:ext cx="1400856" cy="560343"/>
          </a:xfrm>
          <a:prstGeom prst="rect">
            <a:avLst/>
          </a:prstGeom>
          <a:ln w="12700">
            <a:miter lim="400000"/>
          </a:ln>
        </p:spPr>
      </p:pic>
      <p:pic>
        <p:nvPicPr>
          <p:cNvPr id="849" name="pasted-image.pdf"/>
          <p:cNvPicPr>
            <a:picLocks noChangeAspect="1"/>
          </p:cNvPicPr>
          <p:nvPr/>
        </p:nvPicPr>
        <p:blipFill>
          <a:blip r:embed="rId6">
            <a:extLst/>
          </a:blip>
          <a:stretch>
            <a:fillRect/>
          </a:stretch>
        </p:blipFill>
        <p:spPr>
          <a:xfrm>
            <a:off x="10338510" y="6691461"/>
            <a:ext cx="762001" cy="304801"/>
          </a:xfrm>
          <a:prstGeom prst="rect">
            <a:avLst/>
          </a:prstGeom>
          <a:ln w="12700">
            <a:miter lim="400000"/>
          </a:ln>
        </p:spPr>
      </p:pic>
      <p:pic>
        <p:nvPicPr>
          <p:cNvPr id="850" name="pasted-image.pdf"/>
          <p:cNvPicPr>
            <a:picLocks noChangeAspect="1"/>
          </p:cNvPicPr>
          <p:nvPr/>
        </p:nvPicPr>
        <p:blipFill>
          <a:blip r:embed="rId6">
            <a:extLst/>
          </a:blip>
          <a:stretch>
            <a:fillRect/>
          </a:stretch>
        </p:blipFill>
        <p:spPr>
          <a:xfrm>
            <a:off x="4445710" y="5334000"/>
            <a:ext cx="762001" cy="304800"/>
          </a:xfrm>
          <a:prstGeom prst="rect">
            <a:avLst/>
          </a:prstGeom>
          <a:ln w="12700">
            <a:miter lim="400000"/>
          </a:ln>
        </p:spPr>
      </p:pic>
      <p:sp>
        <p:nvSpPr>
          <p:cNvPr id="851" name="Shape 851"/>
          <p:cNvSpPr/>
          <p:nvPr/>
        </p:nvSpPr>
        <p:spPr>
          <a:xfrm>
            <a:off x="2558765" y="4364155"/>
            <a:ext cx="2739536"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b="1" sz="1500">
                <a:latin typeface="Helvetica"/>
                <a:ea typeface="Helvetica"/>
                <a:cs typeface="Helvetica"/>
                <a:sym typeface="Helvetica"/>
              </a:defRPr>
            </a:lvl1pPr>
          </a:lstStyle>
          <a:p>
            <a:pPr/>
            <a:r>
              <a:t>B. He and I. Ounis. SIGIR ’05 </a:t>
            </a:r>
          </a:p>
        </p:txBody>
      </p:sp>
      <p:sp>
        <p:nvSpPr>
          <p:cNvPr id="852" name="Shape 852"/>
          <p:cNvSpPr/>
          <p:nvPr/>
        </p:nvSpPr>
        <p:spPr>
          <a:xfrm>
            <a:off x="8051300" y="4479706"/>
            <a:ext cx="2527921"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b="1" sz="1500">
                <a:latin typeface="Helvetica"/>
                <a:ea typeface="Helvetica"/>
                <a:cs typeface="Helvetica"/>
                <a:sym typeface="Helvetica"/>
              </a:defRPr>
            </a:lvl1pPr>
          </a:lstStyle>
          <a:p>
            <a:pPr/>
            <a:r>
              <a:t>Y. Lv and C. Zhai. CIKM ’11</a:t>
            </a:r>
          </a:p>
        </p:txBody>
      </p:sp>
      <p:sp>
        <p:nvSpPr>
          <p:cNvPr id="853" name="Shape 853"/>
          <p:cNvSpPr/>
          <p:nvPr/>
        </p:nvSpPr>
        <p:spPr>
          <a:xfrm>
            <a:off x="2114743" y="6230027"/>
            <a:ext cx="3639760"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b="1" sz="1500">
                <a:latin typeface="Helvetica"/>
                <a:ea typeface="Helvetica"/>
                <a:cs typeface="Helvetica"/>
                <a:sym typeface="Helvetica"/>
              </a:defRPr>
            </a:lvl1pPr>
          </a:lstStyle>
          <a:p>
            <a:pPr/>
            <a:r>
              <a:t>S. Clinchant and E. Gaussier. SIGIR ’10</a:t>
            </a:r>
          </a:p>
        </p:txBody>
      </p:sp>
      <p:sp>
        <p:nvSpPr>
          <p:cNvPr id="854" name="Shape 854"/>
          <p:cNvSpPr/>
          <p:nvPr/>
        </p:nvSpPr>
        <p:spPr>
          <a:xfrm>
            <a:off x="734550" y="6859355"/>
            <a:ext cx="6352325" cy="198120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solidFill>
                  <a:schemeClr val="accent5"/>
                </a:solidFill>
              </a:defRPr>
            </a:pPr>
            <a:r>
              <a:t>Different researchers have different results for the same model!!!</a:t>
            </a:r>
          </a:p>
          <a:p>
            <a:pPr>
              <a:defRPr>
                <a:solidFill>
                  <a:schemeClr val="accent5"/>
                </a:solidFill>
              </a:defRPr>
            </a:pPr>
            <a:r>
              <a:t>The difference could be as large as </a:t>
            </a:r>
          </a:p>
          <a:p>
            <a:pPr>
              <a:defRPr>
                <a:solidFill>
                  <a:schemeClr val="accent5"/>
                </a:solidFill>
              </a:defRPr>
            </a:pPr>
            <a:r>
              <a:t>(0.2553-0.2150)/0.2150 = </a:t>
            </a:r>
            <a:r>
              <a:rPr b="1">
                <a:latin typeface="Helvetica"/>
                <a:ea typeface="Helvetica"/>
                <a:cs typeface="Helvetica"/>
                <a:sym typeface="Helvetica"/>
              </a:rPr>
              <a:t>18.7%</a:t>
            </a:r>
          </a:p>
        </p:txBody>
      </p:sp>
      <p:sp>
        <p:nvSpPr>
          <p:cNvPr id="855" name="Shape 85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857" name="Shape 857"/>
          <p:cNvSpPr/>
          <p:nvPr>
            <p:ph type="title"/>
          </p:nvPr>
        </p:nvSpPr>
        <p:spPr>
          <a:xfrm>
            <a:off x="563033" y="88900"/>
            <a:ext cx="11099801" cy="2159000"/>
          </a:xfrm>
          <a:prstGeom prst="rect">
            <a:avLst/>
          </a:prstGeom>
        </p:spPr>
        <p:txBody>
          <a:bodyPr/>
          <a:lstStyle>
            <a:lvl1pPr algn="l">
              <a:defRPr b="1" sz="4400">
                <a:latin typeface="Helvetica"/>
                <a:ea typeface="Helvetica"/>
                <a:cs typeface="Helvetica"/>
                <a:sym typeface="Helvetica"/>
              </a:defRPr>
            </a:lvl1pPr>
          </a:lstStyle>
          <a:p>
            <a:pPr/>
            <a:r>
              <a:t>The problems with real world application</a:t>
            </a:r>
          </a:p>
        </p:txBody>
      </p:sp>
      <p:sp>
        <p:nvSpPr>
          <p:cNvPr id="858" name="Shape 858"/>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59" name="Shape 859"/>
          <p:cNvSpPr/>
          <p:nvPr/>
        </p:nvSpPr>
        <p:spPr>
          <a:xfrm>
            <a:off x="884005" y="2045955"/>
            <a:ext cx="10375418" cy="4800628"/>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lnSpc>
                <a:spcPct val="150000"/>
              </a:lnSpc>
              <a:buSzPct val="50000"/>
              <a:buChar char="✤"/>
            </a:pPr>
            <a:r>
              <a:t> </a:t>
            </a:r>
            <a:r>
              <a:rPr b="1">
                <a:latin typeface="Helvetica"/>
                <a:ea typeface="Helvetica"/>
                <a:cs typeface="Helvetica"/>
                <a:sym typeface="Helvetica"/>
              </a:rPr>
              <a:t>Data disclosure and redistribution</a:t>
            </a:r>
          </a:p>
          <a:p>
            <a:pPr lvl="1" marL="457200" indent="-228600" algn="l">
              <a:lnSpc>
                <a:spcPct val="150000"/>
              </a:lnSpc>
              <a:buClr>
                <a:srgbClr val="000000"/>
              </a:buClr>
              <a:buSzPct val="50000"/>
              <a:buChar char="✤"/>
            </a:pPr>
            <a:r>
              <a:t> What if the data corpus cannot be shown to the users?</a:t>
            </a:r>
          </a:p>
          <a:p>
            <a:pPr lvl="1" marL="457200" indent="-228600" algn="l">
              <a:lnSpc>
                <a:spcPct val="150000"/>
              </a:lnSpc>
              <a:buClr>
                <a:srgbClr val="000000"/>
              </a:buClr>
              <a:buSzPct val="50000"/>
              <a:buChar char="✤"/>
            </a:pPr>
            <a:r>
              <a:t> e.g. intelligent property data </a:t>
            </a:r>
          </a:p>
          <a:p>
            <a:pPr marL="228600" indent="-228600" algn="l">
              <a:lnSpc>
                <a:spcPct val="150000"/>
              </a:lnSpc>
              <a:buSzPct val="50000"/>
              <a:buChar char="✤"/>
            </a:pPr>
            <a:r>
              <a:t> </a:t>
            </a:r>
            <a:r>
              <a:rPr b="1">
                <a:latin typeface="Helvetica"/>
                <a:ea typeface="Helvetica"/>
                <a:cs typeface="Helvetica"/>
                <a:sym typeface="Helvetica"/>
              </a:rPr>
              <a:t>Different toolkits</a:t>
            </a:r>
          </a:p>
          <a:p>
            <a:pPr lvl="1" marL="457200" indent="-228600" algn="l">
              <a:lnSpc>
                <a:spcPct val="150000"/>
              </a:lnSpc>
              <a:buClr>
                <a:srgbClr val="000000"/>
              </a:buClr>
              <a:buSzPct val="50000"/>
              <a:buChar char="✤"/>
            </a:pPr>
            <a:r>
              <a:t> Can generate different results (</a:t>
            </a:r>
            <a:r>
              <a:rPr i="1">
                <a:latin typeface="Helvetica"/>
                <a:ea typeface="Helvetica"/>
                <a:cs typeface="Helvetica"/>
                <a:sym typeface="Helvetica"/>
              </a:rPr>
              <a:t>the previous slides</a:t>
            </a:r>
            <a:r>
              <a:t>)</a:t>
            </a:r>
          </a:p>
          <a:p>
            <a:pPr marL="228600" indent="-228600" algn="l">
              <a:lnSpc>
                <a:spcPct val="150000"/>
              </a:lnSpc>
              <a:buSzPct val="50000"/>
              <a:buChar char="✤"/>
            </a:pPr>
            <a:r>
              <a:t> </a:t>
            </a:r>
            <a:r>
              <a:rPr b="1">
                <a:latin typeface="Helvetica"/>
                <a:ea typeface="Helvetica"/>
                <a:cs typeface="Helvetica"/>
                <a:sym typeface="Helvetica"/>
              </a:rPr>
              <a:t>Different Metrics</a:t>
            </a:r>
            <a:endParaRPr b="1">
              <a:latin typeface="Helvetica"/>
              <a:ea typeface="Helvetica"/>
              <a:cs typeface="Helvetica"/>
              <a:sym typeface="Helvetica"/>
            </a:endParaRPr>
          </a:p>
          <a:p>
            <a:pPr lvl="1" marL="457200" indent="-228600" algn="l">
              <a:lnSpc>
                <a:spcPct val="150000"/>
              </a:lnSpc>
              <a:buClr>
                <a:srgbClr val="000000"/>
              </a:buClr>
              <a:buSzPct val="50000"/>
              <a:buChar char="✤"/>
            </a:pPr>
            <a:r>
              <a:t> Makes the results incomparable </a:t>
            </a:r>
          </a:p>
        </p:txBody>
      </p:sp>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61" name="Shape 861"/>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Ideally…</a:t>
            </a:r>
          </a:p>
        </p:txBody>
      </p:sp>
      <p:sp>
        <p:nvSpPr>
          <p:cNvPr id="862" name="Shape 86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863" name="43594-O3RK5Y.pdf"/>
          <p:cNvPicPr>
            <a:picLocks noChangeAspect="1"/>
          </p:cNvPicPr>
          <p:nvPr/>
        </p:nvPicPr>
        <p:blipFill>
          <a:blip r:embed="rId2">
            <a:extLst/>
          </a:blip>
          <a:srcRect l="7008" t="15480" r="75137" b="62754"/>
          <a:stretch>
            <a:fillRect/>
          </a:stretch>
        </p:blipFill>
        <p:spPr>
          <a:xfrm>
            <a:off x="1396161" y="2479306"/>
            <a:ext cx="1192701" cy="1453983"/>
          </a:xfrm>
          <a:prstGeom prst="rect">
            <a:avLst/>
          </a:prstGeom>
          <a:ln w="12700">
            <a:miter lim="400000"/>
          </a:ln>
        </p:spPr>
      </p:pic>
      <p:sp>
        <p:nvSpPr>
          <p:cNvPr id="864" name="Shape 864"/>
          <p:cNvSpPr/>
          <p:nvPr/>
        </p:nvSpPr>
        <p:spPr>
          <a:xfrm>
            <a:off x="2756865" y="2907806"/>
            <a:ext cx="3055169" cy="412208"/>
          </a:xfrm>
          <a:prstGeom prst="rightArrow">
            <a:avLst>
              <a:gd name="adj1" fmla="val 50750"/>
              <a:gd name="adj2" fmla="val 90463"/>
            </a:avLst>
          </a:prstGeom>
          <a:ln w="25400">
            <a:solidFill>
              <a:srgbClr val="85888D"/>
            </a:solidFill>
            <a:miter lim="400000"/>
          </a:ln>
        </p:spPr>
        <p:txBody>
          <a:bodyPr lIns="50800" tIns="50800" rIns="50800" bIns="50800" anchor="ctr"/>
          <a:lstStyle/>
          <a:p>
            <a:pPr>
              <a:defRPr sz="2400"/>
            </a:pPr>
          </a:p>
        </p:txBody>
      </p:sp>
      <p:sp>
        <p:nvSpPr>
          <p:cNvPr id="865" name="Shape 865"/>
          <p:cNvSpPr/>
          <p:nvPr/>
        </p:nvSpPr>
        <p:spPr>
          <a:xfrm>
            <a:off x="2804158" y="2430737"/>
            <a:ext cx="241114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Model Imple.</a:t>
            </a:r>
          </a:p>
        </p:txBody>
      </p:sp>
      <p:pic>
        <p:nvPicPr>
          <p:cNvPr id="866" name="pasted-image.png"/>
          <p:cNvPicPr>
            <a:picLocks noChangeAspect="1"/>
          </p:cNvPicPr>
          <p:nvPr/>
        </p:nvPicPr>
        <p:blipFill>
          <a:blip r:embed="rId3">
            <a:extLst/>
          </a:blip>
          <a:stretch>
            <a:fillRect/>
          </a:stretch>
        </p:blipFill>
        <p:spPr>
          <a:xfrm>
            <a:off x="5754143" y="4180185"/>
            <a:ext cx="1875255" cy="1875255"/>
          </a:xfrm>
          <a:prstGeom prst="rect">
            <a:avLst/>
          </a:prstGeom>
          <a:ln w="12700">
            <a:miter lim="400000"/>
          </a:ln>
        </p:spPr>
      </p:pic>
      <p:pic>
        <p:nvPicPr>
          <p:cNvPr id="867" name="server.png"/>
          <p:cNvPicPr>
            <a:picLocks noChangeAspect="1"/>
          </p:cNvPicPr>
          <p:nvPr/>
        </p:nvPicPr>
        <p:blipFill>
          <a:blip r:embed="rId4">
            <a:extLst/>
          </a:blip>
          <a:stretch>
            <a:fillRect/>
          </a:stretch>
        </p:blipFill>
        <p:spPr>
          <a:xfrm>
            <a:off x="5993682" y="2479306"/>
            <a:ext cx="1454151" cy="1454151"/>
          </a:xfrm>
          <a:prstGeom prst="rect">
            <a:avLst/>
          </a:prstGeom>
          <a:ln w="12700">
            <a:miter lim="400000"/>
          </a:ln>
        </p:spPr>
      </p:pic>
      <p:sp>
        <p:nvSpPr>
          <p:cNvPr id="868" name="Shape 868"/>
          <p:cNvSpPr/>
          <p:nvPr/>
        </p:nvSpPr>
        <p:spPr>
          <a:xfrm rot="1118064">
            <a:off x="2713598" y="3845572"/>
            <a:ext cx="3055170" cy="412208"/>
          </a:xfrm>
          <a:prstGeom prst="rightArrow">
            <a:avLst>
              <a:gd name="adj1" fmla="val 50750"/>
              <a:gd name="adj2" fmla="val 90463"/>
            </a:avLst>
          </a:prstGeom>
          <a:ln w="25400">
            <a:solidFill>
              <a:srgbClr val="85888D"/>
            </a:solidFill>
            <a:miter lim="400000"/>
          </a:ln>
        </p:spPr>
        <p:txBody>
          <a:bodyPr lIns="50800" tIns="50800" rIns="50800" bIns="50800" anchor="ctr"/>
          <a:lstStyle/>
          <a:p>
            <a:pPr>
              <a:defRPr sz="2400"/>
            </a:pPr>
          </a:p>
        </p:txBody>
      </p:sp>
      <p:sp>
        <p:nvSpPr>
          <p:cNvPr id="869" name="Shape 869"/>
          <p:cNvSpPr/>
          <p:nvPr/>
        </p:nvSpPr>
        <p:spPr>
          <a:xfrm>
            <a:off x="4738064" y="1351049"/>
            <a:ext cx="7378460"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Upload to centralized evaluation system </a:t>
            </a:r>
          </a:p>
          <a:p>
            <a:pPr/>
            <a:r>
              <a:t>OR evaluate at local</a:t>
            </a:r>
          </a:p>
        </p:txBody>
      </p:sp>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71" name="Shape 871"/>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Ideally…</a:t>
            </a:r>
          </a:p>
        </p:txBody>
      </p:sp>
      <p:sp>
        <p:nvSpPr>
          <p:cNvPr id="872" name="Shape 87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873" name="43594-O3RK5Y.ai"/>
          <p:cNvPicPr>
            <a:picLocks noChangeAspect="1"/>
          </p:cNvPicPr>
          <p:nvPr/>
        </p:nvPicPr>
        <p:blipFill>
          <a:blip r:embed="rId2">
            <a:extLst/>
          </a:blip>
          <a:srcRect l="7008" t="15480" r="75137" b="62754"/>
          <a:stretch>
            <a:fillRect/>
          </a:stretch>
        </p:blipFill>
        <p:spPr>
          <a:xfrm>
            <a:off x="1396161" y="2479306"/>
            <a:ext cx="1192701" cy="1453983"/>
          </a:xfrm>
          <a:prstGeom prst="rect">
            <a:avLst/>
          </a:prstGeom>
          <a:ln w="12700">
            <a:miter lim="400000"/>
          </a:ln>
        </p:spPr>
      </p:pic>
      <p:pic>
        <p:nvPicPr>
          <p:cNvPr id="874" name="43594-O3RK5Y.ai"/>
          <p:cNvPicPr>
            <a:picLocks noChangeAspect="1"/>
          </p:cNvPicPr>
          <p:nvPr/>
        </p:nvPicPr>
        <p:blipFill>
          <a:blip r:embed="rId2">
            <a:extLst/>
          </a:blip>
          <a:srcRect l="28224" t="43884" r="51106" b="35455"/>
          <a:stretch>
            <a:fillRect/>
          </a:stretch>
        </p:blipFill>
        <p:spPr>
          <a:xfrm>
            <a:off x="1386041" y="4072391"/>
            <a:ext cx="1212888" cy="1212303"/>
          </a:xfrm>
          <a:prstGeom prst="rect">
            <a:avLst/>
          </a:prstGeom>
          <a:ln w="12700">
            <a:miter lim="400000"/>
          </a:ln>
        </p:spPr>
      </p:pic>
      <p:pic>
        <p:nvPicPr>
          <p:cNvPr id="875" name="43594-O3RK5Y.ai"/>
          <p:cNvPicPr>
            <a:picLocks noChangeAspect="1"/>
          </p:cNvPicPr>
          <p:nvPr/>
        </p:nvPicPr>
        <p:blipFill>
          <a:blip r:embed="rId2">
            <a:extLst/>
          </a:blip>
          <a:srcRect l="52287" t="43286" r="29894" b="35362"/>
          <a:stretch>
            <a:fillRect/>
          </a:stretch>
        </p:blipFill>
        <p:spPr>
          <a:xfrm>
            <a:off x="1383150" y="5423779"/>
            <a:ext cx="1218604" cy="1460184"/>
          </a:xfrm>
          <a:prstGeom prst="rect">
            <a:avLst/>
          </a:prstGeom>
          <a:ln w="12700">
            <a:miter lim="400000"/>
          </a:ln>
        </p:spPr>
      </p:pic>
      <p:pic>
        <p:nvPicPr>
          <p:cNvPr id="876" name="43594-O3RK5Y.ai"/>
          <p:cNvPicPr>
            <a:picLocks noChangeAspect="1"/>
          </p:cNvPicPr>
          <p:nvPr/>
        </p:nvPicPr>
        <p:blipFill>
          <a:blip r:embed="rId2">
            <a:extLst/>
          </a:blip>
          <a:srcRect l="73372" t="71783" r="5942" b="7624"/>
          <a:stretch>
            <a:fillRect/>
          </a:stretch>
        </p:blipFill>
        <p:spPr>
          <a:xfrm>
            <a:off x="1373303" y="7022817"/>
            <a:ext cx="1239726" cy="1234175"/>
          </a:xfrm>
          <a:prstGeom prst="rect">
            <a:avLst/>
          </a:prstGeom>
          <a:ln w="12700">
            <a:miter lim="400000"/>
          </a:ln>
        </p:spPr>
      </p:pic>
      <p:sp>
        <p:nvSpPr>
          <p:cNvPr id="877" name="Shape 877"/>
          <p:cNvSpPr/>
          <p:nvPr/>
        </p:nvSpPr>
        <p:spPr>
          <a:xfrm>
            <a:off x="2756865" y="2907806"/>
            <a:ext cx="3055169" cy="412208"/>
          </a:xfrm>
          <a:prstGeom prst="rightArrow">
            <a:avLst>
              <a:gd name="adj1" fmla="val 50750"/>
              <a:gd name="adj2" fmla="val 90463"/>
            </a:avLst>
          </a:prstGeom>
          <a:ln w="25400">
            <a:solidFill>
              <a:srgbClr val="85888D"/>
            </a:solidFill>
            <a:miter lim="400000"/>
          </a:ln>
        </p:spPr>
        <p:txBody>
          <a:bodyPr lIns="50800" tIns="50800" rIns="50800" bIns="50800" anchor="ctr"/>
          <a:lstStyle/>
          <a:p>
            <a:pPr>
              <a:defRPr sz="2400"/>
            </a:pPr>
          </a:p>
        </p:txBody>
      </p:sp>
      <p:sp>
        <p:nvSpPr>
          <p:cNvPr id="878" name="Shape 878"/>
          <p:cNvSpPr/>
          <p:nvPr/>
        </p:nvSpPr>
        <p:spPr>
          <a:xfrm>
            <a:off x="2804158" y="2430737"/>
            <a:ext cx="241114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Model Imple.</a:t>
            </a:r>
          </a:p>
        </p:txBody>
      </p:sp>
      <p:pic>
        <p:nvPicPr>
          <p:cNvPr id="879" name="pasted-image.png"/>
          <p:cNvPicPr>
            <a:picLocks noChangeAspect="1"/>
          </p:cNvPicPr>
          <p:nvPr/>
        </p:nvPicPr>
        <p:blipFill>
          <a:blip r:embed="rId3">
            <a:extLst/>
          </a:blip>
          <a:stretch>
            <a:fillRect/>
          </a:stretch>
        </p:blipFill>
        <p:spPr>
          <a:xfrm>
            <a:off x="5754143" y="4180185"/>
            <a:ext cx="1875255" cy="1875255"/>
          </a:xfrm>
          <a:prstGeom prst="rect">
            <a:avLst/>
          </a:prstGeom>
          <a:ln w="12700">
            <a:miter lim="400000"/>
          </a:ln>
        </p:spPr>
      </p:pic>
      <p:pic>
        <p:nvPicPr>
          <p:cNvPr id="880" name="server.png"/>
          <p:cNvPicPr>
            <a:picLocks noChangeAspect="1"/>
          </p:cNvPicPr>
          <p:nvPr/>
        </p:nvPicPr>
        <p:blipFill>
          <a:blip r:embed="rId4">
            <a:extLst/>
          </a:blip>
          <a:stretch>
            <a:fillRect/>
          </a:stretch>
        </p:blipFill>
        <p:spPr>
          <a:xfrm>
            <a:off x="5993682" y="2479306"/>
            <a:ext cx="1454151" cy="1454151"/>
          </a:xfrm>
          <a:prstGeom prst="rect">
            <a:avLst/>
          </a:prstGeom>
          <a:ln w="12700">
            <a:miter lim="400000"/>
          </a:ln>
        </p:spPr>
      </p:pic>
      <p:sp>
        <p:nvSpPr>
          <p:cNvPr id="881" name="Shape 881"/>
          <p:cNvSpPr/>
          <p:nvPr/>
        </p:nvSpPr>
        <p:spPr>
          <a:xfrm rot="20710062">
            <a:off x="2670261" y="5637069"/>
            <a:ext cx="3055169" cy="412208"/>
          </a:xfrm>
          <a:prstGeom prst="rightArrow">
            <a:avLst>
              <a:gd name="adj1" fmla="val 50750"/>
              <a:gd name="adj2" fmla="val 90463"/>
            </a:avLst>
          </a:prstGeom>
          <a:ln w="25400">
            <a:solidFill>
              <a:srgbClr val="85888D"/>
            </a:solidFill>
            <a:miter lim="400000"/>
          </a:ln>
        </p:spPr>
        <p:txBody>
          <a:bodyPr lIns="50800" tIns="50800" rIns="50800" bIns="50800" anchor="ctr"/>
          <a:lstStyle/>
          <a:p>
            <a:pPr>
              <a:defRPr sz="2400"/>
            </a:pPr>
          </a:p>
        </p:txBody>
      </p:sp>
      <p:sp>
        <p:nvSpPr>
          <p:cNvPr id="882" name="Shape 882"/>
          <p:cNvSpPr/>
          <p:nvPr/>
        </p:nvSpPr>
        <p:spPr>
          <a:xfrm rot="60000">
            <a:off x="2661251" y="4716928"/>
            <a:ext cx="3055169" cy="412208"/>
          </a:xfrm>
          <a:prstGeom prst="rightArrow">
            <a:avLst>
              <a:gd name="adj1" fmla="val 50750"/>
              <a:gd name="adj2" fmla="val 90463"/>
            </a:avLst>
          </a:prstGeom>
          <a:ln w="25400">
            <a:solidFill>
              <a:srgbClr val="85888D"/>
            </a:solidFill>
            <a:miter lim="400000"/>
          </a:ln>
        </p:spPr>
        <p:txBody>
          <a:bodyPr lIns="50800" tIns="50800" rIns="50800" bIns="50800" anchor="ctr"/>
          <a:lstStyle/>
          <a:p>
            <a:pPr>
              <a:defRPr sz="2400"/>
            </a:pPr>
          </a:p>
        </p:txBody>
      </p:sp>
      <p:sp>
        <p:nvSpPr>
          <p:cNvPr id="883" name="Shape 883"/>
          <p:cNvSpPr/>
          <p:nvPr/>
        </p:nvSpPr>
        <p:spPr>
          <a:xfrm>
            <a:off x="2756865" y="7433854"/>
            <a:ext cx="3055169" cy="412208"/>
          </a:xfrm>
          <a:prstGeom prst="rightArrow">
            <a:avLst>
              <a:gd name="adj1" fmla="val 50750"/>
              <a:gd name="adj2" fmla="val 90463"/>
            </a:avLst>
          </a:prstGeom>
          <a:ln w="25400">
            <a:solidFill>
              <a:srgbClr val="85888D"/>
            </a:solidFill>
            <a:miter lim="400000"/>
          </a:ln>
        </p:spPr>
        <p:txBody>
          <a:bodyPr lIns="50800" tIns="50800" rIns="50800" bIns="50800" anchor="ctr"/>
          <a:lstStyle/>
          <a:p>
            <a:pPr>
              <a:defRPr sz="2400"/>
            </a:pPr>
          </a:p>
        </p:txBody>
      </p:sp>
      <p:pic>
        <p:nvPicPr>
          <p:cNvPr id="884" name="server.png"/>
          <p:cNvPicPr>
            <a:picLocks noChangeAspect="1"/>
          </p:cNvPicPr>
          <p:nvPr/>
        </p:nvPicPr>
        <p:blipFill>
          <a:blip r:embed="rId4">
            <a:extLst/>
          </a:blip>
          <a:stretch>
            <a:fillRect/>
          </a:stretch>
        </p:blipFill>
        <p:spPr>
          <a:xfrm>
            <a:off x="5993682" y="6998468"/>
            <a:ext cx="1454151" cy="1454151"/>
          </a:xfrm>
          <a:prstGeom prst="rect">
            <a:avLst/>
          </a:prstGeom>
          <a:ln w="12700">
            <a:miter lim="400000"/>
          </a:ln>
        </p:spPr>
      </p:pic>
      <p:sp>
        <p:nvSpPr>
          <p:cNvPr id="885" name="Shape 885"/>
          <p:cNvSpPr/>
          <p:nvPr/>
        </p:nvSpPr>
        <p:spPr>
          <a:xfrm>
            <a:off x="7944623" y="4250776"/>
            <a:ext cx="1875255" cy="1734074"/>
          </a:xfrm>
          <a:prstGeom prst="rightArrow">
            <a:avLst>
              <a:gd name="adj1" fmla="val 27135"/>
              <a:gd name="adj2" fmla="val 42371"/>
            </a:avLst>
          </a:prstGeom>
          <a:blipFill>
            <a:blip r:embed="rId5"/>
          </a:blipFill>
          <a:ln w="12700">
            <a:miter lim="400000"/>
          </a:ln>
          <a:effectLst>
            <a:outerShdw sx="100000" sy="100000" kx="0" ky="0" algn="b" rotWithShape="0" blurRad="50800" dist="12700" dir="0">
              <a:srgbClr val="000000">
                <a:alpha val="50000"/>
              </a:srgbClr>
            </a:outerShdw>
          </a:effectLst>
        </p:spPr>
        <p:txBody>
          <a:bodyPr lIns="50800" tIns="50800" rIns="50800" bIns="50800" anchor="ctr"/>
          <a:lstStyle/>
          <a:p>
            <a:pPr>
              <a:defRPr sz="2400">
                <a:solidFill>
                  <a:srgbClr val="FFFFFF"/>
                </a:solidFill>
              </a:defRPr>
            </a:pPr>
          </a:p>
        </p:txBody>
      </p:sp>
      <p:pic>
        <p:nvPicPr>
          <p:cNvPr id="886" name="pasted-image.png"/>
          <p:cNvPicPr>
            <a:picLocks noChangeAspect="1"/>
          </p:cNvPicPr>
          <p:nvPr/>
        </p:nvPicPr>
        <p:blipFill>
          <a:blip r:embed="rId6">
            <a:extLst/>
          </a:blip>
          <a:stretch>
            <a:fillRect/>
          </a:stretch>
        </p:blipFill>
        <p:spPr>
          <a:xfrm>
            <a:off x="9889832" y="3968273"/>
            <a:ext cx="2121281" cy="2121280"/>
          </a:xfrm>
          <a:prstGeom prst="rect">
            <a:avLst/>
          </a:prstGeom>
          <a:ln w="12700">
            <a:miter lim="400000"/>
          </a:ln>
        </p:spPr>
      </p:pic>
      <p:sp>
        <p:nvSpPr>
          <p:cNvPr id="887" name="Shape 887"/>
          <p:cNvSpPr/>
          <p:nvPr/>
        </p:nvSpPr>
        <p:spPr>
          <a:xfrm>
            <a:off x="9569703" y="6176628"/>
            <a:ext cx="276154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Unified Results</a:t>
            </a:r>
          </a:p>
        </p:txBody>
      </p:sp>
      <p:sp>
        <p:nvSpPr>
          <p:cNvPr id="888" name="Shape 888"/>
          <p:cNvSpPr/>
          <p:nvPr/>
        </p:nvSpPr>
        <p:spPr>
          <a:xfrm>
            <a:off x="4738064" y="1351049"/>
            <a:ext cx="7378460"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Upload to centralized evaluation system </a:t>
            </a:r>
          </a:p>
          <a:p>
            <a:pPr/>
            <a:r>
              <a:t>OR evaluate at local</a:t>
            </a:r>
          </a:p>
        </p:txBody>
      </p:sp>
      <p:sp>
        <p:nvSpPr>
          <p:cNvPr id="889" name="Shape 889"/>
          <p:cNvSpPr/>
          <p:nvPr/>
        </p:nvSpPr>
        <p:spPr>
          <a:xfrm rot="1118064">
            <a:off x="2713598" y="3845572"/>
            <a:ext cx="3055170" cy="412208"/>
          </a:xfrm>
          <a:prstGeom prst="rightArrow">
            <a:avLst>
              <a:gd name="adj1" fmla="val 50750"/>
              <a:gd name="adj2" fmla="val 90463"/>
            </a:avLst>
          </a:prstGeom>
          <a:ln w="25400">
            <a:solidFill>
              <a:srgbClr val="85888D"/>
            </a:solidFill>
            <a:miter lim="400000"/>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91" name="Shape 891"/>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Level Based Evaluation Platform</a:t>
            </a:r>
          </a:p>
        </p:txBody>
      </p:sp>
      <p:sp>
        <p:nvSpPr>
          <p:cNvPr id="892" name="Shape 89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93" name="Shape 893"/>
          <p:cNvSpPr/>
          <p:nvPr/>
        </p:nvSpPr>
        <p:spPr>
          <a:xfrm>
            <a:off x="3627096" y="4055533"/>
            <a:ext cx="5773255" cy="1"/>
          </a:xfrm>
          <a:prstGeom prst="line">
            <a:avLst/>
          </a:prstGeom>
          <a:ln w="50800">
            <a:solidFill>
              <a:schemeClr val="accent5"/>
            </a:solidFill>
            <a:custDash>
              <a:ds d="600000" sp="600000"/>
            </a:custDash>
            <a:miter lim="400000"/>
          </a:ln>
        </p:spPr>
        <p:txBody>
          <a:bodyPr lIns="50800" tIns="50800" rIns="50800" bIns="50800" anchor="ctr"/>
          <a:lstStyle/>
          <a:p>
            <a:pPr>
              <a:defRPr sz="2400"/>
            </a:pPr>
          </a:p>
        </p:txBody>
      </p:sp>
      <p:pic>
        <p:nvPicPr>
          <p:cNvPr id="894" name="pasted-image.png"/>
          <p:cNvPicPr>
            <a:picLocks noChangeAspect="1"/>
          </p:cNvPicPr>
          <p:nvPr/>
        </p:nvPicPr>
        <p:blipFill>
          <a:blip r:embed="rId2">
            <a:extLst/>
          </a:blip>
          <a:stretch>
            <a:fillRect/>
          </a:stretch>
        </p:blipFill>
        <p:spPr>
          <a:xfrm>
            <a:off x="6982611" y="1821734"/>
            <a:ext cx="2035384" cy="2035383"/>
          </a:xfrm>
          <a:prstGeom prst="rect">
            <a:avLst/>
          </a:prstGeom>
          <a:ln w="12700">
            <a:miter lim="400000"/>
          </a:ln>
        </p:spPr>
      </p:pic>
      <p:pic>
        <p:nvPicPr>
          <p:cNvPr id="895" name="pasted-image.png"/>
          <p:cNvPicPr>
            <a:picLocks noChangeAspect="1"/>
          </p:cNvPicPr>
          <p:nvPr/>
        </p:nvPicPr>
        <p:blipFill>
          <a:blip r:embed="rId3">
            <a:extLst/>
          </a:blip>
          <a:stretch>
            <a:fillRect/>
          </a:stretch>
        </p:blipFill>
        <p:spPr>
          <a:xfrm>
            <a:off x="4544131" y="2961195"/>
            <a:ext cx="895923" cy="895922"/>
          </a:xfrm>
          <a:prstGeom prst="rect">
            <a:avLst/>
          </a:prstGeom>
          <a:ln w="12700">
            <a:miter lim="400000"/>
          </a:ln>
        </p:spPr>
      </p:pic>
      <p:sp>
        <p:nvSpPr>
          <p:cNvPr id="896" name="Shape 896"/>
          <p:cNvSpPr/>
          <p:nvPr/>
        </p:nvSpPr>
        <p:spPr>
          <a:xfrm>
            <a:off x="3615773" y="5888566"/>
            <a:ext cx="5773254" cy="1"/>
          </a:xfrm>
          <a:prstGeom prst="line">
            <a:avLst/>
          </a:prstGeom>
          <a:ln w="50800">
            <a:solidFill>
              <a:schemeClr val="accent5"/>
            </a:solidFill>
            <a:custDash>
              <a:ds d="600000" sp="600000"/>
            </a:custDash>
            <a:miter lim="400000"/>
          </a:ln>
        </p:spPr>
        <p:txBody>
          <a:bodyPr lIns="50800" tIns="50800" rIns="50800" bIns="50800" anchor="ctr"/>
          <a:lstStyle/>
          <a:p>
            <a:pPr>
              <a:defRPr sz="2400"/>
            </a:pPr>
          </a:p>
        </p:txBody>
      </p:sp>
      <p:pic>
        <p:nvPicPr>
          <p:cNvPr id="897" name="pasted-image.png"/>
          <p:cNvPicPr>
            <a:picLocks noChangeAspect="1"/>
          </p:cNvPicPr>
          <p:nvPr/>
        </p:nvPicPr>
        <p:blipFill>
          <a:blip r:embed="rId2">
            <a:extLst/>
          </a:blip>
          <a:stretch>
            <a:fillRect/>
          </a:stretch>
        </p:blipFill>
        <p:spPr>
          <a:xfrm>
            <a:off x="7282202" y="4253950"/>
            <a:ext cx="1436202" cy="1436201"/>
          </a:xfrm>
          <a:prstGeom prst="rect">
            <a:avLst/>
          </a:prstGeom>
          <a:ln w="12700">
            <a:miter lim="400000"/>
          </a:ln>
        </p:spPr>
      </p:pic>
      <p:pic>
        <p:nvPicPr>
          <p:cNvPr id="898" name="pasted-image.png"/>
          <p:cNvPicPr>
            <a:picLocks noChangeAspect="1"/>
          </p:cNvPicPr>
          <p:nvPr/>
        </p:nvPicPr>
        <p:blipFill>
          <a:blip r:embed="rId3">
            <a:extLst/>
          </a:blip>
          <a:stretch>
            <a:fillRect/>
          </a:stretch>
        </p:blipFill>
        <p:spPr>
          <a:xfrm>
            <a:off x="3974401" y="6117166"/>
            <a:ext cx="2035383" cy="2035384"/>
          </a:xfrm>
          <a:prstGeom prst="rect">
            <a:avLst/>
          </a:prstGeom>
          <a:ln w="12700">
            <a:miter lim="400000"/>
          </a:ln>
        </p:spPr>
      </p:pic>
      <p:pic>
        <p:nvPicPr>
          <p:cNvPr id="899" name="pasted-image.png"/>
          <p:cNvPicPr>
            <a:picLocks noChangeAspect="1"/>
          </p:cNvPicPr>
          <p:nvPr/>
        </p:nvPicPr>
        <p:blipFill>
          <a:blip r:embed="rId2">
            <a:extLst/>
          </a:blip>
          <a:stretch>
            <a:fillRect/>
          </a:stretch>
        </p:blipFill>
        <p:spPr>
          <a:xfrm>
            <a:off x="7603787" y="6662567"/>
            <a:ext cx="793032" cy="793032"/>
          </a:xfrm>
          <a:prstGeom prst="rect">
            <a:avLst/>
          </a:prstGeom>
          <a:ln w="12700">
            <a:miter lim="400000"/>
          </a:ln>
        </p:spPr>
      </p:pic>
      <p:pic>
        <p:nvPicPr>
          <p:cNvPr id="900" name="pasted-image.png"/>
          <p:cNvPicPr>
            <a:picLocks noChangeAspect="1"/>
          </p:cNvPicPr>
          <p:nvPr/>
        </p:nvPicPr>
        <p:blipFill>
          <a:blip r:embed="rId3">
            <a:extLst/>
          </a:blip>
          <a:stretch>
            <a:fillRect/>
          </a:stretch>
        </p:blipFill>
        <p:spPr>
          <a:xfrm>
            <a:off x="4273992" y="4380950"/>
            <a:ext cx="1436201" cy="1436201"/>
          </a:xfrm>
          <a:prstGeom prst="rect">
            <a:avLst/>
          </a:prstGeom>
          <a:ln w="12700">
            <a:miter lim="400000"/>
          </a:ln>
        </p:spPr>
      </p:pic>
      <p:pic>
        <p:nvPicPr>
          <p:cNvPr id="901" name="pasted-image.png"/>
          <p:cNvPicPr>
            <a:picLocks noChangeAspect="1"/>
          </p:cNvPicPr>
          <p:nvPr/>
        </p:nvPicPr>
        <p:blipFill>
          <a:blip r:embed="rId4">
            <a:extLst/>
          </a:blip>
          <a:stretch>
            <a:fillRect/>
          </a:stretch>
        </p:blipFill>
        <p:spPr>
          <a:xfrm rot="10800000">
            <a:off x="1399022" y="3852909"/>
            <a:ext cx="1785078" cy="2196163"/>
          </a:xfrm>
          <a:prstGeom prst="rect">
            <a:avLst/>
          </a:prstGeom>
          <a:ln w="12700">
            <a:miter lim="400000"/>
          </a:ln>
        </p:spPr>
      </p:pic>
      <p:sp>
        <p:nvSpPr>
          <p:cNvPr id="902" name="Shape 902"/>
          <p:cNvSpPr/>
          <p:nvPr/>
        </p:nvSpPr>
        <p:spPr>
          <a:xfrm>
            <a:off x="9902520" y="2837887"/>
            <a:ext cx="214873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1"/>
                </a:solidFill>
                <a:latin typeface="Helvetica"/>
                <a:ea typeface="Helvetica"/>
                <a:cs typeface="Helvetica"/>
                <a:sym typeface="Helvetica"/>
              </a:defRPr>
            </a:lvl1pPr>
          </a:lstStyle>
          <a:p>
            <a:pPr/>
            <a:r>
              <a:t>User Effort</a:t>
            </a:r>
          </a:p>
        </p:txBody>
      </p:sp>
      <p:sp>
        <p:nvSpPr>
          <p:cNvPr id="903" name="Shape 903"/>
          <p:cNvSpPr/>
          <p:nvPr/>
        </p:nvSpPr>
        <p:spPr>
          <a:xfrm>
            <a:off x="192712" y="6379629"/>
            <a:ext cx="3505734"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chemeClr val="accent1"/>
                </a:solidFill>
                <a:latin typeface="Helvetica"/>
                <a:ea typeface="Helvetica"/>
                <a:cs typeface="Helvetica"/>
                <a:sym typeface="Helvetica"/>
              </a:defRPr>
            </a:lvl1pPr>
          </a:lstStyle>
          <a:p>
            <a:pPr/>
            <a:r>
              <a:t>System Capability</a:t>
            </a:r>
          </a:p>
        </p:txBody>
      </p:sp>
      <p:pic>
        <p:nvPicPr>
          <p:cNvPr id="904" name="increase-arrow-clipart-13.jpg"/>
          <p:cNvPicPr>
            <a:picLocks noChangeAspect="1"/>
          </p:cNvPicPr>
          <p:nvPr/>
        </p:nvPicPr>
        <p:blipFill>
          <a:blip r:embed="rId5">
            <a:extLst/>
          </a:blip>
          <a:stretch>
            <a:fillRect/>
          </a:stretch>
        </p:blipFill>
        <p:spPr>
          <a:xfrm>
            <a:off x="9769901" y="3740212"/>
            <a:ext cx="1868321" cy="2298577"/>
          </a:xfrm>
          <a:prstGeom prst="rect">
            <a:avLst/>
          </a:prstGeom>
          <a:ln w="12700">
            <a:miter lim="400000"/>
          </a:ln>
        </p:spPr>
      </p:pic>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06" name="Shape 906"/>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Level Based Evaluation Platform</a:t>
            </a:r>
          </a:p>
        </p:txBody>
      </p:sp>
      <p:sp>
        <p:nvSpPr>
          <p:cNvPr id="907" name="Shape 90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08" name="levels.pdf"/>
          <p:cNvPicPr>
            <a:picLocks noChangeAspect="1"/>
          </p:cNvPicPr>
          <p:nvPr/>
        </p:nvPicPr>
        <p:blipFill>
          <a:blip r:embed="rId2">
            <a:extLst/>
          </a:blip>
          <a:stretch>
            <a:fillRect/>
          </a:stretch>
        </p:blipFill>
        <p:spPr>
          <a:xfrm>
            <a:off x="832196" y="1891625"/>
            <a:ext cx="11340408" cy="6986935"/>
          </a:xfrm>
          <a:prstGeom prst="rect">
            <a:avLst/>
          </a:prstGeom>
          <a:ln w="12700">
            <a:miter lim="400000"/>
          </a:ln>
        </p:spPr>
      </p:pic>
      <p:sp>
        <p:nvSpPr>
          <p:cNvPr id="909" name="Shape 909"/>
          <p:cNvSpPr/>
          <p:nvPr/>
        </p:nvSpPr>
        <p:spPr>
          <a:xfrm>
            <a:off x="3186996" y="4547622"/>
            <a:ext cx="6840231" cy="4382813"/>
          </a:xfrm>
          <a:prstGeom prst="rect">
            <a:avLst/>
          </a:prstGeom>
          <a:solidFill>
            <a:srgbClr val="FFFFFF"/>
          </a:solidFill>
          <a:ln w="12700">
            <a:miter lim="400000"/>
          </a:ln>
        </p:spPr>
        <p:txBody>
          <a:bodyPr lIns="50800" tIns="50800" rIns="50800" bIns="50800" anchor="ctr"/>
          <a:lstStyle/>
          <a:p>
            <a:pPr>
              <a:defRPr sz="2400"/>
            </a:pPr>
          </a:p>
        </p:txBody>
      </p:sp>
      <p:sp>
        <p:nvSpPr>
          <p:cNvPr id="910" name="Shape 910"/>
          <p:cNvSpPr/>
          <p:nvPr/>
        </p:nvSpPr>
        <p:spPr>
          <a:xfrm>
            <a:off x="9119443" y="5386223"/>
            <a:ext cx="3852727" cy="3364167"/>
          </a:xfrm>
          <a:prstGeom prst="rect">
            <a:avLst/>
          </a:prstGeom>
          <a:solidFill>
            <a:srgbClr val="FFFFFF"/>
          </a:solidFill>
          <a:ln w="12700">
            <a:miter lim="400000"/>
          </a:ln>
        </p:spPr>
        <p:txBody>
          <a:bodyPr lIns="50800" tIns="50800" rIns="50800" bIns="50800" anchor="ctr"/>
          <a:lstStyle/>
          <a:p>
            <a:pPr>
              <a:defRPr sz="2400"/>
            </a:pPr>
          </a:p>
        </p:txBody>
      </p:sp>
      <p:sp>
        <p:nvSpPr>
          <p:cNvPr id="911" name="Shape 911"/>
          <p:cNvSpPr/>
          <p:nvPr/>
        </p:nvSpPr>
        <p:spPr>
          <a:xfrm>
            <a:off x="1048791" y="6153665"/>
            <a:ext cx="3852727" cy="3364167"/>
          </a:xfrm>
          <a:prstGeom prst="rect">
            <a:avLst/>
          </a:prstGeom>
          <a:solidFill>
            <a:srgbClr val="FFFFFF"/>
          </a:solidFill>
          <a:ln w="12700">
            <a:miter lim="400000"/>
          </a:ln>
        </p:spPr>
        <p:txBody>
          <a:bodyPr lIns="50800" tIns="50800" rIns="50800" bIns="50800" anchor="ctr"/>
          <a:lstStyle/>
          <a:p>
            <a:pPr>
              <a:defRPr sz="2400"/>
            </a:pPr>
          </a:p>
        </p:txBody>
      </p:sp>
      <p:sp>
        <p:nvSpPr>
          <p:cNvPr id="912" name="Shape 912"/>
          <p:cNvSpPr/>
          <p:nvPr/>
        </p:nvSpPr>
        <p:spPr>
          <a:xfrm>
            <a:off x="2902860" y="5628104"/>
            <a:ext cx="741207" cy="847877"/>
          </a:xfrm>
          <a:prstGeom prst="rect">
            <a:avLst/>
          </a:prstGeom>
          <a:solidFill>
            <a:srgbClr val="FFFFFF"/>
          </a:solidFill>
          <a:ln w="12700">
            <a:miter lim="400000"/>
          </a:ln>
        </p:spPr>
        <p:txBody>
          <a:bodyPr lIns="50800" tIns="50800" rIns="50800" bIns="50800" anchor="ctr"/>
          <a:lstStyle/>
          <a:p>
            <a:pPr>
              <a:defRPr sz="2400"/>
            </a:pPr>
          </a:p>
        </p:txBody>
      </p:sp>
      <p:sp>
        <p:nvSpPr>
          <p:cNvPr id="913" name="Shape 913"/>
          <p:cNvSpPr/>
          <p:nvPr/>
        </p:nvSpPr>
        <p:spPr>
          <a:xfrm>
            <a:off x="2608516" y="5518794"/>
            <a:ext cx="257303" cy="341611"/>
          </a:xfrm>
          <a:prstGeom prst="rect">
            <a:avLst/>
          </a:prstGeom>
          <a:solidFill>
            <a:srgbClr val="FFFFFF"/>
          </a:solidFill>
          <a:ln w="12700">
            <a:miter lim="400000"/>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7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15" name="Shape 915"/>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Level Based Evaluation Platform</a:t>
            </a:r>
          </a:p>
        </p:txBody>
      </p:sp>
      <p:sp>
        <p:nvSpPr>
          <p:cNvPr id="916" name="Shape 91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17" name="levels.pdf"/>
          <p:cNvPicPr>
            <a:picLocks noChangeAspect="1"/>
          </p:cNvPicPr>
          <p:nvPr/>
        </p:nvPicPr>
        <p:blipFill>
          <a:blip r:embed="rId2">
            <a:extLst/>
          </a:blip>
          <a:stretch>
            <a:fillRect/>
          </a:stretch>
        </p:blipFill>
        <p:spPr>
          <a:xfrm>
            <a:off x="832196" y="1891625"/>
            <a:ext cx="11340408" cy="6986935"/>
          </a:xfrm>
          <a:prstGeom prst="rect">
            <a:avLst/>
          </a:prstGeom>
          <a:ln w="12700">
            <a:miter lim="400000"/>
          </a:ln>
        </p:spPr>
      </p:pic>
      <p:sp>
        <p:nvSpPr>
          <p:cNvPr id="918" name="Shape 918"/>
          <p:cNvSpPr/>
          <p:nvPr/>
        </p:nvSpPr>
        <p:spPr>
          <a:xfrm>
            <a:off x="3186996" y="4547622"/>
            <a:ext cx="6840231" cy="4382813"/>
          </a:xfrm>
          <a:prstGeom prst="rect">
            <a:avLst/>
          </a:prstGeom>
          <a:solidFill>
            <a:srgbClr val="FFFFFF"/>
          </a:solidFill>
          <a:ln w="12700">
            <a:miter lim="400000"/>
          </a:ln>
        </p:spPr>
        <p:txBody>
          <a:bodyPr lIns="50800" tIns="50800" rIns="50800" bIns="50800" anchor="ctr"/>
          <a:lstStyle/>
          <a:p>
            <a:pPr>
              <a:defRPr sz="2400"/>
            </a:pPr>
          </a:p>
        </p:txBody>
      </p:sp>
      <p:sp>
        <p:nvSpPr>
          <p:cNvPr id="919" name="Shape 919"/>
          <p:cNvSpPr/>
          <p:nvPr/>
        </p:nvSpPr>
        <p:spPr>
          <a:xfrm>
            <a:off x="9119443" y="5386223"/>
            <a:ext cx="3852727" cy="3364167"/>
          </a:xfrm>
          <a:prstGeom prst="rect">
            <a:avLst/>
          </a:prstGeom>
          <a:solidFill>
            <a:srgbClr val="FFFFFF"/>
          </a:solidFill>
          <a:ln w="12700">
            <a:miter lim="400000"/>
          </a:ln>
        </p:spPr>
        <p:txBody>
          <a:bodyPr lIns="50800" tIns="50800" rIns="50800" bIns="50800" anchor="ctr"/>
          <a:lstStyle/>
          <a:p>
            <a:pPr>
              <a:defRPr sz="2400"/>
            </a:pPr>
          </a:p>
        </p:txBody>
      </p:sp>
      <p:sp>
        <p:nvSpPr>
          <p:cNvPr id="920" name="Shape 920"/>
          <p:cNvSpPr/>
          <p:nvPr/>
        </p:nvSpPr>
        <p:spPr>
          <a:xfrm>
            <a:off x="1048791" y="6153665"/>
            <a:ext cx="3852727" cy="3364167"/>
          </a:xfrm>
          <a:prstGeom prst="rect">
            <a:avLst/>
          </a:prstGeom>
          <a:solidFill>
            <a:srgbClr val="FFFFFF"/>
          </a:solidFill>
          <a:ln w="12700">
            <a:miter lim="400000"/>
          </a:ln>
        </p:spPr>
        <p:txBody>
          <a:bodyPr lIns="50800" tIns="50800" rIns="50800" bIns="50800" anchor="ctr"/>
          <a:lstStyle/>
          <a:p>
            <a:pPr>
              <a:defRPr sz="2400"/>
            </a:pPr>
          </a:p>
        </p:txBody>
      </p:sp>
      <p:sp>
        <p:nvSpPr>
          <p:cNvPr id="921" name="Shape 921"/>
          <p:cNvSpPr/>
          <p:nvPr/>
        </p:nvSpPr>
        <p:spPr>
          <a:xfrm>
            <a:off x="2902860" y="5628104"/>
            <a:ext cx="741207" cy="847877"/>
          </a:xfrm>
          <a:prstGeom prst="rect">
            <a:avLst/>
          </a:prstGeom>
          <a:solidFill>
            <a:srgbClr val="FFFFFF"/>
          </a:solidFill>
          <a:ln w="12700">
            <a:miter lim="400000"/>
          </a:ln>
        </p:spPr>
        <p:txBody>
          <a:bodyPr lIns="50800" tIns="50800" rIns="50800" bIns="50800" anchor="ctr"/>
          <a:lstStyle/>
          <a:p>
            <a:pPr>
              <a:defRPr sz="2400"/>
            </a:pPr>
          </a:p>
        </p:txBody>
      </p:sp>
      <p:sp>
        <p:nvSpPr>
          <p:cNvPr id="922" name="Shape 922"/>
          <p:cNvSpPr/>
          <p:nvPr/>
        </p:nvSpPr>
        <p:spPr>
          <a:xfrm>
            <a:off x="2608516" y="5518794"/>
            <a:ext cx="257303" cy="341611"/>
          </a:xfrm>
          <a:prstGeom prst="rect">
            <a:avLst/>
          </a:prstGeom>
          <a:solidFill>
            <a:srgbClr val="FFFFFF"/>
          </a:solidFill>
          <a:ln w="12700">
            <a:miter lim="400000"/>
          </a:ln>
        </p:spPr>
        <p:txBody>
          <a:bodyPr lIns="50800" tIns="50800" rIns="50800" bIns="50800" anchor="ctr"/>
          <a:lstStyle/>
          <a:p>
            <a:pPr>
              <a:defRPr sz="2400"/>
            </a:pPr>
          </a:p>
        </p:txBody>
      </p:sp>
      <p:pic>
        <p:nvPicPr>
          <p:cNvPr id="923" name="pasted-image.png"/>
          <p:cNvPicPr>
            <a:picLocks noChangeAspect="1"/>
          </p:cNvPicPr>
          <p:nvPr/>
        </p:nvPicPr>
        <p:blipFill>
          <a:blip r:embed="rId3">
            <a:extLst/>
          </a:blip>
          <a:stretch>
            <a:fillRect/>
          </a:stretch>
        </p:blipFill>
        <p:spPr>
          <a:xfrm>
            <a:off x="10496098" y="6826002"/>
            <a:ext cx="1099416" cy="1099417"/>
          </a:xfrm>
          <a:prstGeom prst="rect">
            <a:avLst/>
          </a:prstGeom>
          <a:ln w="12700">
            <a:miter lim="400000"/>
          </a:ln>
        </p:spPr>
      </p:pic>
      <p:pic>
        <p:nvPicPr>
          <p:cNvPr id="924" name=""/>
          <p:cNvPicPr>
            <a:picLocks noChangeAspect="0"/>
          </p:cNvPicPr>
          <p:nvPr/>
        </p:nvPicPr>
        <p:blipFill>
          <a:blip r:embed="rId4">
            <a:extLst/>
          </a:blip>
          <a:stretch>
            <a:fillRect/>
          </a:stretch>
        </p:blipFill>
        <p:spPr>
          <a:xfrm>
            <a:off x="2920744" y="6301962"/>
            <a:ext cx="9030953" cy="2147496"/>
          </a:xfrm>
          <a:prstGeom prst="rect">
            <a:avLst/>
          </a:prstGeom>
          <a:effectLst>
            <a:outerShdw sx="100000" sy="100000" kx="0" ky="0" algn="b" rotWithShape="0" blurRad="38100" dist="25400" dir="5400000">
              <a:srgbClr val="000000">
                <a:alpha val="50000"/>
              </a:srgbClr>
            </a:outerShdw>
          </a:effectLst>
        </p:spPr>
      </p:pic>
      <p:sp>
        <p:nvSpPr>
          <p:cNvPr id="925" name="Shape 925"/>
          <p:cNvSpPr/>
          <p:nvPr/>
        </p:nvSpPr>
        <p:spPr>
          <a:xfrm>
            <a:off x="3138943" y="6620060"/>
            <a:ext cx="3822422"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buSzPct val="60000"/>
              <a:buChar char="•"/>
              <a:defRPr>
                <a:solidFill>
                  <a:schemeClr val="accent1"/>
                </a:solidFill>
              </a:defRPr>
            </a:pPr>
            <a:r>
              <a:t>Explore the Index</a:t>
            </a:r>
          </a:p>
          <a:p>
            <a:pPr marL="228600" indent="-228600">
              <a:buSzPct val="60000"/>
              <a:buChar char="•"/>
              <a:defRPr>
                <a:solidFill>
                  <a:schemeClr val="accent1"/>
                </a:solidFill>
              </a:defRPr>
            </a:pPr>
            <a:r>
              <a:t>Inspect the Results</a:t>
            </a:r>
          </a:p>
          <a:p>
            <a:pPr marL="228600" indent="-228600">
              <a:buSzPct val="60000"/>
              <a:buChar char="•"/>
              <a:defRPr>
                <a:solidFill>
                  <a:schemeClr val="accent1"/>
                </a:solidFill>
              </a:defRPr>
            </a:pPr>
            <a:r>
              <a:t>…</a:t>
            </a:r>
          </a:p>
        </p:txBody>
      </p:sp>
      <p:sp>
        <p:nvSpPr>
          <p:cNvPr id="926" name="Shape 926"/>
          <p:cNvSpPr/>
          <p:nvPr/>
        </p:nvSpPr>
        <p:spPr>
          <a:xfrm flipH="1">
            <a:off x="6890158" y="7525288"/>
            <a:ext cx="3490926" cy="1"/>
          </a:xfrm>
          <a:prstGeom prst="line">
            <a:avLst/>
          </a:prstGeom>
          <a:ln w="63500">
            <a:solidFill>
              <a:schemeClr val="accent1"/>
            </a:solidFill>
            <a:miter lim="400000"/>
            <a:tailEnd type="triangle"/>
          </a:ln>
        </p:spPr>
        <p:txBody>
          <a:bodyPr lIns="50800" tIns="50800" rIns="50800" bIns="50800" anchor="ctr"/>
          <a:lstStyle/>
          <a:p>
            <a:pPr>
              <a:defRPr sz="2400"/>
            </a:pPr>
          </a:p>
        </p:txBody>
      </p:sp>
      <p:sp>
        <p:nvSpPr>
          <p:cNvPr id="927" name="Shape 927"/>
          <p:cNvSpPr/>
          <p:nvPr/>
        </p:nvSpPr>
        <p:spPr>
          <a:xfrm>
            <a:off x="7495580" y="6678634"/>
            <a:ext cx="2280082"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solidFill>
                  <a:schemeClr val="accent1"/>
                </a:solidFill>
              </a:defRPr>
            </a:lvl1pPr>
          </a:lstStyle>
          <a:p>
            <a:pPr/>
            <a:r>
              <a:t>Any Language</a:t>
            </a:r>
          </a:p>
        </p:txBody>
      </p:sp>
    </p:spTree>
  </p:cSld>
  <p:clrMapOvr>
    <a:masterClrMapping/>
  </p:clrMapOvr>
  <p:transition xmlns:p14="http://schemas.microsoft.com/office/powerpoint/2010/main" spd="med" advClick="1"/>
</p:sld>
</file>

<file path=ppt/slides/slide7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29" name="Shape 929"/>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Level Based Evaluation Platform</a:t>
            </a:r>
          </a:p>
        </p:txBody>
      </p:sp>
      <p:sp>
        <p:nvSpPr>
          <p:cNvPr id="930" name="Shape 93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31" name="levels.pdf"/>
          <p:cNvPicPr>
            <a:picLocks noChangeAspect="1"/>
          </p:cNvPicPr>
          <p:nvPr/>
        </p:nvPicPr>
        <p:blipFill>
          <a:blip r:embed="rId2">
            <a:extLst/>
          </a:blip>
          <a:stretch>
            <a:fillRect/>
          </a:stretch>
        </p:blipFill>
        <p:spPr>
          <a:xfrm>
            <a:off x="832196" y="1891625"/>
            <a:ext cx="11340408" cy="6986935"/>
          </a:xfrm>
          <a:prstGeom prst="rect">
            <a:avLst/>
          </a:prstGeom>
          <a:ln w="12700">
            <a:miter lim="400000"/>
          </a:ln>
        </p:spPr>
      </p:pic>
      <p:sp>
        <p:nvSpPr>
          <p:cNvPr id="932" name="Shape 932"/>
          <p:cNvSpPr/>
          <p:nvPr/>
        </p:nvSpPr>
        <p:spPr>
          <a:xfrm>
            <a:off x="3186996" y="7073217"/>
            <a:ext cx="8742374" cy="1857218"/>
          </a:xfrm>
          <a:prstGeom prst="rect">
            <a:avLst/>
          </a:prstGeom>
          <a:solidFill>
            <a:srgbClr val="FFFFFF"/>
          </a:solidFill>
          <a:ln w="12700">
            <a:miter lim="400000"/>
          </a:ln>
        </p:spPr>
        <p:txBody>
          <a:bodyPr lIns="50800" tIns="50800" rIns="50800" bIns="50800" anchor="ctr"/>
          <a:lstStyle/>
          <a:p>
            <a:pPr>
              <a:defRPr sz="2400"/>
            </a:pPr>
          </a:p>
        </p:txBody>
      </p:sp>
      <p:sp>
        <p:nvSpPr>
          <p:cNvPr id="933" name="Shape 933"/>
          <p:cNvSpPr/>
          <p:nvPr/>
        </p:nvSpPr>
        <p:spPr>
          <a:xfrm>
            <a:off x="9838898" y="5369654"/>
            <a:ext cx="597409" cy="1590235"/>
          </a:xfrm>
          <a:prstGeom prst="rect">
            <a:avLst/>
          </a:prstGeom>
          <a:solidFill>
            <a:srgbClr val="FFFFFF"/>
          </a:solidFill>
          <a:ln w="12700">
            <a:miter lim="400000"/>
          </a:ln>
        </p:spPr>
        <p:txBody>
          <a:bodyPr lIns="50800" tIns="50800" rIns="50800" bIns="50800" anchor="ctr"/>
          <a:lstStyle/>
          <a:p>
            <a:pPr>
              <a:defRPr sz="2400"/>
            </a:pPr>
          </a:p>
        </p:txBody>
      </p:sp>
      <p:sp>
        <p:nvSpPr>
          <p:cNvPr id="934" name="Shape 934"/>
          <p:cNvSpPr/>
          <p:nvPr/>
        </p:nvSpPr>
        <p:spPr>
          <a:xfrm>
            <a:off x="1048791" y="6153665"/>
            <a:ext cx="2151356" cy="3364167"/>
          </a:xfrm>
          <a:prstGeom prst="rect">
            <a:avLst/>
          </a:prstGeom>
          <a:solidFill>
            <a:srgbClr val="FFFFFF"/>
          </a:solidFill>
          <a:ln w="12700">
            <a:miter lim="400000"/>
          </a:ln>
        </p:spPr>
        <p:txBody>
          <a:bodyPr lIns="50800" tIns="50800" rIns="50800" bIns="50800" anchor="ctr"/>
          <a:lstStyle/>
          <a:p>
            <a:pPr>
              <a:defRPr sz="2400"/>
            </a:pPr>
          </a:p>
        </p:txBody>
      </p:sp>
      <p:sp>
        <p:nvSpPr>
          <p:cNvPr id="935" name="Shape 935"/>
          <p:cNvSpPr/>
          <p:nvPr/>
        </p:nvSpPr>
        <p:spPr>
          <a:xfrm>
            <a:off x="9905507" y="6946217"/>
            <a:ext cx="200357" cy="140672"/>
          </a:xfrm>
          <a:prstGeom prst="rect">
            <a:avLst/>
          </a:prstGeom>
          <a:solidFill>
            <a:srgbClr val="FFFFFF"/>
          </a:solidFill>
          <a:ln w="12700">
            <a:miter lim="400000"/>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7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37" name="Shape 937"/>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Level Based Evaluation Platform</a:t>
            </a:r>
          </a:p>
        </p:txBody>
      </p:sp>
      <p:sp>
        <p:nvSpPr>
          <p:cNvPr id="938" name="Shape 93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39" name="levels.pdf"/>
          <p:cNvPicPr>
            <a:picLocks noChangeAspect="1"/>
          </p:cNvPicPr>
          <p:nvPr/>
        </p:nvPicPr>
        <p:blipFill>
          <a:blip r:embed="rId2">
            <a:extLst/>
          </a:blip>
          <a:stretch>
            <a:fillRect/>
          </a:stretch>
        </p:blipFill>
        <p:spPr>
          <a:xfrm>
            <a:off x="832196" y="1891625"/>
            <a:ext cx="11340408" cy="6986935"/>
          </a:xfrm>
          <a:prstGeom prst="rect">
            <a:avLst/>
          </a:prstGeom>
          <a:ln w="12700">
            <a:miter lim="400000"/>
          </a:ln>
        </p:spPr>
      </p:pic>
      <p:sp>
        <p:nvSpPr>
          <p:cNvPr id="940" name="Shape 940"/>
          <p:cNvSpPr/>
          <p:nvPr/>
        </p:nvSpPr>
        <p:spPr>
          <a:xfrm>
            <a:off x="3186996" y="7073217"/>
            <a:ext cx="8742374" cy="1857218"/>
          </a:xfrm>
          <a:prstGeom prst="rect">
            <a:avLst/>
          </a:prstGeom>
          <a:solidFill>
            <a:srgbClr val="FFFFFF"/>
          </a:solidFill>
          <a:ln w="12700">
            <a:miter lim="400000"/>
          </a:ln>
        </p:spPr>
        <p:txBody>
          <a:bodyPr lIns="50800" tIns="50800" rIns="50800" bIns="50800" anchor="ctr"/>
          <a:lstStyle/>
          <a:p>
            <a:pPr>
              <a:defRPr sz="2400"/>
            </a:pPr>
          </a:p>
        </p:txBody>
      </p:sp>
      <p:sp>
        <p:nvSpPr>
          <p:cNvPr id="941" name="Shape 941"/>
          <p:cNvSpPr/>
          <p:nvPr/>
        </p:nvSpPr>
        <p:spPr>
          <a:xfrm>
            <a:off x="9838898" y="5369654"/>
            <a:ext cx="597409" cy="1590235"/>
          </a:xfrm>
          <a:prstGeom prst="rect">
            <a:avLst/>
          </a:prstGeom>
          <a:solidFill>
            <a:srgbClr val="FFFFFF"/>
          </a:solidFill>
          <a:ln w="12700">
            <a:miter lim="400000"/>
          </a:ln>
        </p:spPr>
        <p:txBody>
          <a:bodyPr lIns="50800" tIns="50800" rIns="50800" bIns="50800" anchor="ctr"/>
          <a:lstStyle/>
          <a:p>
            <a:pPr>
              <a:defRPr sz="2400"/>
            </a:pPr>
          </a:p>
        </p:txBody>
      </p:sp>
      <p:sp>
        <p:nvSpPr>
          <p:cNvPr id="942" name="Shape 942"/>
          <p:cNvSpPr/>
          <p:nvPr/>
        </p:nvSpPr>
        <p:spPr>
          <a:xfrm>
            <a:off x="1048791" y="6153665"/>
            <a:ext cx="2151356" cy="3364167"/>
          </a:xfrm>
          <a:prstGeom prst="rect">
            <a:avLst/>
          </a:prstGeom>
          <a:solidFill>
            <a:srgbClr val="FFFFFF"/>
          </a:solidFill>
          <a:ln w="12700">
            <a:miter lim="400000"/>
          </a:ln>
        </p:spPr>
        <p:txBody>
          <a:bodyPr lIns="50800" tIns="50800" rIns="50800" bIns="50800" anchor="ctr"/>
          <a:lstStyle/>
          <a:p>
            <a:pPr>
              <a:defRPr sz="2400"/>
            </a:pPr>
          </a:p>
        </p:txBody>
      </p:sp>
      <p:sp>
        <p:nvSpPr>
          <p:cNvPr id="943" name="Shape 943"/>
          <p:cNvSpPr/>
          <p:nvPr/>
        </p:nvSpPr>
        <p:spPr>
          <a:xfrm>
            <a:off x="9905507" y="6946217"/>
            <a:ext cx="200357" cy="140672"/>
          </a:xfrm>
          <a:prstGeom prst="rect">
            <a:avLst/>
          </a:prstGeom>
          <a:solidFill>
            <a:srgbClr val="FFFFFF"/>
          </a:solidFill>
          <a:ln w="12700">
            <a:miter lim="400000"/>
          </a:ln>
        </p:spPr>
        <p:txBody>
          <a:bodyPr lIns="50800" tIns="50800" rIns="50800" bIns="50800" anchor="ctr"/>
          <a:lstStyle/>
          <a:p>
            <a:pPr>
              <a:defRPr sz="2400"/>
            </a:pPr>
          </a:p>
        </p:txBody>
      </p:sp>
      <p:pic>
        <p:nvPicPr>
          <p:cNvPr id="944" name="pasted-image.png"/>
          <p:cNvPicPr>
            <a:picLocks noChangeAspect="1"/>
          </p:cNvPicPr>
          <p:nvPr/>
        </p:nvPicPr>
        <p:blipFill>
          <a:blip r:embed="rId3">
            <a:extLst/>
          </a:blip>
          <a:stretch>
            <a:fillRect/>
          </a:stretch>
        </p:blipFill>
        <p:spPr>
          <a:xfrm>
            <a:off x="10557826" y="7754916"/>
            <a:ext cx="1099417" cy="1099417"/>
          </a:xfrm>
          <a:prstGeom prst="rect">
            <a:avLst/>
          </a:prstGeom>
          <a:ln w="12700">
            <a:miter lim="400000"/>
          </a:ln>
        </p:spPr>
      </p:pic>
      <p:pic>
        <p:nvPicPr>
          <p:cNvPr id="945" name=""/>
          <p:cNvPicPr>
            <a:picLocks noChangeAspect="0"/>
          </p:cNvPicPr>
          <p:nvPr/>
        </p:nvPicPr>
        <p:blipFill>
          <a:blip r:embed="rId4">
            <a:extLst/>
          </a:blip>
          <a:stretch>
            <a:fillRect/>
          </a:stretch>
        </p:blipFill>
        <p:spPr>
          <a:xfrm>
            <a:off x="2440443" y="7311421"/>
            <a:ext cx="9403265" cy="1882618"/>
          </a:xfrm>
          <a:prstGeom prst="rect">
            <a:avLst/>
          </a:prstGeom>
          <a:effectLst>
            <a:outerShdw sx="100000" sy="100000" kx="0" ky="0" algn="b" rotWithShape="0" blurRad="38100" dist="25400" dir="5400000">
              <a:srgbClr val="000000">
                <a:alpha val="50000"/>
              </a:srgbClr>
            </a:outerShdw>
          </a:effectLst>
        </p:spPr>
      </p:pic>
      <p:sp>
        <p:nvSpPr>
          <p:cNvPr id="946" name="Shape 946"/>
          <p:cNvSpPr/>
          <p:nvPr/>
        </p:nvSpPr>
        <p:spPr>
          <a:xfrm>
            <a:off x="6008939" y="7497079"/>
            <a:ext cx="836347"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chemeClr val="accent1"/>
                </a:solidFill>
              </a:defRPr>
            </a:pPr>
            <a:r>
              <a:t>TF</a:t>
            </a:r>
          </a:p>
          <a:p>
            <a:pPr>
              <a:defRPr>
                <a:solidFill>
                  <a:schemeClr val="accent1"/>
                </a:solidFill>
              </a:defRPr>
            </a:pPr>
            <a:r>
              <a:t>IDF</a:t>
            </a:r>
          </a:p>
          <a:p>
            <a:pPr>
              <a:defRPr>
                <a:solidFill>
                  <a:schemeClr val="accent1"/>
                </a:solidFill>
              </a:defRPr>
            </a:pPr>
            <a:r>
              <a:t>DL</a:t>
            </a:r>
          </a:p>
        </p:txBody>
      </p:sp>
      <p:sp>
        <p:nvSpPr>
          <p:cNvPr id="947" name="Shape 947"/>
          <p:cNvSpPr/>
          <p:nvPr/>
        </p:nvSpPr>
        <p:spPr>
          <a:xfrm flipH="1">
            <a:off x="6974420" y="8304624"/>
            <a:ext cx="3390773" cy="1"/>
          </a:xfrm>
          <a:prstGeom prst="line">
            <a:avLst/>
          </a:prstGeom>
          <a:ln w="63500">
            <a:solidFill>
              <a:schemeClr val="accent1"/>
            </a:solidFill>
            <a:miter lim="400000"/>
            <a:tailEnd type="triangle"/>
          </a:ln>
        </p:spPr>
        <p:txBody>
          <a:bodyPr lIns="50800" tIns="50800" rIns="50800" bIns="50800" anchor="ctr"/>
          <a:lstStyle/>
          <a:p>
            <a:pPr>
              <a:defRPr sz="2400"/>
            </a:pPr>
          </a:p>
        </p:txBody>
      </p:sp>
      <p:sp>
        <p:nvSpPr>
          <p:cNvPr id="948" name="Shape 948"/>
          <p:cNvSpPr/>
          <p:nvPr/>
        </p:nvSpPr>
        <p:spPr>
          <a:xfrm>
            <a:off x="7190650" y="7588098"/>
            <a:ext cx="2958313"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solidFill>
                  <a:schemeClr val="accent1"/>
                </a:solidFill>
              </a:defRPr>
            </a:lvl1pPr>
          </a:lstStyle>
          <a:p>
            <a:pPr/>
            <a:r>
              <a:t>Implement via APIs</a:t>
            </a:r>
          </a:p>
        </p:txBody>
      </p:sp>
      <p:sp>
        <p:nvSpPr>
          <p:cNvPr id="949" name="Shape 949"/>
          <p:cNvSpPr/>
          <p:nvPr/>
        </p:nvSpPr>
        <p:spPr>
          <a:xfrm flipH="1">
            <a:off x="4548379" y="8304624"/>
            <a:ext cx="1339473" cy="1"/>
          </a:xfrm>
          <a:prstGeom prst="line">
            <a:avLst/>
          </a:prstGeom>
          <a:ln w="63500">
            <a:solidFill>
              <a:schemeClr val="accent1"/>
            </a:solidFill>
            <a:miter lim="400000"/>
            <a:tailEnd type="triangle"/>
          </a:ln>
        </p:spPr>
        <p:txBody>
          <a:bodyPr lIns="50800" tIns="50800" rIns="50800" bIns="50800" anchor="ctr"/>
          <a:lstStyle/>
          <a:p>
            <a:pPr>
              <a:defRPr sz="2400"/>
            </a:pPr>
          </a:p>
        </p:txBody>
      </p:sp>
      <p:sp>
        <p:nvSpPr>
          <p:cNvPr id="950" name="Shape 950"/>
          <p:cNvSpPr/>
          <p:nvPr/>
        </p:nvSpPr>
        <p:spPr>
          <a:xfrm>
            <a:off x="3073703" y="8018874"/>
            <a:ext cx="120800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1"/>
                </a:solidFill>
              </a:defRPr>
            </a:lvl1pPr>
          </a:lstStyle>
          <a:p>
            <a:pPr/>
            <a:r>
              <a:t>Model</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56" name="Shape 256"/>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57" name="pasted-image-filtered.png"/>
          <p:cNvPicPr>
            <a:picLocks noChangeAspect="1"/>
          </p:cNvPicPr>
          <p:nvPr/>
        </p:nvPicPr>
        <p:blipFill>
          <a:blip r:embed="rId2">
            <a:extLst/>
          </a:blip>
          <a:stretch>
            <a:fillRect/>
          </a:stretch>
        </p:blipFill>
        <p:spPr>
          <a:xfrm>
            <a:off x="1389453" y="2083794"/>
            <a:ext cx="1765679" cy="1431400"/>
          </a:xfrm>
          <a:prstGeom prst="rect">
            <a:avLst/>
          </a:prstGeom>
          <a:ln w="12700">
            <a:miter lim="400000"/>
          </a:ln>
        </p:spPr>
      </p:pic>
      <p:pic>
        <p:nvPicPr>
          <p:cNvPr id="258" name="pasted-image.png"/>
          <p:cNvPicPr>
            <a:picLocks noChangeAspect="1"/>
          </p:cNvPicPr>
          <p:nvPr/>
        </p:nvPicPr>
        <p:blipFill>
          <a:blip r:embed="rId3">
            <a:extLst/>
          </a:blip>
          <a:stretch>
            <a:fillRect/>
          </a:stretch>
        </p:blipFill>
        <p:spPr>
          <a:xfrm>
            <a:off x="1329202" y="1959477"/>
            <a:ext cx="585266" cy="585266"/>
          </a:xfrm>
          <a:prstGeom prst="rect">
            <a:avLst/>
          </a:prstGeom>
          <a:ln w="12700">
            <a:miter lim="400000"/>
          </a:ln>
        </p:spPr>
      </p:pic>
      <p:sp>
        <p:nvSpPr>
          <p:cNvPr id="259" name="Shape 259"/>
          <p:cNvSpPr/>
          <p:nvPr/>
        </p:nvSpPr>
        <p:spPr>
          <a:xfrm>
            <a:off x="1058511" y="748690"/>
            <a:ext cx="2367311"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Contextual </a:t>
            </a:r>
          </a:p>
          <a:p>
            <a:pPr>
              <a:defRPr b="1">
                <a:latin typeface="Helvetica"/>
                <a:ea typeface="Helvetica"/>
                <a:cs typeface="Helvetica"/>
                <a:sym typeface="Helvetica"/>
              </a:defRPr>
            </a:pPr>
            <a:r>
              <a:t>Suggestion</a:t>
            </a:r>
          </a:p>
        </p:txBody>
      </p:sp>
      <p:sp>
        <p:nvSpPr>
          <p:cNvPr id="260" name="Shape 260"/>
          <p:cNvSpPr/>
          <p:nvPr/>
        </p:nvSpPr>
        <p:spPr>
          <a:xfrm flipV="1">
            <a:off x="4028874"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61" name="Shape 261"/>
          <p:cNvSpPr/>
          <p:nvPr/>
        </p:nvSpPr>
        <p:spPr>
          <a:xfrm flipV="1">
            <a:off x="8544125" y="158708"/>
            <a:ext cx="1" cy="387906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62" name="Shape 262"/>
          <p:cNvSpPr/>
          <p:nvPr/>
        </p:nvSpPr>
        <p:spPr>
          <a:xfrm>
            <a:off x="4402816" y="748690"/>
            <a:ext cx="3767368"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Unified Evaluation </a:t>
            </a:r>
          </a:p>
          <a:p>
            <a:pPr>
              <a:defRPr b="1">
                <a:latin typeface="Helvetica"/>
                <a:ea typeface="Helvetica"/>
                <a:cs typeface="Helvetica"/>
                <a:sym typeface="Helvetica"/>
              </a:defRPr>
            </a:pPr>
            <a:r>
              <a:t>System</a:t>
            </a:r>
          </a:p>
        </p:txBody>
      </p:sp>
      <p:pic>
        <p:nvPicPr>
          <p:cNvPr id="263" name="pasted-image-filtered.png"/>
          <p:cNvPicPr>
            <a:picLocks noChangeAspect="1"/>
          </p:cNvPicPr>
          <p:nvPr/>
        </p:nvPicPr>
        <p:blipFill>
          <a:blip r:embed="rId4">
            <a:extLst/>
          </a:blip>
          <a:stretch>
            <a:fillRect/>
          </a:stretch>
        </p:blipFill>
        <p:spPr>
          <a:xfrm>
            <a:off x="5437157" y="2190177"/>
            <a:ext cx="1175625" cy="773954"/>
          </a:xfrm>
          <a:prstGeom prst="rect">
            <a:avLst/>
          </a:prstGeom>
          <a:ln w="12700">
            <a:miter lim="400000"/>
          </a:ln>
        </p:spPr>
      </p:pic>
      <p:pic>
        <p:nvPicPr>
          <p:cNvPr id="264" name="pasted-image.png"/>
          <p:cNvPicPr>
            <a:picLocks noChangeAspect="1"/>
          </p:cNvPicPr>
          <p:nvPr/>
        </p:nvPicPr>
        <p:blipFill>
          <a:blip r:embed="rId5">
            <a:extLst/>
          </a:blip>
          <a:stretch>
            <a:fillRect/>
          </a:stretch>
        </p:blipFill>
        <p:spPr>
          <a:xfrm>
            <a:off x="6422441" y="2401847"/>
            <a:ext cx="1175626" cy="1175625"/>
          </a:xfrm>
          <a:prstGeom prst="rect">
            <a:avLst/>
          </a:prstGeom>
          <a:ln w="12700">
            <a:miter lim="400000"/>
          </a:ln>
        </p:spPr>
      </p:pic>
      <p:graphicFrame>
        <p:nvGraphicFramePr>
          <p:cNvPr id="265" name="Chart 265"/>
          <p:cNvGraphicFramePr/>
          <p:nvPr/>
        </p:nvGraphicFramePr>
        <p:xfrm>
          <a:off x="8919371" y="1944095"/>
          <a:ext cx="2943572" cy="1818748"/>
        </p:xfrm>
        <a:graphic xmlns:a="http://schemas.openxmlformats.org/drawingml/2006/main">
          <a:graphicData uri="http://schemas.openxmlformats.org/drawingml/2006/chart">
            <c:chart xmlns:c="http://schemas.openxmlformats.org/drawingml/2006/chart" r:id="rId6"/>
          </a:graphicData>
        </a:graphic>
      </p:graphicFrame>
      <p:sp>
        <p:nvSpPr>
          <p:cNvPr id="266" name="Shape 266"/>
          <p:cNvSpPr/>
          <p:nvPr/>
        </p:nvSpPr>
        <p:spPr>
          <a:xfrm>
            <a:off x="5266890" y="3848099"/>
            <a:ext cx="1988420"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4500">
                <a:latin typeface="Helvetica"/>
                <a:ea typeface="Helvetica"/>
                <a:cs typeface="Helvetica"/>
                <a:sym typeface="Helvetica"/>
              </a:defRPr>
            </a:lvl1pPr>
          </a:lstStyle>
          <a:p>
            <a:pPr/>
            <a:r>
              <a:t>Details</a:t>
            </a:r>
          </a:p>
        </p:txBody>
      </p:sp>
      <p:sp>
        <p:nvSpPr>
          <p:cNvPr id="267" name="Shape 267"/>
          <p:cNvSpPr/>
          <p:nvPr/>
        </p:nvSpPr>
        <p:spPr>
          <a:xfrm>
            <a:off x="1093650" y="4241800"/>
            <a:ext cx="3767368" cy="0"/>
          </a:xfrm>
          <a:prstGeom prst="line">
            <a:avLst/>
          </a:prstGeom>
          <a:ln w="50800">
            <a:solidFill>
              <a:srgbClr val="000000"/>
            </a:solidFill>
            <a:miter lim="400000"/>
          </a:ln>
        </p:spPr>
        <p:txBody>
          <a:bodyPr lIns="50800" tIns="50800" rIns="50800" bIns="50800" anchor="ctr"/>
          <a:lstStyle/>
          <a:p>
            <a:pPr>
              <a:defRPr sz="2400"/>
            </a:pPr>
          </a:p>
        </p:txBody>
      </p:sp>
      <p:sp>
        <p:nvSpPr>
          <p:cNvPr id="268" name="Shape 268"/>
          <p:cNvSpPr/>
          <p:nvPr/>
        </p:nvSpPr>
        <p:spPr>
          <a:xfrm>
            <a:off x="7661182" y="4241800"/>
            <a:ext cx="4249969" cy="0"/>
          </a:xfrm>
          <a:prstGeom prst="line">
            <a:avLst/>
          </a:prstGeom>
          <a:ln w="50800">
            <a:solidFill>
              <a:srgbClr val="000000"/>
            </a:solidFill>
            <a:miter lim="400000"/>
          </a:ln>
        </p:spPr>
        <p:txBody>
          <a:bodyPr lIns="50800" tIns="50800" rIns="50800" bIns="50800" anchor="ctr"/>
          <a:lstStyle/>
          <a:p>
            <a:pPr>
              <a:defRPr sz="2400"/>
            </a:pPr>
          </a:p>
        </p:txBody>
      </p:sp>
      <p:sp>
        <p:nvSpPr>
          <p:cNvPr id="269" name="Shape 269"/>
          <p:cNvSpPr/>
          <p:nvPr/>
        </p:nvSpPr>
        <p:spPr>
          <a:xfrm flipV="1">
            <a:off x="8544125" y="4449773"/>
            <a:ext cx="1" cy="433811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70" name="Shape 270"/>
          <p:cNvSpPr/>
          <p:nvPr/>
        </p:nvSpPr>
        <p:spPr>
          <a:xfrm flipV="1">
            <a:off x="4028874" y="4449773"/>
            <a:ext cx="1" cy="4338110"/>
          </a:xfrm>
          <a:prstGeom prst="line">
            <a:avLst/>
          </a:prstGeom>
          <a:ln w="50800">
            <a:solidFill>
              <a:srgbClr val="000000"/>
            </a:solidFill>
            <a:custDash>
              <a:ds d="200000" sp="200000"/>
            </a:custDash>
            <a:miter lim="400000"/>
          </a:ln>
        </p:spPr>
        <p:txBody>
          <a:bodyPr lIns="50800" tIns="50800" rIns="50800" bIns="50800" anchor="ctr"/>
          <a:lstStyle/>
          <a:p>
            <a:pPr>
              <a:defRPr sz="2400"/>
            </a:pPr>
          </a:p>
        </p:txBody>
      </p:sp>
      <p:sp>
        <p:nvSpPr>
          <p:cNvPr id="271" name="Shape 271"/>
          <p:cNvSpPr/>
          <p:nvPr/>
        </p:nvSpPr>
        <p:spPr>
          <a:xfrm>
            <a:off x="5404027" y="5117440"/>
            <a:ext cx="1764946" cy="198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buSzPct val="50000"/>
              <a:buChar char="✤"/>
            </a:pPr>
            <a:r>
              <a:t>PPE</a:t>
            </a:r>
          </a:p>
          <a:p>
            <a:pPr marL="228600" indent="-228600" algn="l">
              <a:buSzPct val="50000"/>
              <a:buChar char="✤"/>
            </a:pPr>
            <a:r>
              <a:t>VIRLab</a:t>
            </a:r>
          </a:p>
          <a:p>
            <a:pPr marL="228600" indent="-228600" algn="l">
              <a:buSzPct val="50000"/>
              <a:buChar char="✤"/>
            </a:pPr>
            <a:r>
              <a:t>RISE</a:t>
            </a:r>
          </a:p>
          <a:p>
            <a:pPr marL="228600" indent="-228600" algn="l">
              <a:buSzPct val="50000"/>
              <a:buChar char="✤"/>
            </a:pPr>
            <a:r>
              <a:t>Anserini</a:t>
            </a:r>
          </a:p>
        </p:txBody>
      </p:sp>
      <p:sp>
        <p:nvSpPr>
          <p:cNvPr id="272" name="Shape 272"/>
          <p:cNvSpPr/>
          <p:nvPr/>
        </p:nvSpPr>
        <p:spPr>
          <a:xfrm>
            <a:off x="932319" y="5117440"/>
            <a:ext cx="2619695" cy="198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buSzPct val="50000"/>
              <a:buChar char="✤"/>
            </a:pPr>
            <a:r>
              <a:t>User Profile Modeling</a:t>
            </a:r>
          </a:p>
          <a:p>
            <a:pPr marL="228600" indent="-228600" algn="l">
              <a:buSzPct val="50000"/>
              <a:buChar char="✤"/>
            </a:pPr>
            <a:r>
              <a:t>Candidates Ranking </a:t>
            </a:r>
          </a:p>
        </p:txBody>
      </p:sp>
      <p:sp>
        <p:nvSpPr>
          <p:cNvPr id="273" name="Shape 273"/>
          <p:cNvSpPr/>
          <p:nvPr/>
        </p:nvSpPr>
        <p:spPr>
          <a:xfrm>
            <a:off x="8718337" y="5133507"/>
            <a:ext cx="3926792" cy="1511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buSzPct val="50000"/>
              <a:buChar char="✤"/>
            </a:pPr>
            <a:r>
              <a:t>Single-Term Queries</a:t>
            </a:r>
          </a:p>
          <a:p>
            <a:pPr marL="228600" indent="-228600" algn="l">
              <a:buSzPct val="50000"/>
              <a:buChar char="✤"/>
            </a:pPr>
            <a:r>
              <a:t>Multiple-Terms Queries Reduction </a:t>
            </a:r>
          </a:p>
        </p:txBody>
      </p:sp>
      <p:sp>
        <p:nvSpPr>
          <p:cNvPr id="274" name="Shape 274"/>
          <p:cNvSpPr/>
          <p:nvPr/>
        </p:nvSpPr>
        <p:spPr>
          <a:xfrm>
            <a:off x="894398" y="5054974"/>
            <a:ext cx="2553584" cy="2106133"/>
          </a:xfrm>
          <a:prstGeom prst="roundRect">
            <a:avLst>
              <a:gd name="adj" fmla="val 17065"/>
            </a:avLst>
          </a:prstGeom>
          <a:ln w="38100">
            <a:solidFill>
              <a:srgbClr val="A6AAA9"/>
            </a:solidFill>
            <a:prstDash val="sysDot"/>
            <a:miter lim="400000"/>
          </a:ln>
        </p:spPr>
        <p:txBody>
          <a:bodyPr lIns="50800" tIns="50800" rIns="50800" bIns="50800" anchor="ctr"/>
          <a:lstStyle/>
          <a:p>
            <a:pPr>
              <a:defRPr sz="2400"/>
            </a:pPr>
          </a:p>
        </p:txBody>
      </p:sp>
      <p:sp>
        <p:nvSpPr>
          <p:cNvPr id="275" name="Shape 275"/>
          <p:cNvSpPr/>
          <p:nvPr/>
        </p:nvSpPr>
        <p:spPr>
          <a:xfrm>
            <a:off x="5178585" y="5613121"/>
            <a:ext cx="1996998" cy="989839"/>
          </a:xfrm>
          <a:prstGeom prst="roundRect">
            <a:avLst>
              <a:gd name="adj" fmla="val 30397"/>
            </a:avLst>
          </a:prstGeom>
          <a:ln w="38100">
            <a:solidFill>
              <a:srgbClr val="A6AAA9"/>
            </a:solidFill>
            <a:prstDash val="sysDot"/>
            <a:miter lim="400000"/>
          </a:ln>
        </p:spPr>
        <p:txBody>
          <a:bodyPr lIns="50800" tIns="50800" rIns="50800" bIns="50800" anchor="ctr"/>
          <a:lstStyle/>
          <a:p>
            <a:pPr>
              <a:defRPr sz="2400"/>
            </a:pPr>
          </a:p>
        </p:txBody>
      </p:sp>
      <p:sp>
        <p:nvSpPr>
          <p:cNvPr id="276" name="Shape 276"/>
          <p:cNvSpPr/>
          <p:nvPr/>
        </p:nvSpPr>
        <p:spPr>
          <a:xfrm>
            <a:off x="8639375" y="5137110"/>
            <a:ext cx="4084716" cy="547166"/>
          </a:xfrm>
          <a:prstGeom prst="roundRect">
            <a:avLst>
              <a:gd name="adj" fmla="val 50000"/>
            </a:avLst>
          </a:prstGeom>
          <a:ln w="38100">
            <a:solidFill>
              <a:srgbClr val="A6AAA9"/>
            </a:solidFill>
            <a:prstDash val="sysDot"/>
            <a:miter lim="400000"/>
          </a:ln>
        </p:spPr>
        <p:txBody>
          <a:bodyPr lIns="50800" tIns="50800" rIns="50800" bIns="50800" anchor="ctr"/>
          <a:lstStyle/>
          <a:p>
            <a:pPr>
              <a:defRPr sz="2400"/>
            </a:pPr>
          </a:p>
        </p:txBody>
      </p:sp>
      <p:sp>
        <p:nvSpPr>
          <p:cNvPr id="277" name="Shape 277"/>
          <p:cNvSpPr/>
          <p:nvPr/>
        </p:nvSpPr>
        <p:spPr>
          <a:xfrm>
            <a:off x="4196707" y="8527739"/>
            <a:ext cx="4271219"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solidFill>
                  <a:srgbClr val="A6AAA9"/>
                </a:solidFill>
                <a:latin typeface="Helvetica"/>
                <a:ea typeface="Helvetica"/>
                <a:cs typeface="Helvetica"/>
                <a:sym typeface="Helvetica"/>
              </a:defRPr>
            </a:lvl1pPr>
          </a:lstStyle>
          <a:p>
            <a:pPr/>
            <a:r>
              <a:t>Presented in Proposal</a:t>
            </a:r>
          </a:p>
        </p:txBody>
      </p:sp>
      <p:sp>
        <p:nvSpPr>
          <p:cNvPr id="278" name="Shape 278"/>
          <p:cNvSpPr/>
          <p:nvPr/>
        </p:nvSpPr>
        <p:spPr>
          <a:xfrm flipH="1" flipV="1">
            <a:off x="3540408" y="7295076"/>
            <a:ext cx="2732619" cy="1146379"/>
          </a:xfrm>
          <a:prstGeom prst="line">
            <a:avLst/>
          </a:prstGeom>
          <a:ln w="38100">
            <a:solidFill>
              <a:srgbClr val="A6AAA9"/>
            </a:solidFill>
            <a:miter lim="400000"/>
            <a:tailEnd type="triangle"/>
          </a:ln>
        </p:spPr>
        <p:txBody>
          <a:bodyPr lIns="50800" tIns="50800" rIns="50800" bIns="50800" anchor="ctr"/>
          <a:lstStyle/>
          <a:p>
            <a:pPr>
              <a:defRPr sz="2400"/>
            </a:pPr>
          </a:p>
        </p:txBody>
      </p:sp>
      <p:sp>
        <p:nvSpPr>
          <p:cNvPr id="279" name="Shape 279"/>
          <p:cNvSpPr/>
          <p:nvPr/>
        </p:nvSpPr>
        <p:spPr>
          <a:xfrm flipV="1">
            <a:off x="6400026" y="6774719"/>
            <a:ext cx="1" cy="1600310"/>
          </a:xfrm>
          <a:prstGeom prst="line">
            <a:avLst/>
          </a:prstGeom>
          <a:ln w="38100">
            <a:solidFill>
              <a:srgbClr val="A6AAA9"/>
            </a:solidFill>
            <a:miter lim="400000"/>
            <a:tailEnd type="triangle"/>
          </a:ln>
        </p:spPr>
        <p:txBody>
          <a:bodyPr lIns="50800" tIns="50800" rIns="50800" bIns="50800" anchor="ctr"/>
          <a:lstStyle/>
          <a:p>
            <a:pPr>
              <a:defRPr sz="2400"/>
            </a:pPr>
          </a:p>
        </p:txBody>
      </p:sp>
      <p:sp>
        <p:nvSpPr>
          <p:cNvPr id="280" name="Shape 280"/>
          <p:cNvSpPr/>
          <p:nvPr/>
        </p:nvSpPr>
        <p:spPr>
          <a:xfrm flipV="1">
            <a:off x="6681884" y="5623131"/>
            <a:ext cx="1972782" cy="2910119"/>
          </a:xfrm>
          <a:prstGeom prst="line">
            <a:avLst/>
          </a:prstGeom>
          <a:ln w="38100">
            <a:solidFill>
              <a:srgbClr val="A6AAA9"/>
            </a:solidFill>
            <a:miter lim="400000"/>
            <a:tailEnd type="triangle"/>
          </a:ln>
        </p:spPr>
        <p:txBody>
          <a:bodyPr lIns="50800" tIns="50800" rIns="50800" bIns="50800" anchor="ctr"/>
          <a:lstStyle/>
          <a:p>
            <a:pPr>
              <a:defRPr sz="2400"/>
            </a:pPr>
          </a:p>
        </p:txBody>
      </p:sp>
      <p:sp>
        <p:nvSpPr>
          <p:cNvPr id="281" name="Shape 281"/>
          <p:cNvSpPr/>
          <p:nvPr/>
        </p:nvSpPr>
        <p:spPr>
          <a:xfrm>
            <a:off x="9147178" y="748690"/>
            <a:ext cx="2740057"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latin typeface="Helvetica"/>
                <a:ea typeface="Helvetica"/>
                <a:cs typeface="Helvetica"/>
                <a:sym typeface="Helvetica"/>
              </a:defRPr>
            </a:pPr>
            <a:r>
              <a:t>Performance </a:t>
            </a:r>
          </a:p>
          <a:p>
            <a:pPr>
              <a:defRPr b="1">
                <a:latin typeface="Helvetica"/>
                <a:ea typeface="Helvetica"/>
                <a:cs typeface="Helvetica"/>
                <a:sym typeface="Helvetica"/>
              </a:defRPr>
            </a:pPr>
            <a:r>
              <a:t>Upper Bound</a:t>
            </a:r>
          </a:p>
        </p:txBody>
      </p:sp>
    </p:spTree>
  </p:cSld>
  <p:clrMapOvr>
    <a:masterClrMapping/>
  </p:clrMapOvr>
  <p:transition xmlns:p14="http://schemas.microsoft.com/office/powerpoint/2010/main" spd="med" advClick="1"/>
</p:sld>
</file>

<file path=ppt/slides/slide8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52" name="Shape 952"/>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Level Based Evaluation Platform</a:t>
            </a:r>
          </a:p>
        </p:txBody>
      </p:sp>
      <p:sp>
        <p:nvSpPr>
          <p:cNvPr id="953" name="Shape 953"/>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54" name="levels.pdf"/>
          <p:cNvPicPr>
            <a:picLocks noChangeAspect="1"/>
          </p:cNvPicPr>
          <p:nvPr/>
        </p:nvPicPr>
        <p:blipFill>
          <a:blip r:embed="rId2">
            <a:extLst/>
          </a:blip>
          <a:stretch>
            <a:fillRect/>
          </a:stretch>
        </p:blipFill>
        <p:spPr>
          <a:xfrm>
            <a:off x="832196" y="1891625"/>
            <a:ext cx="11340408" cy="6986935"/>
          </a:xfrm>
          <a:prstGeom prst="rect">
            <a:avLst/>
          </a:prstGeom>
          <a:ln w="12700">
            <a:miter lim="400000"/>
          </a:ln>
        </p:spPr>
      </p:pic>
    </p:spTree>
  </p:cSld>
  <p:clrMapOvr>
    <a:masterClrMapping/>
  </p:clrMapOvr>
  <p:transition xmlns:p14="http://schemas.microsoft.com/office/powerpoint/2010/main" spd="med" advClick="1"/>
</p:sld>
</file>

<file path=ppt/slides/slide8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56" name="Shape 956"/>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Level Based Evaluation Platform</a:t>
            </a:r>
          </a:p>
        </p:txBody>
      </p:sp>
      <p:sp>
        <p:nvSpPr>
          <p:cNvPr id="957" name="Shape 95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58" name="levels.pdf"/>
          <p:cNvPicPr>
            <a:picLocks noChangeAspect="1"/>
          </p:cNvPicPr>
          <p:nvPr/>
        </p:nvPicPr>
        <p:blipFill>
          <a:blip r:embed="rId2">
            <a:extLst/>
          </a:blip>
          <a:stretch>
            <a:fillRect/>
          </a:stretch>
        </p:blipFill>
        <p:spPr>
          <a:xfrm>
            <a:off x="832196" y="1891625"/>
            <a:ext cx="11340408" cy="6986935"/>
          </a:xfrm>
          <a:prstGeom prst="rect">
            <a:avLst/>
          </a:prstGeom>
          <a:ln w="12700">
            <a:miter lim="400000"/>
          </a:ln>
        </p:spPr>
      </p:pic>
      <p:sp>
        <p:nvSpPr>
          <p:cNvPr id="959" name="Shape 959"/>
          <p:cNvSpPr/>
          <p:nvPr/>
        </p:nvSpPr>
        <p:spPr>
          <a:xfrm>
            <a:off x="3065854" y="2598729"/>
            <a:ext cx="9514187" cy="4245380"/>
          </a:xfrm>
          <a:prstGeom prst="rect">
            <a:avLst/>
          </a:prstGeom>
          <a:solidFill>
            <a:srgbClr val="FFFFFF"/>
          </a:solidFill>
          <a:ln w="12700">
            <a:miter lim="400000"/>
          </a:ln>
        </p:spPr>
        <p:txBody>
          <a:bodyPr lIns="50800" tIns="50800" rIns="50800" bIns="50800" anchor="ctr"/>
          <a:lstStyle/>
          <a:p>
            <a:pPr>
              <a:defRPr sz="2400"/>
            </a:pPr>
          </a:p>
        </p:txBody>
      </p:sp>
      <p:pic>
        <p:nvPicPr>
          <p:cNvPr id="960" name="pasted-image.png"/>
          <p:cNvPicPr>
            <a:picLocks noChangeAspect="1"/>
          </p:cNvPicPr>
          <p:nvPr/>
        </p:nvPicPr>
        <p:blipFill>
          <a:blip r:embed="rId3">
            <a:extLst/>
          </a:blip>
          <a:stretch>
            <a:fillRect/>
          </a:stretch>
        </p:blipFill>
        <p:spPr>
          <a:xfrm>
            <a:off x="10742614" y="4518867"/>
            <a:ext cx="1099416" cy="1099416"/>
          </a:xfrm>
          <a:prstGeom prst="rect">
            <a:avLst/>
          </a:prstGeom>
          <a:ln w="12700">
            <a:miter lim="400000"/>
          </a:ln>
        </p:spPr>
      </p:pic>
      <p:pic>
        <p:nvPicPr>
          <p:cNvPr id="961" name=""/>
          <p:cNvPicPr>
            <a:picLocks noChangeAspect="0"/>
          </p:cNvPicPr>
          <p:nvPr/>
        </p:nvPicPr>
        <p:blipFill>
          <a:blip r:embed="rId4">
            <a:extLst/>
          </a:blip>
          <a:stretch>
            <a:fillRect/>
          </a:stretch>
        </p:blipFill>
        <p:spPr>
          <a:xfrm>
            <a:off x="3447682" y="3493828"/>
            <a:ext cx="8750531" cy="2765944"/>
          </a:xfrm>
          <a:prstGeom prst="rect">
            <a:avLst/>
          </a:prstGeom>
          <a:effectLst>
            <a:outerShdw sx="100000" sy="100000" kx="0" ky="0" algn="b" rotWithShape="0" blurRad="38100" dist="25400" dir="5400000">
              <a:srgbClr val="000000">
                <a:alpha val="50000"/>
              </a:srgbClr>
            </a:outerShdw>
          </a:effectLst>
        </p:spPr>
      </p:pic>
      <p:sp>
        <p:nvSpPr>
          <p:cNvPr id="962" name="Shape 962"/>
          <p:cNvSpPr/>
          <p:nvPr/>
        </p:nvSpPr>
        <p:spPr>
          <a:xfrm>
            <a:off x="3571679" y="4312924"/>
            <a:ext cx="3449981"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buSzPct val="60000"/>
              <a:buChar char="•"/>
              <a:defRPr>
                <a:solidFill>
                  <a:schemeClr val="accent1"/>
                </a:solidFill>
              </a:defRPr>
            </a:pPr>
            <a:r>
              <a:t>BM25</a:t>
            </a:r>
          </a:p>
          <a:p>
            <a:pPr marL="228600" indent="-228600">
              <a:buSzPct val="60000"/>
              <a:buChar char="•"/>
              <a:defRPr>
                <a:solidFill>
                  <a:schemeClr val="accent1"/>
                </a:solidFill>
              </a:defRPr>
            </a:pPr>
            <a:r>
              <a:t>Language Model</a:t>
            </a:r>
          </a:p>
          <a:p>
            <a:pPr marL="228600" indent="-228600">
              <a:buSzPct val="60000"/>
              <a:buChar char="•"/>
              <a:defRPr>
                <a:solidFill>
                  <a:schemeClr val="accent1"/>
                </a:solidFill>
              </a:defRPr>
            </a:pPr>
            <a:r>
              <a:t>Learning to Rank</a:t>
            </a:r>
          </a:p>
        </p:txBody>
      </p:sp>
      <p:sp>
        <p:nvSpPr>
          <p:cNvPr id="963" name="Shape 963"/>
          <p:cNvSpPr/>
          <p:nvPr/>
        </p:nvSpPr>
        <p:spPr>
          <a:xfrm flipH="1" flipV="1">
            <a:off x="7136674" y="5218153"/>
            <a:ext cx="3490926" cy="1"/>
          </a:xfrm>
          <a:prstGeom prst="line">
            <a:avLst/>
          </a:prstGeom>
          <a:ln w="63500">
            <a:solidFill>
              <a:schemeClr val="accent1"/>
            </a:solidFill>
            <a:miter lim="400000"/>
            <a:tailEnd type="triangle"/>
          </a:ln>
        </p:spPr>
        <p:txBody>
          <a:bodyPr lIns="50800" tIns="50800" rIns="50800" bIns="50800" anchor="ctr"/>
          <a:lstStyle/>
          <a:p>
            <a:pPr>
              <a:defRPr sz="2400"/>
            </a:pPr>
          </a:p>
        </p:txBody>
      </p:sp>
      <p:sp>
        <p:nvSpPr>
          <p:cNvPr id="964" name="Shape 964"/>
          <p:cNvSpPr/>
          <p:nvPr/>
        </p:nvSpPr>
        <p:spPr>
          <a:xfrm>
            <a:off x="7136674" y="4174649"/>
            <a:ext cx="3490926" cy="889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600">
                <a:solidFill>
                  <a:schemeClr val="accent1"/>
                </a:solidFill>
              </a:defRPr>
            </a:pPr>
            <a:r>
              <a:t>Can only pick one </a:t>
            </a:r>
          </a:p>
          <a:p>
            <a:pPr>
              <a:defRPr sz="2600">
                <a:solidFill>
                  <a:schemeClr val="accent1"/>
                </a:solidFill>
              </a:defRPr>
            </a:pPr>
            <a:r>
              <a:t>with chosen parameter</a:t>
            </a:r>
          </a:p>
        </p:txBody>
      </p:sp>
    </p:spTree>
  </p:cSld>
  <p:clrMapOvr>
    <a:masterClrMapping/>
  </p:clrMapOvr>
  <p:transition xmlns:p14="http://schemas.microsoft.com/office/powerpoint/2010/main" spd="med" advClick="1"/>
</p:sld>
</file>

<file path=ppt/slides/slide8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66" name="Shape 966"/>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Instantiation of the Idea</a:t>
            </a:r>
          </a:p>
        </p:txBody>
      </p:sp>
      <p:sp>
        <p:nvSpPr>
          <p:cNvPr id="967" name="Shape 96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68" name="Shape 968"/>
          <p:cNvSpPr/>
          <p:nvPr/>
        </p:nvSpPr>
        <p:spPr>
          <a:xfrm>
            <a:off x="1095201" y="2113852"/>
            <a:ext cx="10814398" cy="1625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lnSpc>
                <a:spcPct val="150000"/>
              </a:lnSpc>
              <a:buSzPct val="80000"/>
              <a:buChar char="•"/>
              <a:defRPr sz="4000"/>
            </a:pPr>
            <a:r>
              <a:t>Privacy Preserving Evaluation (PPE)</a:t>
            </a:r>
          </a:p>
          <a:p>
            <a:pPr marL="228600" indent="-228600" algn="l">
              <a:lnSpc>
                <a:spcPct val="150000"/>
              </a:lnSpc>
              <a:buSzPct val="80000"/>
              <a:buChar char="•"/>
              <a:defRPr sz="4000"/>
            </a:pPr>
            <a:r>
              <a:t>Reproducibility Ir System Evaluation (RISE)</a:t>
            </a:r>
          </a:p>
        </p:txBody>
      </p:sp>
    </p:spTree>
  </p:cSld>
  <p:clrMapOvr>
    <a:masterClrMapping/>
  </p:clrMapOvr>
  <p:transition xmlns:p14="http://schemas.microsoft.com/office/powerpoint/2010/main" spd="med" advClick="1"/>
</p:sld>
</file>

<file path=ppt/slides/slide8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70" name="Shape 970"/>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Instantiation of the Idea</a:t>
            </a:r>
          </a:p>
        </p:txBody>
      </p:sp>
      <p:sp>
        <p:nvSpPr>
          <p:cNvPr id="971" name="Shape 97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72" name="Shape 972"/>
          <p:cNvSpPr/>
          <p:nvPr/>
        </p:nvSpPr>
        <p:spPr>
          <a:xfrm>
            <a:off x="1095201" y="2113852"/>
            <a:ext cx="10814398" cy="1625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28600" indent="-228600" algn="l">
              <a:lnSpc>
                <a:spcPct val="150000"/>
              </a:lnSpc>
              <a:buSzPct val="80000"/>
              <a:buChar char="•"/>
              <a:defRPr sz="4000"/>
            </a:pPr>
            <a:r>
              <a:t>Privacy Preserving Evaluation (PPE)</a:t>
            </a:r>
          </a:p>
          <a:p>
            <a:pPr marL="228600" indent="-228600" algn="l">
              <a:lnSpc>
                <a:spcPct val="150000"/>
              </a:lnSpc>
              <a:buSzPct val="80000"/>
              <a:buChar char="•"/>
              <a:defRPr sz="4000">
                <a:solidFill>
                  <a:srgbClr val="A6AAA9"/>
                </a:solidFill>
              </a:defRPr>
            </a:pPr>
            <a:r>
              <a:t>Reproducibility Ir System Evaluation (RISE)</a:t>
            </a:r>
          </a:p>
        </p:txBody>
      </p:sp>
    </p:spTree>
  </p:cSld>
  <p:clrMapOvr>
    <a:masterClrMapping/>
  </p:clrMapOvr>
  <p:transition xmlns:p14="http://schemas.microsoft.com/office/powerpoint/2010/main" spd="med" advClick="1"/>
</p:sld>
</file>

<file path=ppt/slides/slide8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74" name="Shape 974"/>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PPE is an instance of level 2 evaluation </a:t>
            </a:r>
          </a:p>
        </p:txBody>
      </p:sp>
      <p:sp>
        <p:nvSpPr>
          <p:cNvPr id="975" name="Shape 97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76" name="levels.pdf"/>
          <p:cNvPicPr>
            <a:picLocks noChangeAspect="1"/>
          </p:cNvPicPr>
          <p:nvPr/>
        </p:nvPicPr>
        <p:blipFill>
          <a:blip r:embed="rId2">
            <a:extLst/>
          </a:blip>
          <a:stretch>
            <a:fillRect/>
          </a:stretch>
        </p:blipFill>
        <p:spPr>
          <a:xfrm>
            <a:off x="832196" y="1891625"/>
            <a:ext cx="11340408" cy="6986935"/>
          </a:xfrm>
          <a:prstGeom prst="rect">
            <a:avLst/>
          </a:prstGeom>
          <a:ln w="12700">
            <a:miter lim="400000"/>
          </a:ln>
        </p:spPr>
      </p:pic>
      <p:sp>
        <p:nvSpPr>
          <p:cNvPr id="977" name="Shape 977"/>
          <p:cNvSpPr/>
          <p:nvPr/>
        </p:nvSpPr>
        <p:spPr>
          <a:xfrm>
            <a:off x="3186996" y="7073217"/>
            <a:ext cx="8742374" cy="1857218"/>
          </a:xfrm>
          <a:prstGeom prst="rect">
            <a:avLst/>
          </a:prstGeom>
          <a:solidFill>
            <a:srgbClr val="FFFFFF">
              <a:alpha val="90179"/>
            </a:srgbClr>
          </a:solidFill>
          <a:ln w="12700">
            <a:miter lim="400000"/>
          </a:ln>
        </p:spPr>
        <p:txBody>
          <a:bodyPr lIns="50800" tIns="50800" rIns="50800" bIns="50800" anchor="ctr"/>
          <a:lstStyle/>
          <a:p>
            <a:pPr>
              <a:defRPr sz="2400"/>
            </a:pPr>
          </a:p>
        </p:txBody>
      </p:sp>
      <p:sp>
        <p:nvSpPr>
          <p:cNvPr id="978" name="Shape 978"/>
          <p:cNvSpPr/>
          <p:nvPr/>
        </p:nvSpPr>
        <p:spPr>
          <a:xfrm>
            <a:off x="9838898" y="5369654"/>
            <a:ext cx="597409" cy="1590235"/>
          </a:xfrm>
          <a:prstGeom prst="rect">
            <a:avLst/>
          </a:prstGeom>
          <a:solidFill>
            <a:srgbClr val="FFFFFF"/>
          </a:solidFill>
          <a:ln w="12700">
            <a:miter lim="400000"/>
          </a:ln>
        </p:spPr>
        <p:txBody>
          <a:bodyPr lIns="50800" tIns="50800" rIns="50800" bIns="50800" anchor="ctr"/>
          <a:lstStyle/>
          <a:p>
            <a:pPr>
              <a:defRPr sz="2400"/>
            </a:pPr>
          </a:p>
        </p:txBody>
      </p:sp>
      <p:sp>
        <p:nvSpPr>
          <p:cNvPr id="979" name="Shape 979"/>
          <p:cNvSpPr/>
          <p:nvPr/>
        </p:nvSpPr>
        <p:spPr>
          <a:xfrm>
            <a:off x="1048791" y="6153665"/>
            <a:ext cx="2151356" cy="3364167"/>
          </a:xfrm>
          <a:prstGeom prst="rect">
            <a:avLst/>
          </a:prstGeom>
          <a:solidFill>
            <a:srgbClr val="FFFFFF">
              <a:alpha val="90179"/>
            </a:srgbClr>
          </a:solidFill>
          <a:ln w="12700">
            <a:miter lim="400000"/>
          </a:ln>
        </p:spPr>
        <p:txBody>
          <a:bodyPr lIns="50800" tIns="50800" rIns="50800" bIns="50800" anchor="ctr"/>
          <a:lstStyle/>
          <a:p>
            <a:pPr>
              <a:defRPr sz="2400"/>
            </a:pPr>
          </a:p>
        </p:txBody>
      </p:sp>
      <p:sp>
        <p:nvSpPr>
          <p:cNvPr id="980" name="Shape 980"/>
          <p:cNvSpPr/>
          <p:nvPr/>
        </p:nvSpPr>
        <p:spPr>
          <a:xfrm>
            <a:off x="9905507" y="6946217"/>
            <a:ext cx="200357" cy="140672"/>
          </a:xfrm>
          <a:prstGeom prst="rect">
            <a:avLst/>
          </a:prstGeom>
          <a:solidFill>
            <a:srgbClr val="FFFFFF"/>
          </a:solidFill>
          <a:ln w="12700">
            <a:miter lim="400000"/>
          </a:ln>
        </p:spPr>
        <p:txBody>
          <a:bodyPr lIns="50800" tIns="50800" rIns="50800" bIns="50800" anchor="ctr"/>
          <a:lstStyle/>
          <a:p>
            <a:pPr>
              <a:defRPr sz="2400"/>
            </a:pPr>
          </a:p>
        </p:txBody>
      </p:sp>
      <p:sp>
        <p:nvSpPr>
          <p:cNvPr id="981" name="Shape 981"/>
          <p:cNvSpPr/>
          <p:nvPr/>
        </p:nvSpPr>
        <p:spPr>
          <a:xfrm>
            <a:off x="2602025" y="2566497"/>
            <a:ext cx="9546160" cy="1679895"/>
          </a:xfrm>
          <a:prstGeom prst="rect">
            <a:avLst/>
          </a:prstGeom>
          <a:solidFill>
            <a:srgbClr val="FFFFFF">
              <a:alpha val="90179"/>
            </a:srgbClr>
          </a:solidFill>
          <a:ln w="12700">
            <a:miter lim="400000"/>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8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83" name="Shape 983"/>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PPE - Privacy Preserving Evaluation</a:t>
            </a:r>
          </a:p>
        </p:txBody>
      </p:sp>
      <p:sp>
        <p:nvSpPr>
          <p:cNvPr id="984" name="Shape 98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85" name="pasted-image.png"/>
          <p:cNvPicPr>
            <a:picLocks noChangeAspect="1"/>
          </p:cNvPicPr>
          <p:nvPr/>
        </p:nvPicPr>
        <p:blipFill>
          <a:blip r:embed="rId2">
            <a:extLst/>
          </a:blip>
          <a:stretch>
            <a:fillRect/>
          </a:stretch>
        </p:blipFill>
        <p:spPr>
          <a:xfrm>
            <a:off x="1359670" y="4310437"/>
            <a:ext cx="1132727" cy="1132726"/>
          </a:xfrm>
          <a:prstGeom prst="rect">
            <a:avLst/>
          </a:prstGeom>
          <a:ln w="12700">
            <a:miter lim="400000"/>
          </a:ln>
        </p:spPr>
      </p:pic>
      <p:sp>
        <p:nvSpPr>
          <p:cNvPr id="986" name="Shape 986"/>
          <p:cNvSpPr/>
          <p:nvPr/>
        </p:nvSpPr>
        <p:spPr>
          <a:xfrm>
            <a:off x="649956" y="5475386"/>
            <a:ext cx="2591586" cy="198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Private Industrial </a:t>
            </a:r>
          </a:p>
          <a:p>
            <a:pPr/>
            <a:r>
              <a:t>Data Collections</a:t>
            </a:r>
          </a:p>
        </p:txBody>
      </p:sp>
      <p:pic>
        <p:nvPicPr>
          <p:cNvPr id="987" name="pasted-image-filtered.png"/>
          <p:cNvPicPr>
            <a:picLocks noChangeAspect="1"/>
          </p:cNvPicPr>
          <p:nvPr/>
        </p:nvPicPr>
        <p:blipFill>
          <a:blip r:embed="rId3">
            <a:extLst/>
          </a:blip>
          <a:stretch>
            <a:fillRect/>
          </a:stretch>
        </p:blipFill>
        <p:spPr>
          <a:xfrm>
            <a:off x="4314693" y="2009864"/>
            <a:ext cx="1503204" cy="1503205"/>
          </a:xfrm>
          <a:prstGeom prst="rect">
            <a:avLst/>
          </a:prstGeom>
          <a:ln w="12700">
            <a:miter lim="400000"/>
          </a:ln>
        </p:spPr>
      </p:pic>
      <p:pic>
        <p:nvPicPr>
          <p:cNvPr id="988" name="pasted-image-filtered.png"/>
          <p:cNvPicPr>
            <a:picLocks noChangeAspect="1"/>
          </p:cNvPicPr>
          <p:nvPr/>
        </p:nvPicPr>
        <p:blipFill>
          <a:blip r:embed="rId4">
            <a:extLst/>
          </a:blip>
          <a:stretch>
            <a:fillRect/>
          </a:stretch>
        </p:blipFill>
        <p:spPr>
          <a:xfrm>
            <a:off x="4011221" y="3936026"/>
            <a:ext cx="1881548" cy="1881548"/>
          </a:xfrm>
          <a:prstGeom prst="rect">
            <a:avLst/>
          </a:prstGeom>
          <a:ln w="12700">
            <a:miter lim="400000"/>
          </a:ln>
        </p:spPr>
      </p:pic>
      <p:pic>
        <p:nvPicPr>
          <p:cNvPr id="989" name="pasted-image.png"/>
          <p:cNvPicPr>
            <a:picLocks noChangeAspect="1"/>
          </p:cNvPicPr>
          <p:nvPr/>
        </p:nvPicPr>
        <p:blipFill>
          <a:blip r:embed="rId5">
            <a:extLst/>
          </a:blip>
          <a:stretch>
            <a:fillRect/>
          </a:stretch>
        </p:blipFill>
        <p:spPr>
          <a:xfrm>
            <a:off x="4195649" y="6606812"/>
            <a:ext cx="1766691" cy="1766691"/>
          </a:xfrm>
          <a:prstGeom prst="rect">
            <a:avLst/>
          </a:prstGeom>
          <a:ln w="12700">
            <a:miter lim="400000"/>
          </a:ln>
        </p:spPr>
      </p:pic>
      <p:sp>
        <p:nvSpPr>
          <p:cNvPr id="990" name="Shape 990"/>
          <p:cNvSpPr/>
          <p:nvPr/>
        </p:nvSpPr>
        <p:spPr>
          <a:xfrm>
            <a:off x="4562396" y="3374152"/>
            <a:ext cx="1033197"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Docs</a:t>
            </a:r>
          </a:p>
        </p:txBody>
      </p:sp>
      <p:sp>
        <p:nvSpPr>
          <p:cNvPr id="991" name="Shape 991"/>
          <p:cNvSpPr/>
          <p:nvPr/>
        </p:nvSpPr>
        <p:spPr>
          <a:xfrm>
            <a:off x="4584247" y="5621725"/>
            <a:ext cx="98949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Logs</a:t>
            </a:r>
          </a:p>
        </p:txBody>
      </p:sp>
      <p:sp>
        <p:nvSpPr>
          <p:cNvPr id="992" name="Shape 992"/>
          <p:cNvSpPr/>
          <p:nvPr/>
        </p:nvSpPr>
        <p:spPr>
          <a:xfrm>
            <a:off x="4024777" y="8301724"/>
            <a:ext cx="208319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Judgments</a:t>
            </a:r>
          </a:p>
        </p:txBody>
      </p:sp>
      <p:sp>
        <p:nvSpPr>
          <p:cNvPr id="993" name="Shape 993"/>
          <p:cNvSpPr/>
          <p:nvPr/>
        </p:nvSpPr>
        <p:spPr>
          <a:xfrm flipV="1">
            <a:off x="2834455" y="2677116"/>
            <a:ext cx="1480913" cy="1480913"/>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994" name="Shape 994"/>
          <p:cNvSpPr/>
          <p:nvPr/>
        </p:nvSpPr>
        <p:spPr>
          <a:xfrm flipV="1">
            <a:off x="2663168" y="4943899"/>
            <a:ext cx="1503363" cy="1"/>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995" name="Shape 995"/>
          <p:cNvSpPr/>
          <p:nvPr/>
        </p:nvSpPr>
        <p:spPr>
          <a:xfrm>
            <a:off x="2842977" y="5497837"/>
            <a:ext cx="1508980" cy="1508980"/>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996" name="Shape 996"/>
          <p:cNvSpPr/>
          <p:nvPr/>
        </p:nvSpPr>
        <p:spPr>
          <a:xfrm>
            <a:off x="6573548" y="4188248"/>
            <a:ext cx="5157292"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82763" indent="-382763" algn="l">
              <a:buSzPct val="75000"/>
              <a:buChar char="•"/>
            </a:pPr>
            <a:r>
              <a:t>Unavailable for Academia</a:t>
            </a:r>
          </a:p>
          <a:p>
            <a:pPr marL="382763" indent="-382763" algn="l">
              <a:buSzPct val="75000"/>
              <a:buChar char="•"/>
            </a:pPr>
            <a:r>
              <a:t>But are Super Valuable</a:t>
            </a:r>
          </a:p>
          <a:p>
            <a:pPr marL="382763" indent="-382763" algn="l">
              <a:buSzPct val="75000"/>
              <a:buChar char="•"/>
            </a:pPr>
            <a:r>
              <a:t>How to Use It?</a:t>
            </a:r>
          </a:p>
        </p:txBody>
      </p:sp>
    </p:spTree>
  </p:cSld>
  <p:clrMapOvr>
    <a:masterClrMapping/>
  </p:clrMapOvr>
  <p:transition xmlns:p14="http://schemas.microsoft.com/office/powerpoint/2010/main" spd="med" advClick="1"/>
</p:sld>
</file>

<file path=ppt/slides/slide8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98" name="Shape 998"/>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PPE Framework</a:t>
            </a:r>
          </a:p>
        </p:txBody>
      </p:sp>
      <p:sp>
        <p:nvSpPr>
          <p:cNvPr id="999" name="Shape 99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000" name="system.pdf"/>
          <p:cNvPicPr>
            <a:picLocks noChangeAspect="1"/>
          </p:cNvPicPr>
          <p:nvPr/>
        </p:nvPicPr>
        <p:blipFill>
          <a:blip r:embed="rId2">
            <a:extLst/>
          </a:blip>
          <a:stretch>
            <a:fillRect/>
          </a:stretch>
        </p:blipFill>
        <p:spPr>
          <a:xfrm>
            <a:off x="1064698" y="1971457"/>
            <a:ext cx="10875404" cy="5810686"/>
          </a:xfrm>
          <a:prstGeom prst="rect">
            <a:avLst/>
          </a:prstGeom>
          <a:ln w="12700">
            <a:miter lim="400000"/>
          </a:ln>
        </p:spPr>
      </p:pic>
    </p:spTree>
  </p:cSld>
  <p:clrMapOvr>
    <a:masterClrMapping/>
  </p:clrMapOvr>
  <p:transition xmlns:p14="http://schemas.microsoft.com/office/powerpoint/2010/main" spd="med" advClick="1"/>
</p:sld>
</file>

<file path=ppt/slides/slide8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02" name="Shape 1002"/>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Experiments on PPE</a:t>
            </a:r>
          </a:p>
        </p:txBody>
      </p:sp>
      <p:sp>
        <p:nvSpPr>
          <p:cNvPr id="1003" name="Shape 1003"/>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1004" name="Table 1004"/>
          <p:cNvGraphicFramePr/>
          <p:nvPr/>
        </p:nvGraphicFramePr>
        <p:xfrm>
          <a:off x="1987000" y="2218334"/>
          <a:ext cx="9030800" cy="5715001"/>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1806159"/>
                <a:gridCol w="1806159"/>
                <a:gridCol w="1806159"/>
                <a:gridCol w="1806159"/>
                <a:gridCol w="1806159"/>
              </a:tblGrid>
              <a:tr h="1143000">
                <a:tc>
                  <a:txBody>
                    <a:bodyPr/>
                    <a:lstStyle/>
                    <a:p>
                      <a:pPr defTabSz="914400">
                        <a:defRPr b="0">
                          <a:solidFill>
                            <a:srgbClr val="000000"/>
                          </a:solidFill>
                        </a:defRPr>
                      </a:pPr>
                      <a:r>
                        <a:rPr b="1" sz="2166">
                          <a:solidFill>
                            <a:srgbClr val="FFFFFF"/>
                          </a:solidFill>
                          <a:sym typeface="Helvetica"/>
                        </a:rPr>
                        <a:t>Collection</a:t>
                      </a:r>
                    </a:p>
                  </a:txBody>
                  <a:tcPr marL="50800" marR="50800" marT="50800" marB="50800" anchor="ctr" anchorCtr="0" horzOverflow="overflow"/>
                </a:tc>
                <a:tc>
                  <a:txBody>
                    <a:bodyPr/>
                    <a:lstStyle/>
                    <a:p>
                      <a:pPr defTabSz="914400">
                        <a:defRPr b="0">
                          <a:solidFill>
                            <a:srgbClr val="000000"/>
                          </a:solidFill>
                        </a:defRPr>
                      </a:pPr>
                      <a:r>
                        <a:rPr b="1" sz="2166">
                          <a:solidFill>
                            <a:srgbClr val="FFFFFF"/>
                          </a:solidFill>
                          <a:sym typeface="Helvetica"/>
                        </a:rPr>
                        <a:t>IC</a:t>
                      </a:r>
                    </a:p>
                  </a:txBody>
                  <a:tcPr marL="50800" marR="50800" marT="50800" marB="50800" anchor="ctr" anchorCtr="0" horzOverflow="overflow"/>
                </a:tc>
                <a:tc>
                  <a:txBody>
                    <a:bodyPr/>
                    <a:lstStyle/>
                    <a:p>
                      <a:pPr defTabSz="914400">
                        <a:defRPr b="0">
                          <a:solidFill>
                            <a:srgbClr val="000000"/>
                          </a:solidFill>
                        </a:defRPr>
                      </a:pPr>
                      <a:r>
                        <a:rPr b="1" sz="2166">
                          <a:solidFill>
                            <a:srgbClr val="FFFFFF"/>
                          </a:solidFill>
                          <a:sym typeface="Helvetica"/>
                        </a:rPr>
                        <a:t>ROBUST04</a:t>
                      </a:r>
                    </a:p>
                  </a:txBody>
                  <a:tcPr marL="50800" marR="50800" marT="50800" marB="50800" anchor="ctr" anchorCtr="0" horzOverflow="overflow"/>
                </a:tc>
                <a:tc>
                  <a:txBody>
                    <a:bodyPr/>
                    <a:lstStyle/>
                    <a:p>
                      <a:pPr defTabSz="914400">
                        <a:defRPr b="0">
                          <a:solidFill>
                            <a:srgbClr val="000000"/>
                          </a:solidFill>
                        </a:defRPr>
                      </a:pPr>
                      <a:r>
                        <a:rPr b="1" sz="2166">
                          <a:solidFill>
                            <a:srgbClr val="FFFFFF"/>
                          </a:solidFill>
                          <a:sym typeface="Helvetica"/>
                        </a:rPr>
                        <a:t>WT2G</a:t>
                      </a:r>
                    </a:p>
                  </a:txBody>
                  <a:tcPr marL="50800" marR="50800" marT="50800" marB="50800" anchor="ctr" anchorCtr="0" horzOverflow="overflow"/>
                </a:tc>
                <a:tc>
                  <a:txBody>
                    <a:bodyPr/>
                    <a:lstStyle/>
                    <a:p>
                      <a:pPr defTabSz="914400">
                        <a:defRPr b="0">
                          <a:solidFill>
                            <a:srgbClr val="000000"/>
                          </a:solidFill>
                        </a:defRPr>
                      </a:pPr>
                      <a:r>
                        <a:rPr b="1" sz="2166">
                          <a:solidFill>
                            <a:srgbClr val="FFFFFF"/>
                          </a:solidFill>
                          <a:sym typeface="Helvetica"/>
                        </a:rPr>
                        <a:t>GOV2</a:t>
                      </a:r>
                    </a:p>
                  </a:txBody>
                  <a:tcPr marL="50800" marR="50800" marT="50800" marB="50800" anchor="ctr" anchorCtr="0" horzOverflow="overflow"/>
                </a:tc>
              </a:tr>
              <a:tr h="1143000">
                <a:tc>
                  <a:txBody>
                    <a:bodyPr/>
                    <a:lstStyle/>
                    <a:p>
                      <a:pPr defTabSz="914400">
                        <a:defRPr b="0">
                          <a:solidFill>
                            <a:srgbClr val="000000"/>
                          </a:solidFill>
                        </a:defRPr>
                      </a:pPr>
                      <a:r>
                        <a:rPr b="1" sz="2166">
                          <a:solidFill>
                            <a:srgbClr val="FFFFFF"/>
                          </a:solidFill>
                          <a:sym typeface="Helvetica"/>
                        </a:rPr>
                        <a:t>#queries</a:t>
                      </a:r>
                    </a:p>
                  </a:txBody>
                  <a:tcPr marL="50800" marR="50800" marT="50800" marB="50800" anchor="ctr" anchorCtr="0" horzOverflow="overflow"/>
                </a:tc>
                <a:tc>
                  <a:txBody>
                    <a:bodyPr/>
                    <a:lstStyle/>
                    <a:p>
                      <a:pPr defTabSz="914400"/>
                      <a:r>
                        <a:rPr sz="2166"/>
                        <a:t>3,274</a:t>
                      </a:r>
                    </a:p>
                  </a:txBody>
                  <a:tcPr marL="50800" marR="50800" marT="50800" marB="50800" anchor="ctr" anchorCtr="0" horzOverflow="overflow"/>
                </a:tc>
                <a:tc>
                  <a:txBody>
                    <a:bodyPr/>
                    <a:lstStyle/>
                    <a:p>
                      <a:pPr defTabSz="914400"/>
                      <a:r>
                        <a:rPr sz="2166"/>
                        <a:t>250</a:t>
                      </a:r>
                    </a:p>
                  </a:txBody>
                  <a:tcPr marL="50800" marR="50800" marT="50800" marB="50800" anchor="ctr" anchorCtr="0" horzOverflow="overflow"/>
                </a:tc>
                <a:tc>
                  <a:txBody>
                    <a:bodyPr/>
                    <a:lstStyle/>
                    <a:p>
                      <a:pPr defTabSz="914400"/>
                      <a:r>
                        <a:rPr sz="2166"/>
                        <a:t>50</a:t>
                      </a:r>
                    </a:p>
                  </a:txBody>
                  <a:tcPr marL="50800" marR="50800" marT="50800" marB="50800" anchor="ctr" anchorCtr="0" horzOverflow="overflow"/>
                </a:tc>
                <a:tc>
                  <a:txBody>
                    <a:bodyPr/>
                    <a:lstStyle/>
                    <a:p>
                      <a:pPr defTabSz="914400"/>
                      <a:r>
                        <a:rPr sz="2166"/>
                        <a:t>150</a:t>
                      </a:r>
                    </a:p>
                  </a:txBody>
                  <a:tcPr marL="50800" marR="50800" marT="50800" marB="50800" anchor="ctr" anchorCtr="0" horzOverflow="overflow"/>
                </a:tc>
              </a:tr>
              <a:tr h="1143000">
                <a:tc>
                  <a:txBody>
                    <a:bodyPr/>
                    <a:lstStyle/>
                    <a:p>
                      <a:pPr defTabSz="914400">
                        <a:defRPr b="0">
                          <a:solidFill>
                            <a:srgbClr val="000000"/>
                          </a:solidFill>
                        </a:defRPr>
                      </a:pPr>
                      <a:r>
                        <a:rPr b="1" sz="2166">
                          <a:solidFill>
                            <a:srgbClr val="FFFFFF"/>
                          </a:solidFill>
                          <a:sym typeface="Helvetica"/>
                        </a:rPr>
                        <a:t>avg(ql)</a:t>
                      </a:r>
                    </a:p>
                  </a:txBody>
                  <a:tcPr marL="50800" marR="50800" marT="50800" marB="50800" anchor="ctr" anchorCtr="0" horzOverflow="overflow"/>
                </a:tc>
                <a:tc>
                  <a:txBody>
                    <a:bodyPr/>
                    <a:lstStyle/>
                    <a:p>
                      <a:pPr defTabSz="914400"/>
                      <a:r>
                        <a:rPr sz="2166"/>
                        <a:t>2.80</a:t>
                      </a:r>
                    </a:p>
                  </a:txBody>
                  <a:tcPr marL="50800" marR="50800" marT="50800" marB="50800" anchor="ctr" anchorCtr="0" horzOverflow="overflow"/>
                </a:tc>
                <a:tc>
                  <a:txBody>
                    <a:bodyPr/>
                    <a:lstStyle/>
                    <a:p>
                      <a:pPr defTabSz="914400"/>
                      <a:r>
                        <a:rPr sz="2166"/>
                        <a:t>2.73</a:t>
                      </a:r>
                    </a:p>
                  </a:txBody>
                  <a:tcPr marL="50800" marR="50800" marT="50800" marB="50800" anchor="ctr" anchorCtr="0" horzOverflow="overflow"/>
                </a:tc>
                <a:tc>
                  <a:txBody>
                    <a:bodyPr/>
                    <a:lstStyle/>
                    <a:p>
                      <a:pPr defTabSz="914400"/>
                      <a:r>
                        <a:rPr sz="2166"/>
                        <a:t>2.44</a:t>
                      </a:r>
                    </a:p>
                  </a:txBody>
                  <a:tcPr marL="50800" marR="50800" marT="50800" marB="50800" anchor="ctr" anchorCtr="0" horzOverflow="overflow"/>
                </a:tc>
                <a:tc>
                  <a:txBody>
                    <a:bodyPr/>
                    <a:lstStyle/>
                    <a:p>
                      <a:pPr defTabSz="914400"/>
                      <a:r>
                        <a:rPr sz="2166"/>
                        <a:t>3.11</a:t>
                      </a:r>
                    </a:p>
                  </a:txBody>
                  <a:tcPr marL="50800" marR="50800" marT="50800" marB="50800" anchor="ctr" anchorCtr="0" horzOverflow="overflow"/>
                </a:tc>
              </a:tr>
              <a:tr h="1143000">
                <a:tc>
                  <a:txBody>
                    <a:bodyPr/>
                    <a:lstStyle/>
                    <a:p>
                      <a:pPr defTabSz="914400">
                        <a:defRPr b="0">
                          <a:solidFill>
                            <a:srgbClr val="000000"/>
                          </a:solidFill>
                        </a:defRPr>
                      </a:pPr>
                      <a:r>
                        <a:rPr b="1" sz="2166">
                          <a:solidFill>
                            <a:srgbClr val="FFFFFF"/>
                          </a:solidFill>
                          <a:sym typeface="Helvetica"/>
                        </a:rPr>
                        <a:t>#docs</a:t>
                      </a:r>
                    </a:p>
                  </a:txBody>
                  <a:tcPr marL="50800" marR="50800" marT="50800" marB="50800" anchor="ctr" anchorCtr="0" horzOverflow="overflow"/>
                </a:tc>
                <a:tc>
                  <a:txBody>
                    <a:bodyPr/>
                    <a:lstStyle/>
                    <a:p>
                      <a:pPr defTabSz="914400"/>
                      <a:r>
                        <a:rPr sz="2166"/>
                        <a:t>71,406</a:t>
                      </a:r>
                    </a:p>
                  </a:txBody>
                  <a:tcPr marL="50800" marR="50800" marT="50800" marB="50800" anchor="ctr" anchorCtr="0" horzOverflow="overflow"/>
                </a:tc>
                <a:tc>
                  <a:txBody>
                    <a:bodyPr/>
                    <a:lstStyle/>
                    <a:p>
                      <a:pPr defTabSz="914400"/>
                      <a:r>
                        <a:rPr sz="2166"/>
                        <a:t>528,155</a:t>
                      </a:r>
                    </a:p>
                  </a:txBody>
                  <a:tcPr marL="50800" marR="50800" marT="50800" marB="50800" anchor="ctr" anchorCtr="0" horzOverflow="overflow"/>
                </a:tc>
                <a:tc>
                  <a:txBody>
                    <a:bodyPr/>
                    <a:lstStyle/>
                    <a:p>
                      <a:pPr defTabSz="914400"/>
                      <a:r>
                        <a:rPr sz="2166"/>
                        <a:t>247,491</a:t>
                      </a:r>
                    </a:p>
                  </a:txBody>
                  <a:tcPr marL="50800" marR="50800" marT="50800" marB="50800" anchor="ctr" anchorCtr="0" horzOverflow="overflow"/>
                </a:tc>
                <a:tc>
                  <a:txBody>
                    <a:bodyPr/>
                    <a:lstStyle/>
                    <a:p>
                      <a:pPr defTabSz="914400"/>
                      <a:r>
                        <a:rPr sz="2166"/>
                        <a:t>25,205,179</a:t>
                      </a:r>
                    </a:p>
                  </a:txBody>
                  <a:tcPr marL="50800" marR="50800" marT="50800" marB="50800" anchor="ctr" anchorCtr="0" horzOverflow="overflow"/>
                </a:tc>
              </a:tr>
              <a:tr h="1143000">
                <a:tc>
                  <a:txBody>
                    <a:bodyPr/>
                    <a:lstStyle/>
                    <a:p>
                      <a:pPr defTabSz="914400">
                        <a:defRPr b="0">
                          <a:solidFill>
                            <a:srgbClr val="000000"/>
                          </a:solidFill>
                        </a:defRPr>
                      </a:pPr>
                      <a:r>
                        <a:rPr b="1" sz="2166">
                          <a:solidFill>
                            <a:srgbClr val="FFFFFF"/>
                          </a:solidFill>
                          <a:sym typeface="Helvetica"/>
                        </a:rPr>
                        <a:t>avdl</a:t>
                      </a:r>
                    </a:p>
                  </a:txBody>
                  <a:tcPr marL="50800" marR="50800" marT="50800" marB="50800" anchor="ctr" anchorCtr="0" horzOverflow="overflow"/>
                </a:tc>
                <a:tc>
                  <a:txBody>
                    <a:bodyPr/>
                    <a:lstStyle/>
                    <a:p>
                      <a:pPr defTabSz="914400"/>
                      <a:r>
                        <a:rPr sz="2166"/>
                        <a:t>583.44</a:t>
                      </a:r>
                    </a:p>
                  </a:txBody>
                  <a:tcPr marL="50800" marR="50800" marT="50800" marB="50800" anchor="ctr" anchorCtr="0" horzOverflow="overflow"/>
                </a:tc>
                <a:tc>
                  <a:txBody>
                    <a:bodyPr/>
                    <a:lstStyle/>
                    <a:p>
                      <a:pPr defTabSz="914400"/>
                      <a:r>
                        <a:rPr sz="2166"/>
                        <a:t>467.55</a:t>
                      </a:r>
                    </a:p>
                  </a:txBody>
                  <a:tcPr marL="50800" marR="50800" marT="50800" marB="50800" anchor="ctr" anchorCtr="0" horzOverflow="overflow"/>
                </a:tc>
                <a:tc>
                  <a:txBody>
                    <a:bodyPr/>
                    <a:lstStyle/>
                    <a:p>
                      <a:pPr defTabSz="914400"/>
                      <a:r>
                        <a:rPr sz="2166"/>
                        <a:t>1057.59</a:t>
                      </a:r>
                    </a:p>
                  </a:txBody>
                  <a:tcPr marL="50800" marR="50800" marT="50800" marB="50800" anchor="ctr" anchorCtr="0" horzOverflow="overflow"/>
                </a:tc>
                <a:tc>
                  <a:txBody>
                    <a:bodyPr/>
                    <a:lstStyle/>
                    <a:p>
                      <a:pPr defTabSz="914400"/>
                      <a:r>
                        <a:rPr sz="2166"/>
                        <a:t>937.25</a:t>
                      </a:r>
                    </a:p>
                  </a:txBody>
                  <a:tcPr marL="50800" marR="50800" marT="50800" marB="50800" anchor="ctr" anchorCtr="0" horzOverflow="overflow"/>
                </a:tc>
              </a:tr>
            </a:tbl>
          </a:graphicData>
        </a:graphic>
      </p:graphicFrame>
      <p:sp>
        <p:nvSpPr>
          <p:cNvPr id="1005" name="Shape 1005"/>
          <p:cNvSpPr/>
          <p:nvPr/>
        </p:nvSpPr>
        <p:spPr>
          <a:xfrm>
            <a:off x="1940662" y="8188957"/>
            <a:ext cx="479525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 IC: Industrial Collection</a:t>
            </a:r>
          </a:p>
        </p:txBody>
      </p:sp>
    </p:spTree>
  </p:cSld>
  <p:clrMapOvr>
    <a:masterClrMapping/>
  </p:clrMapOvr>
  <p:transition xmlns:p14="http://schemas.microsoft.com/office/powerpoint/2010/main" spd="med" advClick="1"/>
</p:sld>
</file>

<file path=ppt/slides/slide8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07" name="Shape 1007"/>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Experiments on PPE</a:t>
            </a:r>
          </a:p>
        </p:txBody>
      </p:sp>
      <p:sp>
        <p:nvSpPr>
          <p:cNvPr id="1008" name="Shape 100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1009" name="Table 1009"/>
          <p:cNvGraphicFramePr/>
          <p:nvPr/>
        </p:nvGraphicFramePr>
        <p:xfrm>
          <a:off x="2040717" y="2360928"/>
          <a:ext cx="8144432" cy="5715001"/>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2714810"/>
                <a:gridCol w="2714810"/>
                <a:gridCol w="2714810"/>
              </a:tblGrid>
              <a:tr h="1143000">
                <a:tc>
                  <a:txBody>
                    <a:bodyPr/>
                    <a:lstStyle/>
                    <a:p>
                      <a:pPr defTabSz="914400">
                        <a:defRPr b="0">
                          <a:solidFill>
                            <a:srgbClr val="000000"/>
                          </a:solidFill>
                        </a:defRPr>
                      </a:pPr>
                      <a:r>
                        <a:rPr b="1" sz="2166">
                          <a:solidFill>
                            <a:srgbClr val="FFFFFF"/>
                          </a:solidFill>
                          <a:sym typeface="Helvetica"/>
                        </a:rPr>
                        <a:t>Collection</a:t>
                      </a:r>
                    </a:p>
                  </a:txBody>
                  <a:tcPr marL="50800" marR="50800" marT="50800" marB="50800" anchor="ctr" anchorCtr="0" horzOverflow="overflow"/>
                </a:tc>
                <a:tc>
                  <a:txBody>
                    <a:bodyPr/>
                    <a:lstStyle/>
                    <a:p>
                      <a:pPr defTabSz="914400">
                        <a:defRPr b="0">
                          <a:solidFill>
                            <a:srgbClr val="000000"/>
                          </a:solidFill>
                        </a:defRPr>
                      </a:pPr>
                      <a:r>
                        <a:rPr b="1" sz="2166">
                          <a:solidFill>
                            <a:srgbClr val="FFFFFF"/>
                          </a:solidFill>
                          <a:sym typeface="Helvetica"/>
                        </a:rPr>
                        <a:t>IC</a:t>
                      </a:r>
                    </a:p>
                  </a:txBody>
                  <a:tcPr marL="50800" marR="50800" marT="50800" marB="50800" anchor="ctr" anchorCtr="0" horzOverflow="overflow"/>
                </a:tc>
                <a:tc>
                  <a:txBody>
                    <a:bodyPr/>
                    <a:lstStyle/>
                    <a:p>
                      <a:pPr defTabSz="914400">
                        <a:defRPr b="0">
                          <a:solidFill>
                            <a:srgbClr val="000000"/>
                          </a:solidFill>
                        </a:defRPr>
                      </a:pPr>
                      <a:r>
                        <a:rPr b="1" sz="2166">
                          <a:solidFill>
                            <a:srgbClr val="FFFFFF"/>
                          </a:solidFill>
                          <a:sym typeface="Helvetica"/>
                        </a:rPr>
                        <a:t>IC Explain</a:t>
                      </a:r>
                    </a:p>
                  </a:txBody>
                  <a:tcPr marL="50800" marR="50800" marT="50800" marB="50800" anchor="ctr" anchorCtr="0" horzOverflow="overflow"/>
                </a:tc>
              </a:tr>
              <a:tr h="1143000">
                <a:tc>
                  <a:txBody>
                    <a:bodyPr/>
                    <a:lstStyle/>
                    <a:p>
                      <a:pPr defTabSz="914400">
                        <a:defRPr b="0">
                          <a:solidFill>
                            <a:srgbClr val="000000"/>
                          </a:solidFill>
                        </a:defRPr>
                      </a:pPr>
                      <a:r>
                        <a:rPr b="1" sz="2166">
                          <a:solidFill>
                            <a:srgbClr val="FFFFFF"/>
                          </a:solidFill>
                          <a:sym typeface="Helvetica"/>
                        </a:rPr>
                        <a:t>#queries</a:t>
                      </a:r>
                    </a:p>
                  </a:txBody>
                  <a:tcPr marL="50800" marR="50800" marT="50800" marB="50800" anchor="ctr" anchorCtr="0" horzOverflow="overflow"/>
                </a:tc>
                <a:tc>
                  <a:txBody>
                    <a:bodyPr/>
                    <a:lstStyle/>
                    <a:p>
                      <a:pPr defTabSz="914400"/>
                      <a:r>
                        <a:rPr sz="2166"/>
                        <a:t>3,274</a:t>
                      </a:r>
                    </a:p>
                  </a:txBody>
                  <a:tcPr marL="50800" marR="50800" marT="50800" marB="50800" anchor="ctr" anchorCtr="0" horzOverflow="overflow"/>
                </a:tc>
                <a:tc>
                  <a:txBody>
                    <a:bodyPr/>
                    <a:lstStyle/>
                    <a:p>
                      <a:pPr defTabSz="914400"/>
                      <a:r>
                        <a:rPr sz="2166"/>
                        <a:t>More Queries</a:t>
                      </a:r>
                    </a:p>
                  </a:txBody>
                  <a:tcPr marL="50800" marR="50800" marT="50800" marB="50800" anchor="ctr" anchorCtr="0" horzOverflow="overflow"/>
                </a:tc>
              </a:tr>
              <a:tr h="1143000">
                <a:tc>
                  <a:txBody>
                    <a:bodyPr/>
                    <a:lstStyle/>
                    <a:p>
                      <a:pPr defTabSz="914400">
                        <a:defRPr b="0">
                          <a:solidFill>
                            <a:srgbClr val="000000"/>
                          </a:solidFill>
                        </a:defRPr>
                      </a:pPr>
                      <a:r>
                        <a:rPr b="1" sz="2166">
                          <a:solidFill>
                            <a:srgbClr val="FFFFFF"/>
                          </a:solidFill>
                          <a:sym typeface="Helvetica"/>
                        </a:rPr>
                        <a:t>avg(ql)</a:t>
                      </a:r>
                    </a:p>
                  </a:txBody>
                  <a:tcPr marL="50800" marR="50800" marT="50800" marB="50800" anchor="ctr" anchorCtr="0" horzOverflow="overflow"/>
                </a:tc>
                <a:tc>
                  <a:txBody>
                    <a:bodyPr/>
                    <a:lstStyle/>
                    <a:p>
                      <a:pPr defTabSz="914400"/>
                      <a:r>
                        <a:rPr sz="2166"/>
                        <a:t>2.80</a:t>
                      </a:r>
                    </a:p>
                  </a:txBody>
                  <a:tcPr marL="50800" marR="50800" marT="50800" marB="50800" anchor="ctr" anchorCtr="0" horzOverflow="overflow"/>
                </a:tc>
                <a:tc>
                  <a:txBody>
                    <a:bodyPr/>
                    <a:lstStyle/>
                    <a:p>
                      <a:pPr defTabSz="914400"/>
                      <a:r>
                        <a:rPr sz="2166"/>
                        <a:t>Keyword Queries</a:t>
                      </a:r>
                    </a:p>
                  </a:txBody>
                  <a:tcPr marL="50800" marR="50800" marT="50800" marB="50800" anchor="ctr" anchorCtr="0" horzOverflow="overflow"/>
                </a:tc>
              </a:tr>
              <a:tr h="1143000">
                <a:tc>
                  <a:txBody>
                    <a:bodyPr/>
                    <a:lstStyle/>
                    <a:p>
                      <a:pPr defTabSz="914400">
                        <a:defRPr b="0">
                          <a:solidFill>
                            <a:srgbClr val="000000"/>
                          </a:solidFill>
                        </a:defRPr>
                      </a:pPr>
                      <a:r>
                        <a:rPr b="1" sz="2166">
                          <a:solidFill>
                            <a:srgbClr val="FFFFFF"/>
                          </a:solidFill>
                          <a:sym typeface="Helvetica"/>
                        </a:rPr>
                        <a:t>#docs</a:t>
                      </a:r>
                    </a:p>
                  </a:txBody>
                  <a:tcPr marL="50800" marR="50800" marT="50800" marB="50800" anchor="ctr" anchorCtr="0" horzOverflow="overflow"/>
                </a:tc>
                <a:tc>
                  <a:txBody>
                    <a:bodyPr/>
                    <a:lstStyle/>
                    <a:p>
                      <a:pPr defTabSz="914400"/>
                      <a:r>
                        <a:rPr sz="2166"/>
                        <a:t>71,406</a:t>
                      </a:r>
                    </a:p>
                  </a:txBody>
                  <a:tcPr marL="50800" marR="50800" marT="50800" marB="50800" anchor="ctr" anchorCtr="0" horzOverflow="overflow"/>
                </a:tc>
                <a:tc>
                  <a:txBody>
                    <a:bodyPr/>
                    <a:lstStyle/>
                    <a:p>
                      <a:pPr defTabSz="914400"/>
                      <a:r>
                        <a:rPr sz="2166"/>
                        <a:t>Fewer Documents</a:t>
                      </a:r>
                    </a:p>
                  </a:txBody>
                  <a:tcPr marL="50800" marR="50800" marT="50800" marB="50800" anchor="ctr" anchorCtr="0" horzOverflow="overflow"/>
                </a:tc>
              </a:tr>
              <a:tr h="1143000">
                <a:tc>
                  <a:txBody>
                    <a:bodyPr/>
                    <a:lstStyle/>
                    <a:p>
                      <a:pPr defTabSz="914400">
                        <a:defRPr b="0">
                          <a:solidFill>
                            <a:srgbClr val="000000"/>
                          </a:solidFill>
                        </a:defRPr>
                      </a:pPr>
                      <a:r>
                        <a:rPr b="1" sz="2166">
                          <a:solidFill>
                            <a:srgbClr val="FFFFFF"/>
                          </a:solidFill>
                          <a:sym typeface="Helvetica"/>
                        </a:rPr>
                        <a:t>avdl</a:t>
                      </a:r>
                    </a:p>
                  </a:txBody>
                  <a:tcPr marL="50800" marR="50800" marT="50800" marB="50800" anchor="ctr" anchorCtr="0" horzOverflow="overflow"/>
                </a:tc>
                <a:tc>
                  <a:txBody>
                    <a:bodyPr/>
                    <a:lstStyle/>
                    <a:p>
                      <a:pPr defTabSz="914400"/>
                      <a:r>
                        <a:rPr sz="2166"/>
                        <a:t>583.44</a:t>
                      </a:r>
                    </a:p>
                  </a:txBody>
                  <a:tcPr marL="50800" marR="50800" marT="50800" marB="50800" anchor="ctr" anchorCtr="0" horzOverflow="overflow"/>
                </a:tc>
                <a:tc>
                  <a:txBody>
                    <a:bodyPr/>
                    <a:lstStyle/>
                    <a:p>
                      <a:pPr defTabSz="914400"/>
                      <a:r>
                        <a:rPr sz="2166"/>
                        <a:t>News Articles</a:t>
                      </a:r>
                    </a:p>
                  </a:txBody>
                  <a:tcPr marL="50800" marR="50800" marT="50800" marB="50800" anchor="ctr" anchorCtr="0" horzOverflow="overflow"/>
                </a:tc>
              </a:tr>
            </a:tbl>
          </a:graphicData>
        </a:graphic>
      </p:graphicFrame>
      <p:sp>
        <p:nvSpPr>
          <p:cNvPr id="1010" name="Shape 1010"/>
          <p:cNvSpPr/>
          <p:nvPr/>
        </p:nvSpPr>
        <p:spPr>
          <a:xfrm>
            <a:off x="1966062" y="8188957"/>
            <a:ext cx="4795255"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 IC: Industrial Collection</a:t>
            </a:r>
          </a:p>
        </p:txBody>
      </p:sp>
    </p:spTree>
  </p:cSld>
  <p:clrMapOvr>
    <a:masterClrMapping/>
  </p:clrMapOvr>
  <p:transition xmlns:p14="http://schemas.microsoft.com/office/powerpoint/2010/main" spd="med" advClick="1"/>
</p:sld>
</file>

<file path=ppt/slides/slide8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12" name="Shape 1012"/>
          <p:cNvSpPr/>
          <p:nvPr>
            <p:ph type="title"/>
          </p:nvPr>
        </p:nvSpPr>
        <p:spPr>
          <a:xfrm>
            <a:off x="563033" y="88900"/>
            <a:ext cx="11099801" cy="2159000"/>
          </a:xfrm>
          <a:prstGeom prst="rect">
            <a:avLst/>
          </a:prstGeom>
        </p:spPr>
        <p:txBody>
          <a:bodyPr/>
          <a:lstStyle>
            <a:lvl1pPr algn="l">
              <a:defRPr b="1" sz="4500">
                <a:latin typeface="Helvetica"/>
                <a:ea typeface="Helvetica"/>
                <a:cs typeface="Helvetica"/>
                <a:sym typeface="Helvetica"/>
              </a:defRPr>
            </a:lvl1pPr>
          </a:lstStyle>
          <a:p>
            <a:pPr/>
            <a:r>
              <a:t>Experiments on PPE - Results</a:t>
            </a:r>
          </a:p>
        </p:txBody>
      </p:sp>
      <p:sp>
        <p:nvSpPr>
          <p:cNvPr id="1013" name="Shape 1013"/>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014" name="funcs_para_sen.pdf"/>
          <p:cNvPicPr>
            <a:picLocks noChangeAspect="1"/>
          </p:cNvPicPr>
          <p:nvPr/>
        </p:nvPicPr>
        <p:blipFill>
          <a:blip r:embed="rId2">
            <a:extLst/>
          </a:blip>
          <a:stretch>
            <a:fillRect/>
          </a:stretch>
        </p:blipFill>
        <p:spPr>
          <a:xfrm>
            <a:off x="1412672" y="2350585"/>
            <a:ext cx="10179456" cy="4024067"/>
          </a:xfrm>
          <a:prstGeom prst="rect">
            <a:avLst/>
          </a:prstGeom>
          <a:ln w="12700">
            <a:miter lim="400000"/>
          </a:ln>
        </p:spPr>
      </p:pic>
      <p:sp>
        <p:nvSpPr>
          <p:cNvPr id="1015" name="Shape 1015"/>
          <p:cNvSpPr/>
          <p:nvPr/>
        </p:nvSpPr>
        <p:spPr>
          <a:xfrm>
            <a:off x="2976822" y="6447128"/>
            <a:ext cx="7051156" cy="1041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buSzPct val="60000"/>
              <a:buChar char="•"/>
            </a:pPr>
            <a:r>
              <a:t>All ranking models perform well on IC</a:t>
            </a:r>
          </a:p>
          <a:p>
            <a:pPr marL="228600" indent="-228600" algn="l">
              <a:buSzPct val="60000"/>
              <a:buChar char="•"/>
            </a:pPr>
            <a:r>
              <a:t>Parameters are not sensitive on IC</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83" name="Shape 283"/>
          <p:cNvSpPr/>
          <p:nvPr>
            <p:ph type="title"/>
          </p:nvPr>
        </p:nvSpPr>
        <p:spPr>
          <a:prstGeom prst="rect">
            <a:avLst/>
          </a:prstGeom>
        </p:spPr>
        <p:txBody>
          <a:bodyPr/>
          <a:lstStyle>
            <a:lvl1pPr algn="l">
              <a:defRPr b="1" sz="5000">
                <a:latin typeface="Helvetica"/>
                <a:ea typeface="Helvetica"/>
                <a:cs typeface="Helvetica"/>
                <a:sym typeface="Helvetica"/>
              </a:defRPr>
            </a:lvl1pPr>
          </a:lstStyle>
          <a:p>
            <a:pPr/>
            <a:r>
              <a:t>Outline</a:t>
            </a:r>
          </a:p>
        </p:txBody>
      </p:sp>
      <p:sp>
        <p:nvSpPr>
          <p:cNvPr id="284" name="Shape 284"/>
          <p:cNvSpPr/>
          <p:nvPr>
            <p:ph type="body" idx="1"/>
          </p:nvPr>
        </p:nvSpPr>
        <p:spPr>
          <a:prstGeom prst="rect">
            <a:avLst/>
          </a:prstGeom>
        </p:spPr>
        <p:txBody>
          <a:bodyPr anchor="t"/>
          <a:lstStyle/>
          <a:p>
            <a:pPr>
              <a:buClr>
                <a:schemeClr val="accent6">
                  <a:lumOff val="-21524"/>
                </a:schemeClr>
              </a:buClr>
              <a:buChar char="✦"/>
              <a:defRPr>
                <a:latin typeface="Helvetica"/>
                <a:ea typeface="Helvetica"/>
                <a:cs typeface="Helvetica"/>
                <a:sym typeface="Helvetica"/>
              </a:defRPr>
            </a:pPr>
            <a:r>
              <a:t>Introduction</a:t>
            </a:r>
          </a:p>
          <a:p>
            <a:pPr>
              <a:buClr>
                <a:schemeClr val="accent6">
                  <a:lumOff val="-21524"/>
                </a:schemeClr>
              </a:buClr>
              <a:buChar char="✦"/>
              <a:defRPr>
                <a:latin typeface="Helvetica"/>
                <a:ea typeface="Helvetica"/>
                <a:cs typeface="Helvetica"/>
                <a:sym typeface="Helvetica"/>
              </a:defRPr>
            </a:pPr>
            <a:r>
              <a:t>Teaching and Learning Tool</a:t>
            </a:r>
          </a:p>
          <a:p>
            <a:pPr>
              <a:buClr>
                <a:schemeClr val="accent6">
                  <a:lumOff val="-21524"/>
                </a:schemeClr>
              </a:buClr>
              <a:buChar char="✦"/>
              <a:defRPr>
                <a:latin typeface="Helvetica"/>
                <a:ea typeface="Helvetica"/>
                <a:cs typeface="Helvetica"/>
                <a:sym typeface="Helvetica"/>
              </a:defRPr>
            </a:pPr>
            <a:r>
              <a:t>Unified IR Evaluation System</a:t>
            </a:r>
          </a:p>
          <a:p>
            <a:pPr>
              <a:buClr>
                <a:schemeClr val="accent6">
                  <a:lumOff val="-21524"/>
                </a:schemeClr>
              </a:buClr>
              <a:buChar char="✦"/>
              <a:defRPr>
                <a:latin typeface="Helvetica"/>
                <a:ea typeface="Helvetica"/>
                <a:cs typeface="Helvetica"/>
                <a:sym typeface="Helvetica"/>
              </a:defRPr>
            </a:pPr>
            <a:r>
              <a:t>Understanding the Models and Queries</a:t>
            </a:r>
          </a:p>
          <a:p>
            <a:pPr>
              <a:buClr>
                <a:schemeClr val="accent6">
                  <a:lumOff val="-21524"/>
                </a:schemeClr>
              </a:buClr>
              <a:buChar char="✦"/>
              <a:defRPr>
                <a:latin typeface="Helvetica"/>
                <a:ea typeface="Helvetica"/>
                <a:cs typeface="Helvetica"/>
                <a:sym typeface="Helvetica"/>
              </a:defRPr>
            </a:pPr>
            <a:r>
              <a:t>Contextual Suggestion</a:t>
            </a:r>
          </a:p>
        </p:txBody>
      </p:sp>
      <p:sp>
        <p:nvSpPr>
          <p:cNvPr id="285" name="Shape 285"/>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9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17" name="Shape 1017"/>
          <p:cNvSpPr/>
          <p:nvPr>
            <p:ph type="title"/>
          </p:nvPr>
        </p:nvSpPr>
        <p:spPr>
          <a:xfrm>
            <a:off x="563033" y="88900"/>
            <a:ext cx="11878735" cy="2159000"/>
          </a:xfrm>
          <a:prstGeom prst="rect">
            <a:avLst/>
          </a:prstGeom>
        </p:spPr>
        <p:txBody>
          <a:bodyPr/>
          <a:lstStyle>
            <a:lvl1pPr algn="l">
              <a:defRPr b="1" sz="4500">
                <a:latin typeface="Helvetica"/>
                <a:ea typeface="Helvetica"/>
                <a:cs typeface="Helvetica"/>
                <a:sym typeface="Helvetica"/>
              </a:defRPr>
            </a:lvl1pPr>
          </a:lstStyle>
          <a:p>
            <a:pPr/>
            <a:r>
              <a:t>Experiments on PPE - Diagnostic Analysis</a:t>
            </a:r>
          </a:p>
        </p:txBody>
      </p:sp>
      <p:sp>
        <p:nvSpPr>
          <p:cNvPr id="1018" name="Shape 101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019" name="pasted-image.png"/>
          <p:cNvPicPr>
            <a:picLocks noChangeAspect="1"/>
          </p:cNvPicPr>
          <p:nvPr/>
        </p:nvPicPr>
        <p:blipFill>
          <a:blip r:embed="rId2">
            <a:extLst/>
          </a:blip>
          <a:stretch>
            <a:fillRect/>
          </a:stretch>
        </p:blipFill>
        <p:spPr>
          <a:xfrm>
            <a:off x="2384431" y="1820214"/>
            <a:ext cx="1485083" cy="1485083"/>
          </a:xfrm>
          <a:prstGeom prst="rect">
            <a:avLst/>
          </a:prstGeom>
          <a:ln w="12700">
            <a:miter lim="400000"/>
          </a:ln>
        </p:spPr>
      </p:pic>
      <p:graphicFrame>
        <p:nvGraphicFramePr>
          <p:cNvPr id="1020" name="Table 1020"/>
          <p:cNvGraphicFramePr/>
          <p:nvPr/>
        </p:nvGraphicFramePr>
        <p:xfrm>
          <a:off x="1473608" y="3877498"/>
          <a:ext cx="10057584" cy="6232201"/>
        </p:xfrm>
        <a:graphic xmlns:a="http://schemas.openxmlformats.org/drawingml/2006/main">
          <a:graphicData uri="http://schemas.openxmlformats.org/drawingml/2006/table">
            <a:tbl>
              <a:tblPr firstCol="0" firstRow="0" lastCol="0" lastRow="0" bandCol="0" bandRow="0" rtl="0">
                <a:tableStyleId>{2708684C-4D16-4618-839F-0558EEFCDFE6}</a:tableStyleId>
              </a:tblPr>
              <a:tblGrid>
                <a:gridCol w="3489813"/>
                <a:gridCol w="6567769"/>
              </a:tblGrid>
              <a:tr h="463550">
                <a:tc>
                  <a:txBody>
                    <a:bodyPr/>
                    <a:lstStyle/>
                    <a:p>
                      <a:pPr defTabSz="914400"/>
                      <a:r>
                        <a:rPr b="1" sz="2300">
                          <a:latin typeface="Helvetica"/>
                          <a:ea typeface="Helvetica"/>
                          <a:cs typeface="Helvetica"/>
                          <a:sym typeface="Helvetica"/>
                        </a:rPr>
                        <a:t>Medical Domain</a:t>
                      </a:r>
                    </a:p>
                  </a:txBody>
                  <a:tcPr marL="50800" marR="50800" marT="50800" marB="50800" anchor="ctr" anchorCtr="0" horzOverflow="overflow">
                    <a:lnL w="12700">
                      <a:miter lim="400000"/>
                    </a:lnL>
                    <a:lnT w="12700">
                      <a:miter lim="400000"/>
                    </a:lnT>
                  </a:tcPr>
                </a:tc>
                <a:tc>
                  <a:txBody>
                    <a:bodyPr/>
                    <a:lstStyle/>
                    <a:p>
                      <a:pPr defTabSz="914400"/>
                      <a:r>
                        <a:rPr b="1" sz="2300">
                          <a:latin typeface="Helvetica"/>
                          <a:ea typeface="Helvetica"/>
                          <a:cs typeface="Helvetica"/>
                          <a:sym typeface="Helvetica"/>
                        </a:rPr>
                        <a:t>IR Domain</a:t>
                      </a:r>
                    </a:p>
                  </a:txBody>
                  <a:tcPr marL="50800" marR="50800" marT="50800" marB="50800" anchor="ctr" anchorCtr="0" horzOverflow="overflow">
                    <a:lnR w="12700">
                      <a:miter lim="400000"/>
                    </a:lnR>
                    <a:lnT w="12700">
                      <a:miter lim="400000"/>
                    </a:lnT>
                  </a:tcPr>
                </a:tc>
              </a:tr>
              <a:tr h="469900">
                <a:tc>
                  <a:txBody>
                    <a:bodyPr/>
                    <a:lstStyle/>
                    <a:p>
                      <a:pPr defTabSz="914400"/>
                      <a:r>
                        <a:rPr sz="2300"/>
                        <a:t>patients</a:t>
                      </a:r>
                    </a:p>
                  </a:txBody>
                  <a:tcPr marL="50800" marR="50800" marT="50800" marB="50800" anchor="ctr" anchorCtr="0" horzOverflow="overflow">
                    <a:lnL w="12700">
                      <a:miter lim="400000"/>
                    </a:lnL>
                  </a:tcPr>
                </a:tc>
                <a:tc>
                  <a:txBody>
                    <a:bodyPr/>
                    <a:lstStyle/>
                    <a:p>
                      <a:pPr defTabSz="914400"/>
                      <a:r>
                        <a:rPr sz="2300"/>
                        <a:t>retrieval functions</a:t>
                      </a:r>
                    </a:p>
                  </a:txBody>
                  <a:tcPr marL="50800" marR="50800" marT="50800" marB="50800" anchor="ctr" anchorCtr="0" horzOverflow="overflow">
                    <a:lnR w="12700">
                      <a:miter lim="400000"/>
                    </a:lnR>
                  </a:tcPr>
                </a:tc>
              </a:tr>
              <a:tr h="825500">
                <a:tc>
                  <a:txBody>
                    <a:bodyPr/>
                    <a:lstStyle/>
                    <a:p>
                      <a:pPr defTabSz="914400"/>
                      <a:r>
                        <a:rPr sz="2300"/>
                        <a:t>diseases</a:t>
                      </a:r>
                    </a:p>
                  </a:txBody>
                  <a:tcPr marL="50800" marR="50800" marT="50800" marB="50800" anchor="ctr" anchorCtr="0" horzOverflow="overflow">
                    <a:lnL w="12700">
                      <a:miter lim="400000"/>
                    </a:lnL>
                  </a:tcPr>
                </a:tc>
                <a:tc>
                  <a:txBody>
                    <a:bodyPr/>
                    <a:lstStyle/>
                    <a:p>
                      <a:pPr defTabSz="914400"/>
                      <a:r>
                        <a:rPr sz="2300"/>
                        <a:t>problems of heuristic implementation,causes of non-optimal performance</a:t>
                      </a:r>
                    </a:p>
                  </a:txBody>
                  <a:tcPr marL="50800" marR="50800" marT="50800" marB="50800" anchor="ctr" anchorCtr="0" horzOverflow="overflow">
                    <a:lnR w="12700">
                      <a:miter lim="400000"/>
                    </a:lnR>
                  </a:tcPr>
                </a:tc>
              </a:tr>
              <a:tr h="469900">
                <a:tc>
                  <a:txBody>
                    <a:bodyPr/>
                    <a:lstStyle/>
                    <a:p>
                      <a:pPr defTabSz="914400"/>
                      <a:r>
                        <a:rPr sz="2300"/>
                        <a:t>medical records</a:t>
                      </a:r>
                    </a:p>
                  </a:txBody>
                  <a:tcPr marL="50800" marR="50800" marT="50800" marB="50800" anchor="ctr" anchorCtr="0" horzOverflow="overflow">
                    <a:lnL w="12700">
                      <a:miter lim="400000"/>
                    </a:lnL>
                  </a:tcPr>
                </a:tc>
                <a:tc>
                  <a:txBody>
                    <a:bodyPr/>
                    <a:lstStyle/>
                    <a:p>
                      <a:pPr defTabSz="914400"/>
                      <a:r>
                        <a:rPr sz="2300"/>
                        <a:t>existing findings in IR</a:t>
                      </a:r>
                    </a:p>
                  </a:txBody>
                  <a:tcPr marL="50800" marR="50800" marT="50800" marB="50800" anchor="ctr" anchorCtr="0" horzOverflow="overflow">
                    <a:lnR w="12700">
                      <a:miter lim="400000"/>
                    </a:lnR>
                  </a:tcPr>
                </a:tc>
              </a:tr>
              <a:tr h="469900">
                <a:tc>
                  <a:txBody>
                    <a:bodyPr/>
                    <a:lstStyle/>
                    <a:p>
                      <a:pPr defTabSz="914400"/>
                      <a:r>
                        <a:rPr sz="2300"/>
                        <a:t>symptoms</a:t>
                      </a:r>
                    </a:p>
                  </a:txBody>
                  <a:tcPr marL="50800" marR="50800" marT="50800" marB="50800" anchor="ctr" anchorCtr="0" horzOverflow="overflow">
                    <a:lnL w="12700">
                      <a:miter lim="400000"/>
                    </a:lnL>
                  </a:tcPr>
                </a:tc>
                <a:tc>
                  <a:txBody>
                    <a:bodyPr/>
                    <a:lstStyle/>
                    <a:p>
                      <a:pPr defTabSz="914400"/>
                      <a:r>
                        <a:rPr sz="2300"/>
                        <a:t>empirical results</a:t>
                      </a:r>
                    </a:p>
                  </a:txBody>
                  <a:tcPr marL="50800" marR="50800" marT="50800" marB="50800" anchor="ctr" anchorCtr="0" horzOverflow="overflow">
                    <a:lnR w="12700">
                      <a:miter lim="400000"/>
                    </a:lnR>
                  </a:tcPr>
                </a:tc>
              </a:tr>
              <a:tr h="469900">
                <a:tc>
                  <a:txBody>
                    <a:bodyPr/>
                    <a:lstStyle/>
                    <a:p>
                      <a:pPr defTabSz="914400"/>
                      <a:r>
                        <a:rPr sz="2300"/>
                        <a:t>medical instruments</a:t>
                      </a:r>
                    </a:p>
                  </a:txBody>
                  <a:tcPr marL="50800" marR="50800" marT="50800" marB="50800" anchor="ctr" anchorCtr="0" horzOverflow="overflow">
                    <a:lnL w="12700">
                      <a:miter lim="400000"/>
                    </a:lnL>
                  </a:tcPr>
                </a:tc>
                <a:tc>
                  <a:txBody>
                    <a:bodyPr/>
                    <a:lstStyle/>
                    <a:p>
                      <a:pPr defTabSz="914400"/>
                      <a:r>
                        <a:rPr sz="2300"/>
                        <a:t>relevance-preserved collection perturbations</a:t>
                      </a:r>
                    </a:p>
                  </a:txBody>
                  <a:tcPr marL="50800" marR="50800" marT="50800" marB="50800" anchor="ctr" anchorCtr="0" horzOverflow="overflow">
                    <a:lnR w="12700">
                      <a:miter lim="400000"/>
                    </a:lnR>
                  </a:tcPr>
                </a:tc>
              </a:tr>
              <a:tr h="469900">
                <a:tc>
                  <a:txBody>
                    <a:bodyPr/>
                    <a:lstStyle/>
                    <a:p>
                      <a:pPr defTabSz="914400"/>
                      <a:r>
                        <a:rPr sz="2300"/>
                        <a:t>medical tests</a:t>
                      </a:r>
                    </a:p>
                  </a:txBody>
                  <a:tcPr marL="50800" marR="50800" marT="50800" marB="50800" anchor="ctr" anchorCtr="0" horzOverflow="overflow">
                    <a:lnL w="12700">
                      <a:miter lim="400000"/>
                    </a:lnL>
                  </a:tcPr>
                </a:tc>
                <a:tc>
                  <a:txBody>
                    <a:bodyPr/>
                    <a:lstStyle/>
                    <a:p>
                      <a:pPr defTabSz="914400"/>
                      <a:r>
                        <a:rPr sz="2300"/>
                        <a:t>tests for retrieval models</a:t>
                      </a:r>
                    </a:p>
                  </a:txBody>
                  <a:tcPr marL="50800" marR="50800" marT="50800" marB="50800" anchor="ctr" anchorCtr="0" horzOverflow="overflow">
                    <a:lnR w="12700">
                      <a:miter lim="400000"/>
                    </a:lnR>
                  </a:tcPr>
                </a:tc>
              </a:tr>
              <a:tr h="819150">
                <a:tc>
                  <a:txBody>
                    <a:bodyPr/>
                    <a:lstStyle/>
                    <a:p>
                      <a:pPr defTabSz="914400"/>
                      <a:r>
                        <a:rPr sz="2300"/>
                        <a:t>treatments for disease</a:t>
                      </a:r>
                    </a:p>
                  </a:txBody>
                  <a:tcPr marL="50800" marR="50800" marT="50800" marB="50800" anchor="ctr" anchorCtr="0" horzOverflow="overflow">
                    <a:lnL w="12700">
                      <a:miter lim="400000"/>
                    </a:lnL>
                    <a:lnB w="12700">
                      <a:miter lim="400000"/>
                    </a:lnB>
                  </a:tcPr>
                </a:tc>
                <a:tc>
                  <a:txBody>
                    <a:bodyPr/>
                    <a:lstStyle/>
                    <a:p>
                      <a:pPr defTabSz="914400"/>
                      <a:r>
                        <a:rPr sz="2300"/>
                        <a:t>better implementations of heuristics,modification for performance improvement</a:t>
                      </a:r>
                    </a:p>
                  </a:txBody>
                  <a:tcPr marL="50800" marR="50800" marT="50800" marB="50800" anchor="ctr" anchorCtr="0" horzOverflow="overflow">
                    <a:lnR w="12700">
                      <a:miter lim="400000"/>
                    </a:lnR>
                    <a:lnB w="12700">
                      <a:miter lim="400000"/>
                    </a:lnB>
                  </a:tcPr>
                </a:tc>
              </a:tr>
            </a:tbl>
          </a:graphicData>
        </a:graphic>
      </p:graphicFrame>
      <p:pic>
        <p:nvPicPr>
          <p:cNvPr id="1021" name="pasted-image.png"/>
          <p:cNvPicPr>
            <a:picLocks noChangeAspect="1"/>
          </p:cNvPicPr>
          <p:nvPr/>
        </p:nvPicPr>
        <p:blipFill>
          <a:blip r:embed="rId3">
            <a:extLst/>
          </a:blip>
          <a:stretch>
            <a:fillRect/>
          </a:stretch>
        </p:blipFill>
        <p:spPr>
          <a:xfrm>
            <a:off x="7281805" y="1996392"/>
            <a:ext cx="1132727" cy="1132727"/>
          </a:xfrm>
          <a:prstGeom prst="rect">
            <a:avLst/>
          </a:prstGeom>
          <a:ln w="12700">
            <a:miter lim="400000"/>
          </a:ln>
        </p:spPr>
      </p:pic>
      <p:pic>
        <p:nvPicPr>
          <p:cNvPr id="1022" name="pasted-image.png"/>
          <p:cNvPicPr>
            <a:picLocks noChangeAspect="1"/>
          </p:cNvPicPr>
          <p:nvPr/>
        </p:nvPicPr>
        <p:blipFill>
          <a:blip r:embed="rId4">
            <a:extLst/>
          </a:blip>
          <a:stretch>
            <a:fillRect/>
          </a:stretch>
        </p:blipFill>
        <p:spPr>
          <a:xfrm>
            <a:off x="8092504" y="2298262"/>
            <a:ext cx="1175625" cy="1175626"/>
          </a:xfrm>
          <a:prstGeom prst="rect">
            <a:avLst/>
          </a:prstGeom>
          <a:ln w="12700">
            <a:miter lim="400000"/>
          </a:ln>
        </p:spPr>
      </p:pic>
    </p:spTree>
  </p:cSld>
  <p:clrMapOvr>
    <a:masterClrMapping/>
  </p:clrMapOvr>
  <p:transition xmlns:p14="http://schemas.microsoft.com/office/powerpoint/2010/main" spd="med" advClick="1"/>
</p:sld>
</file>

<file path=ppt/slides/slide9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24" name="Shape 1024"/>
          <p:cNvSpPr/>
          <p:nvPr>
            <p:ph type="title"/>
          </p:nvPr>
        </p:nvSpPr>
        <p:spPr>
          <a:xfrm>
            <a:off x="563033" y="88900"/>
            <a:ext cx="11878735" cy="2159000"/>
          </a:xfrm>
          <a:prstGeom prst="rect">
            <a:avLst/>
          </a:prstGeom>
        </p:spPr>
        <p:txBody>
          <a:bodyPr/>
          <a:lstStyle>
            <a:lvl1pPr algn="l">
              <a:defRPr b="1" sz="4500">
                <a:latin typeface="Helvetica"/>
                <a:ea typeface="Helvetica"/>
                <a:cs typeface="Helvetica"/>
                <a:sym typeface="Helvetica"/>
              </a:defRPr>
            </a:lvl1pPr>
          </a:lstStyle>
          <a:p>
            <a:pPr/>
            <a:r>
              <a:t>Experiments on PPE - Diagnostic Analysis</a:t>
            </a:r>
          </a:p>
        </p:txBody>
      </p:sp>
      <p:sp>
        <p:nvSpPr>
          <p:cNvPr id="1025" name="Shape 102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1026" name="Table 1026"/>
          <p:cNvGraphicFramePr/>
          <p:nvPr/>
        </p:nvGraphicFramePr>
        <p:xfrm>
          <a:off x="2056710" y="2957834"/>
          <a:ext cx="8891380" cy="4191168"/>
        </p:xfrm>
        <a:graphic xmlns:a="http://schemas.openxmlformats.org/drawingml/2006/main">
          <a:graphicData uri="http://schemas.openxmlformats.org/drawingml/2006/table">
            <a:tbl>
              <a:tblPr firstCol="0" firstRow="0" lastCol="0" lastRow="0" bandCol="0" bandRow="0" rtl="0">
                <a:tableStyleId>{2708684C-4D16-4618-839F-0558EEFCDFE6}</a:tableStyleId>
              </a:tblPr>
              <a:tblGrid>
                <a:gridCol w="3085160"/>
                <a:gridCol w="5806219"/>
              </a:tblGrid>
              <a:tr h="871667">
                <a:tc>
                  <a:txBody>
                    <a:bodyPr/>
                    <a:lstStyle/>
                    <a:p>
                      <a:pPr defTabSz="914400"/>
                      <a:r>
                        <a:rPr b="1" sz="2300">
                          <a:latin typeface="Helvetica"/>
                          <a:ea typeface="Helvetica"/>
                          <a:cs typeface="Helvetica"/>
                          <a:sym typeface="Helvetica"/>
                        </a:rPr>
                        <a:t>Name</a:t>
                      </a:r>
                    </a:p>
                  </a:txBody>
                  <a:tcPr marL="50800" marR="50800" marT="50800" marB="50800" anchor="ctr" anchorCtr="0" horzOverflow="overflow">
                    <a:lnL w="12700">
                      <a:miter lim="400000"/>
                    </a:lnL>
                    <a:lnT w="12700">
                      <a:miter lim="400000"/>
                    </a:lnT>
                  </a:tcPr>
                </a:tc>
                <a:tc>
                  <a:txBody>
                    <a:bodyPr/>
                    <a:lstStyle/>
                    <a:p>
                      <a:pPr defTabSz="914400"/>
                      <a:r>
                        <a:rPr b="1" sz="2300">
                          <a:latin typeface="Helvetica"/>
                          <a:ea typeface="Helvetica"/>
                          <a:cs typeface="Helvetica"/>
                          <a:sym typeface="Helvetica"/>
                        </a:rPr>
                        <a:t>Semantic</a:t>
                      </a:r>
                    </a:p>
                  </a:txBody>
                  <a:tcPr marL="50800" marR="50800" marT="50800" marB="50800" anchor="ctr" anchorCtr="0" horzOverflow="overflow">
                    <a:lnR w="12700">
                      <a:miter lim="400000"/>
                    </a:lnR>
                    <a:lnT w="12700">
                      <a:miter lim="400000"/>
                    </a:lnT>
                  </a:tcPr>
                </a:tc>
              </a:tr>
              <a:tr h="883607">
                <a:tc>
                  <a:txBody>
                    <a:bodyPr/>
                    <a:lstStyle/>
                    <a:p>
                      <a:pPr defTabSz="914400"/>
                      <a:r>
                        <a:rPr sz="2300"/>
                        <a:t>document scaling</a:t>
                      </a:r>
                    </a:p>
                  </a:txBody>
                  <a:tcPr marL="50800" marR="50800" marT="50800" marB="50800" anchor="ctr" anchorCtr="0" horzOverflow="overflow">
                    <a:lnL w="12700">
                      <a:miter lim="400000"/>
                    </a:lnL>
                  </a:tcPr>
                </a:tc>
                <a:tc>
                  <a:txBody>
                    <a:bodyPr/>
                    <a:lstStyle/>
                    <a:p>
                      <a:pPr defTabSz="914400"/>
                      <a:r>
                        <a:rPr sz="2300"/>
                        <a:t>concatenate D with itself K times</a:t>
                      </a:r>
                    </a:p>
                  </a:txBody>
                  <a:tcPr marL="50800" marR="50800" marT="50800" marB="50800" anchor="ctr" anchorCtr="0" horzOverflow="overflow">
                    <a:lnR w="12700">
                      <a:miter lim="400000"/>
                    </a:lnR>
                  </a:tcPr>
                </a:tc>
              </a:tr>
              <a:tr h="1552283">
                <a:tc>
                  <a:txBody>
                    <a:bodyPr/>
                    <a:lstStyle/>
                    <a:p>
                      <a:pPr defTabSz="914400"/>
                      <a:r>
                        <a:rPr sz="2300"/>
                        <a:t>noise addition</a:t>
                      </a:r>
                    </a:p>
                  </a:txBody>
                  <a:tcPr marL="50800" marR="50800" marT="50800" marB="50800" anchor="ctr" anchorCtr="0" horzOverflow="overflow">
                    <a:lnL w="12700">
                      <a:miter lim="400000"/>
                    </a:lnL>
                  </a:tcPr>
                </a:tc>
                <a:tc>
                  <a:txBody>
                    <a:bodyPr/>
                    <a:lstStyle/>
                    <a:p>
                      <a:pPr defTabSz="914400"/>
                      <a:r>
                        <a:rPr sz="2300"/>
                        <a:t>add a noisy term to a document</a:t>
                      </a:r>
                    </a:p>
                  </a:txBody>
                  <a:tcPr marL="50800" marR="50800" marT="50800" marB="50800" anchor="ctr" anchorCtr="0" horzOverflow="overflow">
                    <a:lnR w="12700">
                      <a:miter lim="400000"/>
                    </a:lnR>
                  </a:tcPr>
                </a:tc>
              </a:tr>
              <a:tr h="883607">
                <a:tc>
                  <a:txBody>
                    <a:bodyPr/>
                    <a:lstStyle/>
                    <a:p>
                      <a:pPr defTabSz="914400"/>
                      <a:r>
                        <a:rPr sz="2300"/>
                        <a:t>internal term growth</a:t>
                      </a:r>
                    </a:p>
                  </a:txBody>
                  <a:tcPr marL="50800" marR="50800" marT="50800" marB="50800" anchor="ctr" anchorCtr="0" horzOverflow="overflow">
                    <a:lnL w="12700">
                      <a:miter lim="400000"/>
                    </a:lnL>
                    <a:lnB w="12700">
                      <a:miter lim="400000"/>
                    </a:lnB>
                  </a:tcPr>
                </a:tc>
                <a:tc>
                  <a:txBody>
                    <a:bodyPr/>
                    <a:lstStyle/>
                    <a:p>
                      <a:pPr defTabSz="914400"/>
                      <a:r>
                        <a:rPr sz="2300"/>
                        <a:t>add a term to a document that originally contains the term </a:t>
                      </a:r>
                    </a:p>
                  </a:txBody>
                  <a:tcPr marL="50800" marR="50800" marT="50800" marB="50800" anchor="ctr" anchorCtr="0" horzOverflow="overflow">
                    <a:lnR w="12700">
                      <a:miter lim="400000"/>
                    </a:lnR>
                    <a:lnB w="12700">
                      <a:miter lim="400000"/>
                    </a:lnB>
                  </a:tcPr>
                </a:tc>
              </a:tr>
            </a:tbl>
          </a:graphicData>
        </a:graphic>
      </p:graphicFrame>
      <p:sp>
        <p:nvSpPr>
          <p:cNvPr id="1027" name="Shape 1027"/>
          <p:cNvSpPr/>
          <p:nvPr/>
        </p:nvSpPr>
        <p:spPr>
          <a:xfrm>
            <a:off x="3053720" y="1725807"/>
            <a:ext cx="689736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Relevance-Preserving Perturbations</a:t>
            </a:r>
          </a:p>
        </p:txBody>
      </p:sp>
    </p:spTree>
  </p:cSld>
  <p:clrMapOvr>
    <a:masterClrMapping/>
  </p:clrMapOvr>
  <p:transition xmlns:p14="http://schemas.microsoft.com/office/powerpoint/2010/main" spd="med" advClick="1"/>
</p:sld>
</file>

<file path=ppt/slides/slide9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29" name="Shape 1029"/>
          <p:cNvSpPr/>
          <p:nvPr>
            <p:ph type="title"/>
          </p:nvPr>
        </p:nvSpPr>
        <p:spPr>
          <a:xfrm>
            <a:off x="563033" y="88900"/>
            <a:ext cx="11878735" cy="2159000"/>
          </a:xfrm>
          <a:prstGeom prst="rect">
            <a:avLst/>
          </a:prstGeom>
        </p:spPr>
        <p:txBody>
          <a:bodyPr/>
          <a:lstStyle>
            <a:lvl1pPr algn="l">
              <a:defRPr b="1" sz="4500">
                <a:latin typeface="Helvetica"/>
                <a:ea typeface="Helvetica"/>
                <a:cs typeface="Helvetica"/>
                <a:sym typeface="Helvetica"/>
              </a:defRPr>
            </a:lvl1pPr>
          </a:lstStyle>
          <a:p>
            <a:pPr/>
            <a:r>
              <a:t>Experiments on PPE - Diagnostic Analysis</a:t>
            </a:r>
          </a:p>
        </p:txBody>
      </p:sp>
      <p:sp>
        <p:nvSpPr>
          <p:cNvPr id="1030" name="Shape 103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031" name="Shape 1031"/>
          <p:cNvSpPr/>
          <p:nvPr/>
        </p:nvSpPr>
        <p:spPr>
          <a:xfrm>
            <a:off x="5201865" y="1974389"/>
            <a:ext cx="2601070"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What We Use</a:t>
            </a:r>
          </a:p>
        </p:txBody>
      </p:sp>
      <p:sp>
        <p:nvSpPr>
          <p:cNvPr id="1032" name="Shape 1032"/>
          <p:cNvSpPr/>
          <p:nvPr/>
        </p:nvSpPr>
        <p:spPr>
          <a:xfrm>
            <a:off x="255453" y="2943893"/>
            <a:ext cx="12493894" cy="139700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2800"/>
            </a:pPr>
            <a:r>
              <a:t>Length variance reduction test (</a:t>
            </a:r>
            <a:r>
              <a:rPr b="1">
                <a:latin typeface="Helvetica"/>
                <a:ea typeface="Helvetica"/>
                <a:cs typeface="Helvetica"/>
                <a:sym typeface="Helvetica"/>
              </a:rPr>
              <a:t>LV1</a:t>
            </a:r>
            <a:r>
              <a:t>). This test is to use the document scaling perturbation to make all the documents have similar or identical length, and it would thus reduce the variance of document lengths. </a:t>
            </a:r>
          </a:p>
        </p:txBody>
      </p:sp>
      <p:sp>
        <p:nvSpPr>
          <p:cNvPr id="1033" name="Shape 1033"/>
          <p:cNvSpPr/>
          <p:nvPr/>
        </p:nvSpPr>
        <p:spPr>
          <a:xfrm>
            <a:off x="407871" y="4873705"/>
            <a:ext cx="12189058" cy="96520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2800"/>
            </a:pPr>
            <a:r>
              <a:t>Noise addition test (</a:t>
            </a:r>
            <a:r>
              <a:rPr b="1">
                <a:latin typeface="Helvetica"/>
                <a:ea typeface="Helvetica"/>
                <a:cs typeface="Helvetica"/>
                <a:sym typeface="Helvetica"/>
              </a:rPr>
              <a:t>TN</a:t>
            </a:r>
            <a:r>
              <a:t>). This test is to add noise (i.e., nonrelevant terms) to documents.</a:t>
            </a:r>
          </a:p>
        </p:txBody>
      </p:sp>
      <p:sp>
        <p:nvSpPr>
          <p:cNvPr id="1034" name="Shape 1034"/>
          <p:cNvSpPr/>
          <p:nvPr/>
        </p:nvSpPr>
        <p:spPr>
          <a:xfrm>
            <a:off x="882985" y="6313821"/>
            <a:ext cx="11238829" cy="96520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2800"/>
            </a:pPr>
            <a:r>
              <a:t>All query term growth test (</a:t>
            </a:r>
            <a:r>
              <a:rPr b="1">
                <a:latin typeface="Helvetica"/>
                <a:ea typeface="Helvetica"/>
                <a:cs typeface="Helvetica"/>
                <a:sym typeface="Helvetica"/>
              </a:rPr>
              <a:t>TG3</a:t>
            </a:r>
            <a:r>
              <a:t>). We perform the internal term growth perturbation for all query terms.</a:t>
            </a:r>
          </a:p>
        </p:txBody>
      </p:sp>
    </p:spTree>
  </p:cSld>
  <p:clrMapOvr>
    <a:masterClrMapping/>
  </p:clrMapOvr>
  <p:transition xmlns:p14="http://schemas.microsoft.com/office/powerpoint/2010/main" spd="med" advClick="1"/>
</p:sld>
</file>

<file path=ppt/slides/slide9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36" name="Shape 1036"/>
          <p:cNvSpPr/>
          <p:nvPr>
            <p:ph type="title"/>
          </p:nvPr>
        </p:nvSpPr>
        <p:spPr>
          <a:xfrm>
            <a:off x="563033" y="101600"/>
            <a:ext cx="11878735" cy="2159000"/>
          </a:xfrm>
          <a:prstGeom prst="rect">
            <a:avLst/>
          </a:prstGeom>
        </p:spPr>
        <p:txBody>
          <a:bodyPr/>
          <a:lstStyle>
            <a:lvl1pPr algn="l">
              <a:defRPr b="1" sz="4500">
                <a:latin typeface="Helvetica"/>
                <a:ea typeface="Helvetica"/>
                <a:cs typeface="Helvetica"/>
                <a:sym typeface="Helvetica"/>
              </a:defRPr>
            </a:lvl1pPr>
          </a:lstStyle>
          <a:p>
            <a:pPr/>
            <a:r>
              <a:t>Experiments on PPE - Diagnostic Analysis</a:t>
            </a:r>
          </a:p>
        </p:txBody>
      </p:sp>
      <p:sp>
        <p:nvSpPr>
          <p:cNvPr id="1037" name="Shape 103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038" name="Shape 1038"/>
          <p:cNvSpPr/>
          <p:nvPr/>
        </p:nvSpPr>
        <p:spPr>
          <a:xfrm>
            <a:off x="4782501" y="1974389"/>
            <a:ext cx="3439798"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a:latin typeface="Helvetica"/>
                <a:ea typeface="Helvetica"/>
                <a:cs typeface="Helvetica"/>
                <a:sym typeface="Helvetica"/>
              </a:defRPr>
            </a:lvl1pPr>
          </a:lstStyle>
          <a:p>
            <a:pPr/>
            <a:r>
              <a:t>A Quantified View</a:t>
            </a:r>
          </a:p>
        </p:txBody>
      </p:sp>
      <p:graphicFrame>
        <p:nvGraphicFramePr>
          <p:cNvPr id="1039" name="Table 1039"/>
          <p:cNvGraphicFramePr/>
          <p:nvPr/>
        </p:nvGraphicFramePr>
        <p:xfrm>
          <a:off x="958147" y="2578100"/>
          <a:ext cx="11088506" cy="5911850"/>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500495"/>
                <a:gridCol w="1503273"/>
                <a:gridCol w="2128397"/>
                <a:gridCol w="2500495"/>
                <a:gridCol w="2455843"/>
              </a:tblGrid>
              <a:tr h="1428750">
                <a:tc>
                  <a:txBody>
                    <a:bodyPr/>
                    <a:lstStyle/>
                    <a:p>
                      <a:pPr defTabSz="914400"/>
                      <a:r>
                        <a:rPr b="1" sz="2500">
                          <a:latin typeface="Helvetica"/>
                          <a:ea typeface="Helvetica"/>
                          <a:cs typeface="Helvetica"/>
                          <a:sym typeface="Helvetica"/>
                        </a:rPr>
                        <a:t>Test</a:t>
                      </a:r>
                    </a:p>
                  </a:txBody>
                  <a:tcPr marL="50800" marR="50800" marT="50800" marB="50800" anchor="ctr" anchorCtr="0" horzOverflow="overflow"/>
                </a:tc>
                <a:tc>
                  <a:txBody>
                    <a:bodyPr/>
                    <a:lstStyle/>
                    <a:p>
                      <a:pPr defTabSz="914400"/>
                      <a:r>
                        <a:rPr b="1" sz="2500">
                          <a:latin typeface="Helvetica"/>
                          <a:ea typeface="Helvetica"/>
                          <a:cs typeface="Helvetica"/>
                          <a:sym typeface="Helvetica"/>
                        </a:rPr>
                        <a:t>TF</a:t>
                      </a:r>
                    </a:p>
                  </a:txBody>
                  <a:tcPr marL="50800" marR="50800" marT="50800" marB="50800" anchor="ctr" anchorCtr="0" horzOverflow="overflow"/>
                </a:tc>
                <a:tc>
                  <a:txBody>
                    <a:bodyPr/>
                    <a:lstStyle/>
                    <a:p>
                      <a:pPr defTabSz="914400"/>
                      <a:r>
                        <a:rPr b="1" sz="2500">
                          <a:latin typeface="Helvetica"/>
                          <a:ea typeface="Helvetica"/>
                          <a:cs typeface="Helvetica"/>
                          <a:sym typeface="Helvetica"/>
                        </a:rPr>
                        <a:t>|d|</a:t>
                      </a:r>
                    </a:p>
                  </a:txBody>
                  <a:tcPr marL="50800" marR="50800" marT="50800" marB="50800" anchor="ctr" anchorCtr="0" horzOverflow="overflow"/>
                </a:tc>
                <a:tc>
                  <a:txBody>
                    <a:bodyPr/>
                    <a:lstStyle/>
                    <a:p>
                      <a:pPr defTabSz="914400"/>
                      <a:r>
                        <a:rPr b="1" sz="2500">
                          <a:latin typeface="Helvetica"/>
                          <a:ea typeface="Helvetica"/>
                          <a:cs typeface="Helvetica"/>
                          <a:sym typeface="Helvetica"/>
                        </a:rPr>
                        <a:t>avdl</a:t>
                      </a:r>
                    </a:p>
                  </a:txBody>
                  <a:tcPr marL="50800" marR="50800" marT="50800" marB="50800" anchor="ctr" anchorCtr="0" horzOverflow="overflow"/>
                </a:tc>
                <a:tc>
                  <a:txBody>
                    <a:bodyPr/>
                    <a:lstStyle/>
                    <a:p>
                      <a:pPr defTabSz="914400"/>
                      <a:r>
                        <a:rPr b="1" sz="2500">
                          <a:latin typeface="Helvetica"/>
                          <a:ea typeface="Helvetica"/>
                          <a:cs typeface="Helvetica"/>
                          <a:sym typeface="Helvetica"/>
                        </a:rPr>
                        <a:t>|d|/avdl</a:t>
                      </a:r>
                    </a:p>
                  </a:txBody>
                  <a:tcPr marL="50800" marR="50800" marT="50800" marB="50800" anchor="ctr" anchorCtr="0" horzOverflow="overflow"/>
                </a:tc>
              </a:tr>
              <a:tr h="1625600">
                <a:tc>
                  <a:txBody>
                    <a:bodyPr/>
                    <a:lstStyle/>
                    <a:p>
                      <a:pPr defTabSz="914400"/>
                      <a:r>
                        <a:rPr sz="2500"/>
                        <a:t>LV1(beta=1)</a:t>
                      </a:r>
                    </a:p>
                  </a:txBody>
                  <a:tcPr marL="50800" marR="50800" marT="50800" marB="50800" anchor="ctr" anchorCtr="0" horzOverflow="overflow"/>
                </a:tc>
                <a:tc>
                  <a:txBody>
                    <a:bodyPr/>
                    <a:lstStyle/>
                    <a:p>
                      <a:pPr defTabSz="914400"/>
                      <a:r>
                        <a:rPr sz="2500"/>
                        <a:t>k*TF</a:t>
                      </a:r>
                    </a:p>
                  </a:txBody>
                  <a:tcPr marL="50800" marR="50800" marT="50800" marB="50800" anchor="ctr" anchorCtr="0" horzOverflow="overflow"/>
                </a:tc>
                <a:tc>
                  <a:txBody>
                    <a:bodyPr/>
                    <a:lstStyle/>
                    <a:p>
                      <a:pPr defTabSz="914400"/>
                      <a:r>
                        <a:rPr sz="1500"/>
                        <a:t>(1-beta)*|d|+beta*10^6</a:t>
                      </a:r>
                    </a:p>
                  </a:txBody>
                  <a:tcPr marL="50800" marR="50800" marT="50800" marB="50800" anchor="ctr" anchorCtr="0" horzOverflow="overflow"/>
                </a:tc>
                <a:tc>
                  <a:txBody>
                    <a:bodyPr/>
                    <a:lstStyle/>
                    <a:p>
                      <a:pPr defTabSz="914400"/>
                      <a:r>
                        <a:rPr sz="1500"/>
                        <a:t>(1-beta)*avdl+beta*10^6/N</a:t>
                      </a:r>
                    </a:p>
                  </a:txBody>
                  <a:tcPr marL="50800" marR="50800" marT="50800" marB="50800" anchor="ctr" anchorCtr="0" horzOverflow="overflow"/>
                </a:tc>
                <a:tc>
                  <a:txBody>
                    <a:bodyPr/>
                    <a:lstStyle/>
                    <a:p>
                      <a:pPr defTabSz="914400"/>
                      <a:r>
                        <a:rPr sz="2500"/>
                        <a:t>compute using column |d| and avdl</a:t>
                      </a:r>
                    </a:p>
                  </a:txBody>
                  <a:tcPr marL="50800" marR="50800" marT="50800" marB="50800" anchor="ctr" anchorCtr="0" horzOverflow="overflow"/>
                </a:tc>
              </a:tr>
              <a:tr h="1428750">
                <a:tc>
                  <a:txBody>
                    <a:bodyPr/>
                    <a:lstStyle/>
                    <a:p>
                      <a:pPr defTabSz="914400"/>
                      <a:r>
                        <a:rPr sz="2500"/>
                        <a:t>TN1(constant)</a:t>
                      </a:r>
                    </a:p>
                  </a:txBody>
                  <a:tcPr marL="50800" marR="50800" marT="50800" marB="50800" anchor="ctr" anchorCtr="0" horzOverflow="overflow"/>
                </a:tc>
                <a:tc>
                  <a:txBody>
                    <a:bodyPr/>
                    <a:lstStyle/>
                    <a:p>
                      <a:pPr defTabSz="914400"/>
                      <a:r>
                        <a:rPr sz="2500"/>
                        <a:t>TF</a:t>
                      </a:r>
                    </a:p>
                  </a:txBody>
                  <a:tcPr marL="50800" marR="50800" marT="50800" marB="50800" anchor="ctr" anchorCtr="0" horzOverflow="overflow"/>
                </a:tc>
                <a:tc>
                  <a:txBody>
                    <a:bodyPr/>
                    <a:lstStyle/>
                    <a:p>
                      <a:pPr defTabSz="914400"/>
                      <a:r>
                        <a:rPr sz="2500"/>
                        <a:t>|d|+k</a:t>
                      </a:r>
                    </a:p>
                  </a:txBody>
                  <a:tcPr marL="50800" marR="50800" marT="50800" marB="50800" anchor="ctr" anchorCtr="0" horzOverflow="overflow"/>
                </a:tc>
                <a:tc>
                  <a:txBody>
                    <a:bodyPr/>
                    <a:lstStyle/>
                    <a:p>
                      <a:pPr defTabSz="914400"/>
                      <a:r>
                        <a:rPr sz="2500"/>
                        <a:t>avdl+k</a:t>
                      </a:r>
                    </a:p>
                  </a:txBody>
                  <a:tcPr marL="50800" marR="50800" marT="50800" marB="50800" anchor="ctr" anchorCtr="0" horzOverflow="overflow"/>
                </a:tc>
                <a:tc>
                  <a:txBody>
                    <a:bodyPr/>
                    <a:lstStyle/>
                    <a:p>
                      <a:pPr defTabSz="914400"/>
                      <a:r>
                        <a:rPr sz="2500"/>
                        <a:t>(|d|+k)/(avdl+k)</a:t>
                      </a:r>
                    </a:p>
                  </a:txBody>
                  <a:tcPr marL="50800" marR="50800" marT="50800" marB="50800" anchor="ctr" anchorCtr="0" horzOverflow="overflow"/>
                </a:tc>
              </a:tr>
              <a:tr h="1428750">
                <a:tc>
                  <a:txBody>
                    <a:bodyPr/>
                    <a:lstStyle/>
                    <a:p>
                      <a:pPr defTabSz="914400"/>
                      <a:r>
                        <a:rPr sz="2500"/>
                        <a:t>TG3(constant)</a:t>
                      </a:r>
                    </a:p>
                  </a:txBody>
                  <a:tcPr marL="50800" marR="50800" marT="50800" marB="50800" anchor="ctr" anchorCtr="0" horzOverflow="overflow"/>
                </a:tc>
                <a:tc>
                  <a:txBody>
                    <a:bodyPr/>
                    <a:lstStyle/>
                    <a:p>
                      <a:pPr defTabSz="914400"/>
                      <a:r>
                        <a:rPr sz="2500"/>
                        <a:t>TF+|q|*k</a:t>
                      </a:r>
                    </a:p>
                  </a:txBody>
                  <a:tcPr marL="50800" marR="50800" marT="50800" marB="50800" anchor="ctr" anchorCtr="0" horzOverflow="overflow"/>
                </a:tc>
                <a:tc>
                  <a:txBody>
                    <a:bodyPr/>
                    <a:lstStyle/>
                    <a:p>
                      <a:pPr defTabSz="914400"/>
                      <a:r>
                        <a:rPr sz="2500"/>
                        <a:t>|d|+|q|*k</a:t>
                      </a:r>
                    </a:p>
                  </a:txBody>
                  <a:tcPr marL="50800" marR="50800" marT="50800" marB="50800" anchor="ctr" anchorCtr="0" horzOverflow="overflow"/>
                </a:tc>
                <a:tc>
                  <a:txBody>
                    <a:bodyPr/>
                    <a:lstStyle/>
                    <a:p>
                      <a:pPr defTabSz="914400"/>
                      <a:r>
                        <a:rPr sz="2500"/>
                        <a:t>avdl+|q|*k</a:t>
                      </a:r>
                    </a:p>
                  </a:txBody>
                  <a:tcPr marL="50800" marR="50800" marT="50800" marB="50800" anchor="ctr" anchorCtr="0" horzOverflow="overflow"/>
                </a:tc>
                <a:tc>
                  <a:txBody>
                    <a:bodyPr/>
                    <a:lstStyle/>
                    <a:p>
                      <a:pPr defTabSz="914400"/>
                      <a:r>
                        <a:rPr sz="1600"/>
                        <a:t>（|d|+|q|*k]/[avdl+|q|*k）</a:t>
                      </a:r>
                    </a:p>
                  </a:txBody>
                  <a:tcPr marL="50800" marR="50800" marT="50800" marB="50800" anchor="ctr" anchorCtr="0" horzOverflow="overflow"/>
                </a:tc>
              </a:tr>
            </a:tbl>
          </a:graphicData>
        </a:graphic>
      </p:graphicFrame>
    </p:spTree>
  </p:cSld>
  <p:clrMapOvr>
    <a:masterClrMapping/>
  </p:clrMapOvr>
  <p:transition xmlns:p14="http://schemas.microsoft.com/office/powerpoint/2010/main" spd="med" advClick="1"/>
</p:sld>
</file>

<file path=ppt/slides/slide9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41" name="Shape 1041"/>
          <p:cNvSpPr/>
          <p:nvPr>
            <p:ph type="title"/>
          </p:nvPr>
        </p:nvSpPr>
        <p:spPr>
          <a:xfrm>
            <a:off x="563033" y="88900"/>
            <a:ext cx="11878735" cy="2159000"/>
          </a:xfrm>
          <a:prstGeom prst="rect">
            <a:avLst/>
          </a:prstGeom>
        </p:spPr>
        <p:txBody>
          <a:bodyPr/>
          <a:lstStyle>
            <a:lvl1pPr algn="l">
              <a:defRPr b="1" sz="4500">
                <a:latin typeface="Helvetica"/>
                <a:ea typeface="Helvetica"/>
                <a:cs typeface="Helvetica"/>
                <a:sym typeface="Helvetica"/>
              </a:defRPr>
            </a:lvl1pPr>
          </a:lstStyle>
          <a:p>
            <a:pPr/>
            <a:r>
              <a:t>Experiments on PPE - Diagnostic Analysis</a:t>
            </a:r>
          </a:p>
        </p:txBody>
      </p:sp>
      <p:sp>
        <p:nvSpPr>
          <p:cNvPr id="1042" name="Shape 104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043" name="perturb_ic_gov2.pdf"/>
          <p:cNvPicPr>
            <a:picLocks noChangeAspect="1"/>
          </p:cNvPicPr>
          <p:nvPr/>
        </p:nvPicPr>
        <p:blipFill>
          <a:blip r:embed="rId2">
            <a:extLst/>
          </a:blip>
          <a:stretch>
            <a:fillRect/>
          </a:stretch>
        </p:blipFill>
        <p:spPr>
          <a:xfrm>
            <a:off x="1008052" y="2248449"/>
            <a:ext cx="8356601" cy="5727701"/>
          </a:xfrm>
          <a:prstGeom prst="rect">
            <a:avLst/>
          </a:prstGeom>
          <a:ln w="12700">
            <a:miter lim="400000"/>
          </a:ln>
        </p:spPr>
      </p:pic>
      <p:sp>
        <p:nvSpPr>
          <p:cNvPr id="1044" name="Shape 1044"/>
          <p:cNvSpPr/>
          <p:nvPr/>
        </p:nvSpPr>
        <p:spPr>
          <a:xfrm>
            <a:off x="3961977" y="1957647"/>
            <a:ext cx="5562213" cy="6309304"/>
          </a:xfrm>
          <a:prstGeom prst="rect">
            <a:avLst/>
          </a:prstGeom>
          <a:solidFill>
            <a:srgbClr val="FFFFFF"/>
          </a:solidFill>
          <a:ln w="12700">
            <a:miter lim="400000"/>
          </a:ln>
        </p:spPr>
        <p:txBody>
          <a:bodyPr lIns="50800" tIns="50800" rIns="50800" bIns="50800" anchor="ctr"/>
          <a:lstStyle/>
          <a:p>
            <a:pPr>
              <a:defRPr sz="2400"/>
            </a:pPr>
          </a:p>
        </p:txBody>
      </p:sp>
      <p:sp>
        <p:nvSpPr>
          <p:cNvPr id="1045" name="Shape 1045"/>
          <p:cNvSpPr/>
          <p:nvPr/>
        </p:nvSpPr>
        <p:spPr>
          <a:xfrm>
            <a:off x="4408883" y="4356649"/>
            <a:ext cx="8190523"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buSzPct val="60000"/>
              <a:buChar char="•"/>
            </a:pPr>
            <a:r>
              <a:t>Lower is Better</a:t>
            </a:r>
          </a:p>
          <a:p>
            <a:pPr marL="228600" indent="-228600" algn="l">
              <a:buSzPct val="60000"/>
              <a:buChar char="•"/>
            </a:pPr>
            <a:r>
              <a:t>Means the gain on length normalization part</a:t>
            </a:r>
          </a:p>
          <a:p>
            <a:pPr marL="228600" indent="-228600" algn="l">
              <a:buSzPct val="60000"/>
              <a:buChar char="•"/>
            </a:pPr>
            <a:r>
              <a:t>F2EXP does </a:t>
            </a:r>
            <a:r>
              <a:rPr i="1">
                <a:latin typeface="Helvetica"/>
                <a:ea typeface="Helvetica"/>
                <a:cs typeface="Helvetica"/>
                <a:sym typeface="Helvetica"/>
              </a:rPr>
              <a:t>not gain</a:t>
            </a:r>
            <a:r>
              <a:t> too much on IC</a:t>
            </a:r>
          </a:p>
        </p:txBody>
      </p:sp>
      <p:pic>
        <p:nvPicPr>
          <p:cNvPr id="1046" name="perturb_ic_gov2.pdf"/>
          <p:cNvPicPr>
            <a:picLocks noChangeAspect="1"/>
          </p:cNvPicPr>
          <p:nvPr/>
        </p:nvPicPr>
        <p:blipFill>
          <a:blip r:embed="rId2">
            <a:extLst/>
          </a:blip>
          <a:srcRect l="42298" t="76474" r="44214" b="10946"/>
          <a:stretch>
            <a:fillRect/>
          </a:stretch>
        </p:blipFill>
        <p:spPr>
          <a:xfrm>
            <a:off x="2588014" y="2847623"/>
            <a:ext cx="1127056" cy="720477"/>
          </a:xfrm>
          <a:prstGeom prst="rect">
            <a:avLst/>
          </a:prstGeom>
          <a:ln w="12700">
            <a:miter lim="400000"/>
          </a:ln>
        </p:spPr>
      </p:pic>
      <p:pic>
        <p:nvPicPr>
          <p:cNvPr id="1047" name="perturb_ic_gov2.pdf"/>
          <p:cNvPicPr>
            <a:picLocks noChangeAspect="1"/>
          </p:cNvPicPr>
          <p:nvPr/>
        </p:nvPicPr>
        <p:blipFill>
          <a:blip r:embed="rId2">
            <a:extLst/>
          </a:blip>
          <a:srcRect l="42298" t="76474" r="44214" b="10946"/>
          <a:stretch>
            <a:fillRect/>
          </a:stretch>
        </p:blipFill>
        <p:spPr>
          <a:xfrm>
            <a:off x="2588014" y="6059387"/>
            <a:ext cx="1127056" cy="720477"/>
          </a:xfrm>
          <a:prstGeom prst="rect">
            <a:avLst/>
          </a:prstGeom>
          <a:ln w="12700">
            <a:miter lim="400000"/>
          </a:ln>
        </p:spPr>
      </p:pic>
      <p:sp>
        <p:nvSpPr>
          <p:cNvPr id="1048" name="Shape 1048"/>
          <p:cNvSpPr/>
          <p:nvPr/>
        </p:nvSpPr>
        <p:spPr>
          <a:xfrm flipH="1" flipV="1">
            <a:off x="3783322" y="4247915"/>
            <a:ext cx="591560" cy="1252606"/>
          </a:xfrm>
          <a:prstGeom prst="line">
            <a:avLst/>
          </a:prstGeom>
          <a:ln w="50800">
            <a:solidFill>
              <a:schemeClr val="accent4">
                <a:hueOff val="384618"/>
                <a:satOff val="3869"/>
                <a:lumOff val="5802"/>
              </a:schemeClr>
            </a:solidFill>
            <a:miter lim="400000"/>
            <a:tailEnd type="triangle"/>
          </a:ln>
        </p:spPr>
        <p:txBody>
          <a:bodyPr lIns="50800" tIns="50800" rIns="50800" bIns="50800" anchor="ctr"/>
          <a:lstStyle/>
          <a:p>
            <a:pPr>
              <a:defRPr sz="2400"/>
            </a:pPr>
          </a:p>
        </p:txBody>
      </p:sp>
      <p:sp>
        <p:nvSpPr>
          <p:cNvPr id="1049" name="Shape 1049"/>
          <p:cNvSpPr/>
          <p:nvPr/>
        </p:nvSpPr>
        <p:spPr>
          <a:xfrm flipH="1">
            <a:off x="3735471" y="5585511"/>
            <a:ext cx="702834" cy="1677895"/>
          </a:xfrm>
          <a:prstGeom prst="line">
            <a:avLst/>
          </a:prstGeom>
          <a:ln w="50800">
            <a:solidFill>
              <a:schemeClr val="accent4">
                <a:hueOff val="384618"/>
                <a:satOff val="3869"/>
                <a:lumOff val="5802"/>
              </a:schemeClr>
            </a:solidFill>
            <a:miter lim="400000"/>
            <a:tailEnd type="triangle"/>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9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51" name="Shape 1051"/>
          <p:cNvSpPr/>
          <p:nvPr>
            <p:ph type="title"/>
          </p:nvPr>
        </p:nvSpPr>
        <p:spPr>
          <a:xfrm>
            <a:off x="563033" y="88900"/>
            <a:ext cx="11878735" cy="2159000"/>
          </a:xfrm>
          <a:prstGeom prst="rect">
            <a:avLst/>
          </a:prstGeom>
        </p:spPr>
        <p:txBody>
          <a:bodyPr/>
          <a:lstStyle>
            <a:lvl1pPr algn="l">
              <a:defRPr b="1" sz="4500">
                <a:latin typeface="Helvetica"/>
                <a:ea typeface="Helvetica"/>
                <a:cs typeface="Helvetica"/>
                <a:sym typeface="Helvetica"/>
              </a:defRPr>
            </a:lvl1pPr>
          </a:lstStyle>
          <a:p>
            <a:pPr/>
            <a:r>
              <a:t>Experiments on PPE - Diagnostic Analysis</a:t>
            </a:r>
          </a:p>
        </p:txBody>
      </p:sp>
      <p:sp>
        <p:nvSpPr>
          <p:cNvPr id="1052" name="Shape 105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053" name="perturb_ic_gov2.pdf"/>
          <p:cNvPicPr>
            <a:picLocks noChangeAspect="1"/>
          </p:cNvPicPr>
          <p:nvPr/>
        </p:nvPicPr>
        <p:blipFill>
          <a:blip r:embed="rId2">
            <a:extLst/>
          </a:blip>
          <a:stretch>
            <a:fillRect/>
          </a:stretch>
        </p:blipFill>
        <p:spPr>
          <a:xfrm>
            <a:off x="-1752907" y="2248448"/>
            <a:ext cx="8356601" cy="5727701"/>
          </a:xfrm>
          <a:prstGeom prst="rect">
            <a:avLst/>
          </a:prstGeom>
          <a:ln w="12700">
            <a:miter lim="400000"/>
          </a:ln>
        </p:spPr>
      </p:pic>
      <p:sp>
        <p:nvSpPr>
          <p:cNvPr id="1054" name="Shape 1054"/>
          <p:cNvSpPr/>
          <p:nvPr/>
        </p:nvSpPr>
        <p:spPr>
          <a:xfrm>
            <a:off x="3961977" y="1957647"/>
            <a:ext cx="5562213" cy="6309304"/>
          </a:xfrm>
          <a:prstGeom prst="rect">
            <a:avLst/>
          </a:prstGeom>
          <a:solidFill>
            <a:srgbClr val="FFFFFF"/>
          </a:solidFill>
          <a:ln w="12700">
            <a:miter lim="400000"/>
          </a:ln>
        </p:spPr>
        <p:txBody>
          <a:bodyPr lIns="50800" tIns="50800" rIns="50800" bIns="50800" anchor="ctr"/>
          <a:lstStyle/>
          <a:p>
            <a:pPr>
              <a:defRPr sz="2400"/>
            </a:pPr>
          </a:p>
        </p:txBody>
      </p:sp>
      <p:sp>
        <p:nvSpPr>
          <p:cNvPr id="1055" name="Shape 1055"/>
          <p:cNvSpPr/>
          <p:nvPr/>
        </p:nvSpPr>
        <p:spPr>
          <a:xfrm>
            <a:off x="4408883" y="4356649"/>
            <a:ext cx="7796429"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buSzPct val="60000"/>
              <a:buChar char="•"/>
            </a:pPr>
            <a:r>
              <a:t>Higher is Better</a:t>
            </a:r>
          </a:p>
          <a:p>
            <a:pPr marL="228600" indent="-228600" algn="l">
              <a:buSzPct val="60000"/>
              <a:buChar char="•"/>
            </a:pPr>
            <a:r>
              <a:t>Means proper penalizing long documents</a:t>
            </a:r>
          </a:p>
          <a:p>
            <a:pPr marL="228600" indent="-228600" algn="l">
              <a:buSzPct val="60000"/>
              <a:buChar char="•"/>
            </a:pPr>
            <a:r>
              <a:t>F2EXP performs</a:t>
            </a:r>
            <a:r>
              <a:rPr i="1">
                <a:latin typeface="Helvetica"/>
                <a:ea typeface="Helvetica"/>
                <a:cs typeface="Helvetica"/>
                <a:sym typeface="Helvetica"/>
              </a:rPr>
              <a:t> not good</a:t>
            </a:r>
            <a:r>
              <a:t> on IC</a:t>
            </a:r>
          </a:p>
        </p:txBody>
      </p:sp>
      <p:pic>
        <p:nvPicPr>
          <p:cNvPr id="1056" name="perturb_ic_gov2.pdf"/>
          <p:cNvPicPr>
            <a:picLocks noChangeAspect="1"/>
          </p:cNvPicPr>
          <p:nvPr/>
        </p:nvPicPr>
        <p:blipFill>
          <a:blip r:embed="rId2">
            <a:extLst/>
          </a:blip>
          <a:srcRect l="42298" t="76474" r="44214" b="10946"/>
          <a:stretch>
            <a:fillRect/>
          </a:stretch>
        </p:blipFill>
        <p:spPr>
          <a:xfrm>
            <a:off x="1698350" y="3645704"/>
            <a:ext cx="1127056" cy="720477"/>
          </a:xfrm>
          <a:prstGeom prst="rect">
            <a:avLst/>
          </a:prstGeom>
          <a:ln w="12700">
            <a:miter lim="400000"/>
          </a:ln>
        </p:spPr>
      </p:pic>
      <p:sp>
        <p:nvSpPr>
          <p:cNvPr id="1057" name="Shape 1057"/>
          <p:cNvSpPr/>
          <p:nvPr/>
        </p:nvSpPr>
        <p:spPr>
          <a:xfrm flipH="1" flipV="1">
            <a:off x="3654085" y="4570373"/>
            <a:ext cx="720797" cy="930148"/>
          </a:xfrm>
          <a:prstGeom prst="line">
            <a:avLst/>
          </a:prstGeom>
          <a:ln w="50800">
            <a:solidFill>
              <a:schemeClr val="accent4">
                <a:hueOff val="384618"/>
                <a:satOff val="3869"/>
                <a:lumOff val="5802"/>
              </a:schemeClr>
            </a:solidFill>
            <a:miter lim="400000"/>
            <a:tailEnd type="triangle"/>
          </a:ln>
        </p:spPr>
        <p:txBody>
          <a:bodyPr lIns="50800" tIns="50800" rIns="50800" bIns="50800" anchor="ctr"/>
          <a:lstStyle/>
          <a:p>
            <a:pPr>
              <a:defRPr sz="2400"/>
            </a:pPr>
          </a:p>
        </p:txBody>
      </p:sp>
      <p:sp>
        <p:nvSpPr>
          <p:cNvPr id="1058" name="Shape 1058"/>
          <p:cNvSpPr/>
          <p:nvPr/>
        </p:nvSpPr>
        <p:spPr>
          <a:xfrm>
            <a:off x="-4428251" y="1722148"/>
            <a:ext cx="5562213" cy="6309304"/>
          </a:xfrm>
          <a:prstGeom prst="rect">
            <a:avLst/>
          </a:prstGeom>
          <a:solidFill>
            <a:srgbClr val="FFFFFF"/>
          </a:solidFill>
          <a:ln w="12700">
            <a:miter lim="400000"/>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9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60" name="Shape 1060"/>
          <p:cNvSpPr/>
          <p:nvPr>
            <p:ph type="title"/>
          </p:nvPr>
        </p:nvSpPr>
        <p:spPr>
          <a:xfrm>
            <a:off x="563033" y="88900"/>
            <a:ext cx="11878735" cy="2159000"/>
          </a:xfrm>
          <a:prstGeom prst="rect">
            <a:avLst/>
          </a:prstGeom>
        </p:spPr>
        <p:txBody>
          <a:bodyPr/>
          <a:lstStyle>
            <a:lvl1pPr algn="l">
              <a:defRPr b="1" sz="4500">
                <a:latin typeface="Helvetica"/>
                <a:ea typeface="Helvetica"/>
                <a:cs typeface="Helvetica"/>
                <a:sym typeface="Helvetica"/>
              </a:defRPr>
            </a:lvl1pPr>
          </a:lstStyle>
          <a:p>
            <a:pPr/>
            <a:r>
              <a:t>Experiments on PPE - Diagnostic Analysis</a:t>
            </a:r>
          </a:p>
        </p:txBody>
      </p:sp>
      <p:sp>
        <p:nvSpPr>
          <p:cNvPr id="1061" name="Shape 106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062" name="perturb_ic_gov2.pdf"/>
          <p:cNvPicPr>
            <a:picLocks noChangeAspect="1"/>
          </p:cNvPicPr>
          <p:nvPr/>
        </p:nvPicPr>
        <p:blipFill>
          <a:blip r:embed="rId2">
            <a:extLst/>
          </a:blip>
          <a:stretch>
            <a:fillRect/>
          </a:stretch>
        </p:blipFill>
        <p:spPr>
          <a:xfrm>
            <a:off x="-4468101" y="2248448"/>
            <a:ext cx="8356601" cy="5727701"/>
          </a:xfrm>
          <a:prstGeom prst="rect">
            <a:avLst/>
          </a:prstGeom>
          <a:ln w="12700">
            <a:miter lim="400000"/>
          </a:ln>
        </p:spPr>
      </p:pic>
      <p:sp>
        <p:nvSpPr>
          <p:cNvPr id="1063" name="Shape 1063"/>
          <p:cNvSpPr/>
          <p:nvPr/>
        </p:nvSpPr>
        <p:spPr>
          <a:xfrm>
            <a:off x="3961977" y="1957647"/>
            <a:ext cx="5562213" cy="6309304"/>
          </a:xfrm>
          <a:prstGeom prst="rect">
            <a:avLst/>
          </a:prstGeom>
          <a:solidFill>
            <a:srgbClr val="FFFFFF"/>
          </a:solidFill>
          <a:ln w="12700">
            <a:miter lim="400000"/>
          </a:ln>
        </p:spPr>
        <p:txBody>
          <a:bodyPr lIns="50800" tIns="50800" rIns="50800" bIns="50800" anchor="ctr"/>
          <a:lstStyle/>
          <a:p>
            <a:pPr>
              <a:defRPr sz="2400"/>
            </a:pPr>
          </a:p>
        </p:txBody>
      </p:sp>
      <p:sp>
        <p:nvSpPr>
          <p:cNvPr id="1064" name="Shape 1064"/>
          <p:cNvSpPr/>
          <p:nvPr/>
        </p:nvSpPr>
        <p:spPr>
          <a:xfrm>
            <a:off x="4408883" y="4356649"/>
            <a:ext cx="6688951"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28600" indent="-228600" algn="l">
              <a:buSzPct val="60000"/>
              <a:buChar char="•"/>
            </a:pPr>
            <a:r>
              <a:t>Higher is Better</a:t>
            </a:r>
          </a:p>
          <a:p>
            <a:pPr marL="228600" indent="-228600" algn="l">
              <a:buSzPct val="60000"/>
              <a:buChar char="•"/>
            </a:pPr>
            <a:r>
              <a:t>Means better balance of TF and LN</a:t>
            </a:r>
          </a:p>
          <a:p>
            <a:pPr marL="228600" indent="-228600" algn="l">
              <a:buSzPct val="60000"/>
              <a:buChar char="•"/>
            </a:pPr>
            <a:r>
              <a:t>F2EXP performs</a:t>
            </a:r>
            <a:r>
              <a:rPr i="1">
                <a:latin typeface="Helvetica"/>
                <a:ea typeface="Helvetica"/>
                <a:cs typeface="Helvetica"/>
                <a:sym typeface="Helvetica"/>
              </a:rPr>
              <a:t> good</a:t>
            </a:r>
            <a:r>
              <a:t> on IC</a:t>
            </a:r>
          </a:p>
        </p:txBody>
      </p:sp>
      <p:pic>
        <p:nvPicPr>
          <p:cNvPr id="1065" name="perturb_ic_gov2.pdf"/>
          <p:cNvPicPr>
            <a:picLocks noChangeAspect="1"/>
          </p:cNvPicPr>
          <p:nvPr/>
        </p:nvPicPr>
        <p:blipFill>
          <a:blip r:embed="rId2">
            <a:extLst/>
          </a:blip>
          <a:srcRect l="42298" t="76474" r="44214" b="10946"/>
          <a:stretch>
            <a:fillRect/>
          </a:stretch>
        </p:blipFill>
        <p:spPr>
          <a:xfrm>
            <a:off x="2522598" y="3475621"/>
            <a:ext cx="1127056" cy="720477"/>
          </a:xfrm>
          <a:prstGeom prst="rect">
            <a:avLst/>
          </a:prstGeom>
          <a:ln w="12700">
            <a:miter lim="400000"/>
          </a:ln>
        </p:spPr>
      </p:pic>
      <p:sp>
        <p:nvSpPr>
          <p:cNvPr id="1066" name="Shape 1066"/>
          <p:cNvSpPr/>
          <p:nvPr/>
        </p:nvSpPr>
        <p:spPr>
          <a:xfrm flipH="1" flipV="1">
            <a:off x="3746537" y="3242724"/>
            <a:ext cx="628345" cy="2257797"/>
          </a:xfrm>
          <a:prstGeom prst="line">
            <a:avLst/>
          </a:prstGeom>
          <a:ln w="50800">
            <a:solidFill>
              <a:schemeClr val="accent4">
                <a:hueOff val="384618"/>
                <a:satOff val="3869"/>
                <a:lumOff val="5802"/>
              </a:schemeClr>
            </a:solidFill>
            <a:miter lim="400000"/>
            <a:tailEnd type="triangle"/>
          </a:ln>
        </p:spPr>
        <p:txBody>
          <a:bodyPr lIns="50800" tIns="50800" rIns="50800" bIns="50800" anchor="ctr"/>
          <a:lstStyle/>
          <a:p>
            <a:pPr>
              <a:defRPr sz="2400"/>
            </a:pPr>
          </a:p>
        </p:txBody>
      </p:sp>
      <p:sp>
        <p:nvSpPr>
          <p:cNvPr id="1067" name="Shape 1067"/>
          <p:cNvSpPr/>
          <p:nvPr/>
        </p:nvSpPr>
        <p:spPr>
          <a:xfrm>
            <a:off x="-4428251" y="1722148"/>
            <a:ext cx="5562213" cy="6309304"/>
          </a:xfrm>
          <a:prstGeom prst="rect">
            <a:avLst/>
          </a:prstGeom>
          <a:solidFill>
            <a:srgbClr val="FFFFFF"/>
          </a:solidFill>
          <a:ln w="12700">
            <a:miter lim="400000"/>
          </a:ln>
        </p:spPr>
        <p:txBody>
          <a:bodyPr lIns="50800" tIns="50800" rIns="50800" bIns="50800" anchor="ctr"/>
          <a:lstStyle/>
          <a:p>
            <a:pPr>
              <a:defRPr sz="2400"/>
            </a:pPr>
          </a:p>
        </p:txBody>
      </p:sp>
      <p:pic>
        <p:nvPicPr>
          <p:cNvPr id="1068" name="perturb_ic_gov2.pdf"/>
          <p:cNvPicPr>
            <a:picLocks noChangeAspect="1"/>
          </p:cNvPicPr>
          <p:nvPr/>
        </p:nvPicPr>
        <p:blipFill>
          <a:blip r:embed="rId2">
            <a:extLst/>
          </a:blip>
          <a:srcRect l="42298" t="76474" r="44214" b="10946"/>
          <a:stretch>
            <a:fillRect/>
          </a:stretch>
        </p:blipFill>
        <p:spPr>
          <a:xfrm>
            <a:off x="2401015" y="5709033"/>
            <a:ext cx="1127056" cy="720477"/>
          </a:xfrm>
          <a:prstGeom prst="rect">
            <a:avLst/>
          </a:prstGeom>
          <a:ln w="12700">
            <a:miter lim="400000"/>
          </a:ln>
        </p:spPr>
      </p:pic>
    </p:spTree>
  </p:cSld>
  <p:clrMapOvr>
    <a:masterClrMapping/>
  </p:clrMapOvr>
  <p:transition xmlns:p14="http://schemas.microsoft.com/office/powerpoint/2010/main" spd="med" advClick="1"/>
</p:sld>
</file>

<file path=ppt/slides/slide9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70" name="Shape 1070"/>
          <p:cNvSpPr/>
          <p:nvPr/>
        </p:nvSpPr>
        <p:spPr>
          <a:xfrm>
            <a:off x="950449" y="2556933"/>
            <a:ext cx="11103902" cy="27721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p>
            <a:pPr marL="493888" indent="-493888" algn="l">
              <a:spcBef>
                <a:spcPts val="4200"/>
              </a:spcBef>
              <a:buSzPct val="75000"/>
              <a:buChar char="•"/>
              <a:defRPr sz="3500"/>
            </a:pPr>
            <a:r>
              <a:t>Level-based Framework</a:t>
            </a:r>
          </a:p>
          <a:p>
            <a:pPr marL="493888" indent="-493888" algn="l">
              <a:spcBef>
                <a:spcPts val="4200"/>
              </a:spcBef>
              <a:buSzPct val="75000"/>
              <a:buChar char="•"/>
              <a:defRPr sz="3500"/>
            </a:pPr>
            <a:r>
              <a:t>PPE can make private data available to others</a:t>
            </a:r>
          </a:p>
          <a:p>
            <a:pPr marL="493888" indent="-493888" algn="l">
              <a:spcBef>
                <a:spcPts val="4200"/>
              </a:spcBef>
              <a:buSzPct val="75000"/>
              <a:buChar char="•"/>
              <a:defRPr sz="3500"/>
            </a:pPr>
            <a:r>
              <a:t>Diagnostic analysis can make more use of the data </a:t>
            </a:r>
          </a:p>
        </p:txBody>
      </p:sp>
      <p:sp>
        <p:nvSpPr>
          <p:cNvPr id="1071" name="Shape 107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072" name="Shape 1072"/>
          <p:cNvSpPr/>
          <p:nvPr>
            <p:ph type="title"/>
          </p:nvPr>
        </p:nvSpPr>
        <p:spPr>
          <a:xfrm>
            <a:off x="563033" y="88900"/>
            <a:ext cx="11878735" cy="2159000"/>
          </a:xfrm>
          <a:prstGeom prst="rect">
            <a:avLst/>
          </a:prstGeom>
        </p:spPr>
        <p:txBody>
          <a:bodyPr/>
          <a:lstStyle>
            <a:lvl1pPr algn="l">
              <a:defRPr b="1" sz="4800">
                <a:latin typeface="Helvetica"/>
                <a:ea typeface="Helvetica"/>
                <a:cs typeface="Helvetica"/>
                <a:sym typeface="Helvetica"/>
              </a:defRPr>
            </a:lvl1pPr>
          </a:lstStyle>
          <a:p>
            <a:pPr/>
            <a:r>
              <a:t>PPE - Conclusion</a:t>
            </a:r>
          </a:p>
        </p:txBody>
      </p:sp>
    </p:spTree>
  </p:cSld>
  <p:clrMapOvr>
    <a:masterClrMapping/>
  </p:clrMapOvr>
  <p:transition xmlns:p14="http://schemas.microsoft.com/office/powerpoint/2010/main" spd="med" advClick="1"/>
</p:sld>
</file>

<file path=ppt/slides/slide98.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074" name="Shape 1074"/>
          <p:cNvSpPr/>
          <p:nvPr/>
        </p:nvSpPr>
        <p:spPr>
          <a:xfrm>
            <a:off x="3283520" y="4216400"/>
            <a:ext cx="6437760"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sz="4000">
                <a:solidFill>
                  <a:schemeClr val="accent1"/>
                </a:solidFill>
                <a:latin typeface="Helvetica"/>
                <a:ea typeface="Helvetica"/>
                <a:cs typeface="Helvetica"/>
                <a:sym typeface="Helvetica"/>
              </a:defRPr>
            </a:pPr>
            <a:r>
              <a:t>Problem 1</a:t>
            </a:r>
          </a:p>
          <a:p>
            <a:pPr>
              <a:defRPr b="1" sz="4000">
                <a:solidFill>
                  <a:schemeClr val="accent1"/>
                </a:solidFill>
                <a:latin typeface="Helvetica"/>
                <a:ea typeface="Helvetica"/>
                <a:cs typeface="Helvetica"/>
                <a:sym typeface="Helvetica"/>
              </a:defRPr>
            </a:pPr>
            <a:r>
              <a:t>Implementation Variations</a:t>
            </a:r>
          </a:p>
        </p:txBody>
      </p:sp>
      <p:sp>
        <p:nvSpPr>
          <p:cNvPr id="1075" name="Shape 1075"/>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99.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1077" name="Shape 1077"/>
          <p:cNvSpPr/>
          <p:nvPr/>
        </p:nvSpPr>
        <p:spPr>
          <a:xfrm>
            <a:off x="4983749" y="3756273"/>
            <a:ext cx="3037302" cy="1563721"/>
          </a:xfrm>
          <a:prstGeom prst="roundRect">
            <a:avLst>
              <a:gd name="adj" fmla="val 11244"/>
            </a:avLst>
          </a:prstGeom>
          <a:blipFill>
            <a:blip r:embed="rId2"/>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3600">
                <a:solidFill>
                  <a:srgbClr val="FFFFFF"/>
                </a:solidFill>
                <a:latin typeface="Helvetica"/>
                <a:ea typeface="Helvetica"/>
                <a:cs typeface="Helvetica"/>
                <a:sym typeface="Helvetica"/>
              </a:defRPr>
            </a:lvl1pPr>
          </a:lstStyle>
          <a:p>
            <a:pPr/>
            <a:r>
              <a:t>Evaluation System</a:t>
            </a:r>
          </a:p>
        </p:txBody>
      </p:sp>
      <p:sp>
        <p:nvSpPr>
          <p:cNvPr id="1078" name="Shape 1078"/>
          <p:cNvSpPr/>
          <p:nvPr/>
        </p:nvSpPr>
        <p:spPr>
          <a:xfrm>
            <a:off x="2171700" y="1949450"/>
            <a:ext cx="1890763" cy="1270000"/>
          </a:xfrm>
          <a:prstGeom prst="rect">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Document Processing</a:t>
            </a:r>
          </a:p>
        </p:txBody>
      </p:sp>
      <p:sp>
        <p:nvSpPr>
          <p:cNvPr id="1079" name="Shape 1079"/>
          <p:cNvSpPr/>
          <p:nvPr/>
        </p:nvSpPr>
        <p:spPr>
          <a:xfrm>
            <a:off x="8966200" y="1949450"/>
            <a:ext cx="1890763" cy="1270000"/>
          </a:xfrm>
          <a:prstGeom prst="rect">
            <a:avLst/>
          </a:prstGeom>
          <a:blipFill>
            <a:blip r:embed="rId4"/>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Indexing</a:t>
            </a:r>
          </a:p>
        </p:txBody>
      </p:sp>
      <p:sp>
        <p:nvSpPr>
          <p:cNvPr id="1080" name="Shape 1080"/>
          <p:cNvSpPr/>
          <p:nvPr/>
        </p:nvSpPr>
        <p:spPr>
          <a:xfrm>
            <a:off x="8966200" y="5941483"/>
            <a:ext cx="1890763" cy="1270001"/>
          </a:xfrm>
          <a:prstGeom prst="rect">
            <a:avLst/>
          </a:prstGeom>
          <a:blipFill>
            <a:blip r:embed="rId5"/>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Evaluation</a:t>
            </a:r>
          </a:p>
        </p:txBody>
      </p:sp>
      <p:sp>
        <p:nvSpPr>
          <p:cNvPr id="1081" name="Shape 1081"/>
          <p:cNvSpPr/>
          <p:nvPr/>
        </p:nvSpPr>
        <p:spPr>
          <a:xfrm>
            <a:off x="2171700" y="5941483"/>
            <a:ext cx="1890763" cy="1270001"/>
          </a:xfrm>
          <a:prstGeom prst="rect">
            <a:avLst/>
          </a:prstGeom>
          <a:solidFill>
            <a:schemeClr val="accent4">
              <a:hueOff val="384618"/>
              <a:satOff val="3869"/>
              <a:lumOff val="5802"/>
            </a:schemeClr>
          </a:solid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2400">
                <a:solidFill>
                  <a:srgbClr val="FFFFFF"/>
                </a:solidFill>
                <a:latin typeface="Helvetica"/>
                <a:ea typeface="Helvetica"/>
                <a:cs typeface="Helvetica"/>
                <a:sym typeface="Helvetica"/>
              </a:defRPr>
            </a:lvl1pPr>
          </a:lstStyle>
          <a:p>
            <a:pPr/>
            <a:r>
              <a:t>Ranking</a:t>
            </a:r>
          </a:p>
        </p:txBody>
      </p:sp>
      <p:sp>
        <p:nvSpPr>
          <p:cNvPr id="1082" name="Shape 1082"/>
          <p:cNvSpPr/>
          <p:nvPr/>
        </p:nvSpPr>
        <p:spPr>
          <a:xfrm rot="13500000">
            <a:off x="3943640" y="3063587"/>
            <a:ext cx="1163146" cy="648148"/>
          </a:xfrm>
          <a:prstGeom prst="rightArrow">
            <a:avLst>
              <a:gd name="adj1" fmla="val 32000"/>
              <a:gd name="adj2" fmla="val 77398"/>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083" name="Shape 1083"/>
          <p:cNvSpPr/>
          <p:nvPr/>
        </p:nvSpPr>
        <p:spPr>
          <a:xfrm>
            <a:off x="1433842" y="8426450"/>
            <a:ext cx="10137116"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pPr/>
            <a:r>
              <a:t>Options of the components are considered as the reason</a:t>
            </a:r>
          </a:p>
        </p:txBody>
      </p:sp>
      <p:sp>
        <p:nvSpPr>
          <p:cNvPr id="1084" name="Shape 1084"/>
          <p:cNvSpPr/>
          <p:nvPr/>
        </p:nvSpPr>
        <p:spPr>
          <a:xfrm rot="8100000">
            <a:off x="3943640" y="5465691"/>
            <a:ext cx="1163146" cy="648148"/>
          </a:xfrm>
          <a:prstGeom prst="rightArrow">
            <a:avLst>
              <a:gd name="adj1" fmla="val 32000"/>
              <a:gd name="adj2" fmla="val 77398"/>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085" name="Shape 1085"/>
          <p:cNvSpPr/>
          <p:nvPr/>
        </p:nvSpPr>
        <p:spPr>
          <a:xfrm rot="18900000">
            <a:off x="7914506" y="3063587"/>
            <a:ext cx="1163147" cy="648148"/>
          </a:xfrm>
          <a:prstGeom prst="rightArrow">
            <a:avLst>
              <a:gd name="adj1" fmla="val 32000"/>
              <a:gd name="adj2" fmla="val 77398"/>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086" name="Shape 1086"/>
          <p:cNvSpPr/>
          <p:nvPr/>
        </p:nvSpPr>
        <p:spPr>
          <a:xfrm rot="2700000">
            <a:off x="7914506" y="5465691"/>
            <a:ext cx="1163147" cy="648148"/>
          </a:xfrm>
          <a:prstGeom prst="rightArrow">
            <a:avLst>
              <a:gd name="adj1" fmla="val 32000"/>
              <a:gd name="adj2" fmla="val 77398"/>
            </a:avLst>
          </a:prstGeom>
          <a:blipFill>
            <a:blip r:embed="rId2"/>
          </a:blip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2400">
                <a:solidFill>
                  <a:srgbClr val="FFFFFF"/>
                </a:solidFill>
              </a:defRPr>
            </a:pPr>
          </a:p>
        </p:txBody>
      </p:sp>
      <p:sp>
        <p:nvSpPr>
          <p:cNvPr id="1087" name="Shape 1087"/>
          <p:cNvSpPr/>
          <p:nvPr/>
        </p:nvSpPr>
        <p:spPr>
          <a:xfrm>
            <a:off x="1591733" y="416983"/>
            <a:ext cx="2295394" cy="914401"/>
          </a:xfrm>
          <a:prstGeom prst="ellipse">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Tokenization</a:t>
            </a:r>
          </a:p>
        </p:txBody>
      </p:sp>
      <p:sp>
        <p:nvSpPr>
          <p:cNvPr id="1088" name="Shape 1088"/>
          <p:cNvSpPr/>
          <p:nvPr/>
        </p:nvSpPr>
        <p:spPr>
          <a:xfrm>
            <a:off x="228600" y="3608916"/>
            <a:ext cx="2295393" cy="914401"/>
          </a:xfrm>
          <a:prstGeom prst="ellipse">
            <a:avLst/>
          </a:prstGeom>
          <a:blipFill>
            <a:blip r:embed="rId3"/>
          </a:blipFill>
          <a:ln w="12700">
            <a:miter lim="400000"/>
          </a:ln>
          <a:effectLst>
            <a:outerShdw sx="100000" sy="100000" kx="0" ky="0" algn="b" rotWithShape="0" blurRad="50800" dist="12700" dir="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Stemming</a:t>
            </a:r>
          </a:p>
        </p:txBody>
      </p:sp>
      <p:sp>
        <p:nvSpPr>
          <p:cNvPr id="1089" name="Shape 1089"/>
          <p:cNvSpPr/>
          <p:nvPr/>
        </p:nvSpPr>
        <p:spPr>
          <a:xfrm>
            <a:off x="1534814" y="4641850"/>
            <a:ext cx="2409231" cy="888471"/>
          </a:xfrm>
          <a:prstGeom prst="ellipse">
            <a:avLst/>
          </a:prstGeom>
          <a:solidFill>
            <a:schemeClr val="accent4">
              <a:hueOff val="384618"/>
              <a:satOff val="3869"/>
              <a:lumOff val="5802"/>
            </a:schemeClr>
          </a:solid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title query</a:t>
            </a:r>
          </a:p>
        </p:txBody>
      </p:sp>
      <p:sp>
        <p:nvSpPr>
          <p:cNvPr id="1090" name="Shape 1090"/>
          <p:cNvSpPr/>
          <p:nvPr/>
        </p:nvSpPr>
        <p:spPr>
          <a:xfrm>
            <a:off x="171681" y="7304881"/>
            <a:ext cx="2409231" cy="888472"/>
          </a:xfrm>
          <a:prstGeom prst="ellipse">
            <a:avLst/>
          </a:prstGeom>
          <a:solidFill>
            <a:schemeClr val="accent4">
              <a:hueOff val="384618"/>
              <a:satOff val="3869"/>
              <a:lumOff val="5802"/>
            </a:schemeClr>
          </a:solid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description</a:t>
            </a:r>
          </a:p>
        </p:txBody>
      </p:sp>
      <p:sp>
        <p:nvSpPr>
          <p:cNvPr id="1091" name="Shape 1091"/>
          <p:cNvSpPr/>
          <p:nvPr/>
        </p:nvSpPr>
        <p:spPr>
          <a:xfrm flipV="1">
            <a:off x="2757607" y="1307682"/>
            <a:ext cx="1" cy="647701"/>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1092" name="Shape 1092"/>
          <p:cNvSpPr/>
          <p:nvPr/>
        </p:nvSpPr>
        <p:spPr>
          <a:xfrm flipH="1">
            <a:off x="1618046" y="3174852"/>
            <a:ext cx="521398" cy="521398"/>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1093" name="Shape 1093"/>
          <p:cNvSpPr/>
          <p:nvPr/>
        </p:nvSpPr>
        <p:spPr>
          <a:xfrm flipV="1">
            <a:off x="2757607" y="5429249"/>
            <a:ext cx="1" cy="647701"/>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1094" name="Shape 1094"/>
          <p:cNvSpPr/>
          <p:nvPr/>
        </p:nvSpPr>
        <p:spPr>
          <a:xfrm flipH="1">
            <a:off x="1967257" y="7211483"/>
            <a:ext cx="358551" cy="358550"/>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1095" name="Shape 1095"/>
          <p:cNvSpPr/>
          <p:nvPr/>
        </p:nvSpPr>
        <p:spPr>
          <a:xfrm>
            <a:off x="10938933" y="4762235"/>
            <a:ext cx="1444031" cy="647701"/>
          </a:xfrm>
          <a:prstGeom prst="ellipse">
            <a:avLst/>
          </a:prstGeom>
          <a:blipFill>
            <a:blip r:embed="rId5"/>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MAP</a:t>
            </a:r>
          </a:p>
        </p:txBody>
      </p:sp>
      <p:sp>
        <p:nvSpPr>
          <p:cNvPr id="1096" name="Shape 1096"/>
          <p:cNvSpPr/>
          <p:nvPr/>
        </p:nvSpPr>
        <p:spPr>
          <a:xfrm>
            <a:off x="10938933" y="7524750"/>
            <a:ext cx="1444031" cy="647700"/>
          </a:xfrm>
          <a:prstGeom prst="ellipse">
            <a:avLst/>
          </a:prstGeom>
          <a:blipFill>
            <a:blip r:embed="rId5"/>
          </a:blipFill>
          <a:ln w="12700">
            <a:miter lim="400000"/>
          </a:ln>
          <a:effectLst>
            <a:outerShdw sx="100000" sy="100000" kx="0" ky="0" algn="b" rotWithShape="0" blurRad="25400" dist="25400" dir="2388334">
              <a:srgbClr val="000000">
                <a:alpha val="7931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nDCG</a:t>
            </a:r>
          </a:p>
        </p:txBody>
      </p:sp>
      <p:sp>
        <p:nvSpPr>
          <p:cNvPr id="1097" name="Shape 1097"/>
          <p:cNvSpPr/>
          <p:nvPr/>
        </p:nvSpPr>
        <p:spPr>
          <a:xfrm flipV="1">
            <a:off x="10809406" y="5335258"/>
            <a:ext cx="509457" cy="665492"/>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1098" name="Shape 1098"/>
          <p:cNvSpPr/>
          <p:nvPr/>
        </p:nvSpPr>
        <p:spPr>
          <a:xfrm>
            <a:off x="10872906" y="6980938"/>
            <a:ext cx="511991" cy="632264"/>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1099" name="Shape 1099"/>
          <p:cNvSpPr/>
          <p:nvPr/>
        </p:nvSpPr>
        <p:spPr>
          <a:xfrm>
            <a:off x="7924800" y="550333"/>
            <a:ext cx="1616142" cy="647701"/>
          </a:xfrm>
          <a:prstGeom prst="ellipse">
            <a:avLst/>
          </a:prstGeom>
          <a:blipFill>
            <a:blip r:embed="rId4"/>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Indri</a:t>
            </a:r>
          </a:p>
        </p:txBody>
      </p:sp>
      <p:sp>
        <p:nvSpPr>
          <p:cNvPr id="1100" name="Shape 1100"/>
          <p:cNvSpPr/>
          <p:nvPr/>
        </p:nvSpPr>
        <p:spPr>
          <a:xfrm>
            <a:off x="10852877" y="550333"/>
            <a:ext cx="1616143" cy="647701"/>
          </a:xfrm>
          <a:prstGeom prst="ellipse">
            <a:avLst/>
          </a:prstGeom>
          <a:blipFill>
            <a:blip r:embed="rId4"/>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Lucene</a:t>
            </a:r>
          </a:p>
        </p:txBody>
      </p:sp>
      <p:sp>
        <p:nvSpPr>
          <p:cNvPr id="1101" name="Shape 1101"/>
          <p:cNvSpPr/>
          <p:nvPr/>
        </p:nvSpPr>
        <p:spPr>
          <a:xfrm>
            <a:off x="11250810" y="2260600"/>
            <a:ext cx="1616143" cy="647700"/>
          </a:xfrm>
          <a:prstGeom prst="ellipse">
            <a:avLst/>
          </a:prstGeom>
          <a:blipFill>
            <a:blip r:embed="rId4"/>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defRPr>
            </a:lvl1pPr>
          </a:lstStyle>
          <a:p>
            <a:pPr/>
            <a:r>
              <a:t>Terrier</a:t>
            </a:r>
          </a:p>
        </p:txBody>
      </p:sp>
      <p:sp>
        <p:nvSpPr>
          <p:cNvPr id="1102" name="Shape 1102"/>
          <p:cNvSpPr/>
          <p:nvPr/>
        </p:nvSpPr>
        <p:spPr>
          <a:xfrm flipH="1" flipV="1">
            <a:off x="9125362" y="1086885"/>
            <a:ext cx="151579" cy="868020"/>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1103" name="Shape 1103"/>
          <p:cNvSpPr/>
          <p:nvPr/>
        </p:nvSpPr>
        <p:spPr>
          <a:xfrm flipV="1">
            <a:off x="10682402" y="1103684"/>
            <a:ext cx="444071" cy="823198"/>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1104" name="Shape 1104"/>
          <p:cNvSpPr/>
          <p:nvPr/>
        </p:nvSpPr>
        <p:spPr>
          <a:xfrm flipV="1">
            <a:off x="10848074" y="2609682"/>
            <a:ext cx="536980" cy="1"/>
          </a:xfrm>
          <a:prstGeom prst="line">
            <a:avLst/>
          </a:prstGeom>
          <a:ln w="63500">
            <a:solidFill>
              <a:srgbClr val="000000"/>
            </a:solidFill>
            <a:miter lim="400000"/>
            <a:tailEnd type="triangle"/>
          </a:ln>
        </p:spPr>
        <p:txBody>
          <a:bodyPr lIns="50800" tIns="50800" rIns="50800" bIns="50800" anchor="ctr"/>
          <a:lstStyle/>
          <a:p>
            <a:pPr>
              <a:defRPr sz="2400"/>
            </a:pPr>
          </a:p>
        </p:txBody>
      </p:sp>
      <p:sp>
        <p:nvSpPr>
          <p:cNvPr id="1105" name="Shape 1105"/>
          <p:cNvSpPr/>
          <p:nvPr>
            <p:ph type="sldNum" sz="quarter" idx="2"/>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theme/_rels/theme1.xml.rels><?xml version="1.0" encoding="UTF-8" standalone="yes"?><Relationships xmlns="http://schemas.openxmlformats.org/package/2006/relationships"><Relationship Id="rId1" Type="http://schemas.openxmlformats.org/officeDocument/2006/relationships/image" Target="../media/image1.png"/></Relationships>

</file>

<file path=ppt/theme/_rels/theme2.xml.rels><?xml version="1.0" encoding="UTF-8" standalone="yes"?><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1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